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56" r:id="rId3"/>
    <p:sldId id="259" r:id="rId4"/>
    <p:sldId id="286" r:id="rId5"/>
    <p:sldId id="281" r:id="rId6"/>
    <p:sldId id="268" r:id="rId7"/>
    <p:sldId id="263" r:id="rId8"/>
    <p:sldId id="269" r:id="rId9"/>
    <p:sldId id="264" r:id="rId10"/>
    <p:sldId id="285" r:id="rId11"/>
    <p:sldId id="282" r:id="rId12"/>
    <p:sldId id="267" r:id="rId13"/>
    <p:sldId id="265" r:id="rId14"/>
    <p:sldId id="260" r:id="rId15"/>
    <p:sldId id="271" r:id="rId16"/>
    <p:sldId id="287" r:id="rId17"/>
    <p:sldId id="272" r:id="rId18"/>
    <p:sldId id="270" r:id="rId19"/>
    <p:sldId id="273" r:id="rId20"/>
    <p:sldId id="283" r:id="rId21"/>
    <p:sldId id="274" r:id="rId22"/>
    <p:sldId id="277" r:id="rId23"/>
    <p:sldId id="284" r:id="rId24"/>
    <p:sldId id="278" r:id="rId25"/>
    <p:sldId id="279" r:id="rId26"/>
    <p:sldId id="280" r:id="rId27"/>
    <p:sldId id="289" r:id="rId28"/>
    <p:sldId id="288"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99" d="100"/>
          <a:sy n="99" d="100"/>
        </p:scale>
        <p:origin x="6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693A-362A-4EAA-8A1D-EB8F76439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41B509-D244-4AB6-B902-F5B69E917B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C64F49-43EC-4212-9A5D-F3E64CEA5B52}"/>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5" name="Footer Placeholder 4">
            <a:extLst>
              <a:ext uri="{FF2B5EF4-FFF2-40B4-BE49-F238E27FC236}">
                <a16:creationId xmlns:a16="http://schemas.microsoft.com/office/drawing/2014/main" id="{A6BE378E-F53A-4389-B549-26AC2B88F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6D060-7400-431D-9690-A67CDAAB419A}"/>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519971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F7DCF-E99A-4C83-8B35-4F81E414BE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912BD2-B66A-4EF2-9369-01F0B9BEC6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D7855-37B3-48FE-963D-9E8A12266318}"/>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5" name="Footer Placeholder 4">
            <a:extLst>
              <a:ext uri="{FF2B5EF4-FFF2-40B4-BE49-F238E27FC236}">
                <a16:creationId xmlns:a16="http://schemas.microsoft.com/office/drawing/2014/main" id="{2F6E02EA-A338-4680-B59B-02E22FBE0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CA830-A5B6-4909-B8BC-AC09851FDAC5}"/>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370042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4241C-B6FE-42A3-824F-5656D90B8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690F47-3489-46C4-8531-15B2849355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45A78-D68D-45DB-A33D-358B466897FA}"/>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5" name="Footer Placeholder 4">
            <a:extLst>
              <a:ext uri="{FF2B5EF4-FFF2-40B4-BE49-F238E27FC236}">
                <a16:creationId xmlns:a16="http://schemas.microsoft.com/office/drawing/2014/main" id="{871655EB-BEF6-4A00-B658-B80F529C9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1A743-69FE-4D6F-8079-CDE6957268C6}"/>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2919760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5B65-BED5-468A-A73A-B5C20E961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B5191-D9B0-4591-89F4-ED0B5BE354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14C11-446E-4A35-AE65-58C6FB74D5D0}"/>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5" name="Footer Placeholder 4">
            <a:extLst>
              <a:ext uri="{FF2B5EF4-FFF2-40B4-BE49-F238E27FC236}">
                <a16:creationId xmlns:a16="http://schemas.microsoft.com/office/drawing/2014/main" id="{2C67C4A4-6BA0-4E2C-BB6E-EF2EC2189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32D67E-3BB3-4872-B8E5-CC945035AAF9}"/>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1194224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2D63-9408-4CFE-A1A4-28A3B61FDA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1C84D-A8D7-47F0-B403-B799E23C04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9D0B37-352A-40C4-A5F4-03649B52A06F}"/>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5" name="Footer Placeholder 4">
            <a:extLst>
              <a:ext uri="{FF2B5EF4-FFF2-40B4-BE49-F238E27FC236}">
                <a16:creationId xmlns:a16="http://schemas.microsoft.com/office/drawing/2014/main" id="{3AF9B1E8-A404-4E32-A911-A76046EF6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85BB2-3CAE-4DB1-A88B-9BEF82717672}"/>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40574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34E6-FA2E-4F19-9BC6-101D66696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721483-4726-4AD6-8B46-7C38609B01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7FD632-5C49-4581-B6B0-C8BAE2F27A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0FE3BC-DE54-4DA0-94E0-5AC8D35D4618}"/>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6" name="Footer Placeholder 5">
            <a:extLst>
              <a:ext uri="{FF2B5EF4-FFF2-40B4-BE49-F238E27FC236}">
                <a16:creationId xmlns:a16="http://schemas.microsoft.com/office/drawing/2014/main" id="{A61C37C3-42C9-4D91-97B8-DA448B06D4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7B757-EB95-4D44-9783-BE70E80ADAEF}"/>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130393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14CDF-916B-4F72-9564-E828A55A20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5BFD6A-23A0-4AF4-89C0-1912581F7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26AA91-328C-4E45-86F7-41748A87E7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299352-F2A0-4209-A597-97E03C477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9970C1-8603-44BB-8ACF-2AF8EEC522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7E69F3-1911-4FB1-9598-9A57BE1BB81E}"/>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8" name="Footer Placeholder 7">
            <a:extLst>
              <a:ext uri="{FF2B5EF4-FFF2-40B4-BE49-F238E27FC236}">
                <a16:creationId xmlns:a16="http://schemas.microsoft.com/office/drawing/2014/main" id="{9BD466E7-F25C-4F9B-B582-7CC9B5736F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28F94D-0993-4717-B4EA-552294DDB580}"/>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275364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C1779-580B-4705-824A-925F266F7A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13061-6D77-4B97-A1D7-AE21231DC239}"/>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4" name="Footer Placeholder 3">
            <a:extLst>
              <a:ext uri="{FF2B5EF4-FFF2-40B4-BE49-F238E27FC236}">
                <a16:creationId xmlns:a16="http://schemas.microsoft.com/office/drawing/2014/main" id="{61599D29-2FEE-4F39-B5AF-829890BCF9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1265DD-43CA-4F00-B6F2-49F9799B9FEA}"/>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2458041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F61A7A-5032-4DBA-AC9E-D2ACB17EA46F}"/>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3" name="Footer Placeholder 2">
            <a:extLst>
              <a:ext uri="{FF2B5EF4-FFF2-40B4-BE49-F238E27FC236}">
                <a16:creationId xmlns:a16="http://schemas.microsoft.com/office/drawing/2014/main" id="{4875A2F5-83D9-4845-83A3-AA3D125A56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99B00B-E801-4991-A6F0-9FC706F77793}"/>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376378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7E11-7C3A-4023-B4E3-41F265B2B0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F095D4-4800-439E-82E5-C3E8EDC977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001C2-802C-48DC-9B1B-34B65B620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637C9-3A5F-4E05-BF63-9C02DB5381EA}"/>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6" name="Footer Placeholder 5">
            <a:extLst>
              <a:ext uri="{FF2B5EF4-FFF2-40B4-BE49-F238E27FC236}">
                <a16:creationId xmlns:a16="http://schemas.microsoft.com/office/drawing/2014/main" id="{58F0272E-7810-4D25-9923-443F82513B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14D75-1893-4569-9F79-D5214A48394B}"/>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216763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228-B6DF-4F97-9902-1E4422126D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57CB6A-BBFB-43A1-AD41-B81B14C2C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70C34-1913-4EA7-9799-8A402E4EE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C72948-67F5-4814-82C9-3CAA2AB3EBD1}"/>
              </a:ext>
            </a:extLst>
          </p:cNvPr>
          <p:cNvSpPr>
            <a:spLocks noGrp="1"/>
          </p:cNvSpPr>
          <p:nvPr>
            <p:ph type="dt" sz="half" idx="10"/>
          </p:nvPr>
        </p:nvSpPr>
        <p:spPr/>
        <p:txBody>
          <a:bodyPr/>
          <a:lstStyle/>
          <a:p>
            <a:fld id="{B53A27DF-DB79-4218-8613-BD9805B1D0BA}" type="datetimeFigureOut">
              <a:rPr lang="en-US" smtClean="0"/>
              <a:t>7/30/2021</a:t>
            </a:fld>
            <a:endParaRPr lang="en-US"/>
          </a:p>
        </p:txBody>
      </p:sp>
      <p:sp>
        <p:nvSpPr>
          <p:cNvPr id="6" name="Footer Placeholder 5">
            <a:extLst>
              <a:ext uri="{FF2B5EF4-FFF2-40B4-BE49-F238E27FC236}">
                <a16:creationId xmlns:a16="http://schemas.microsoft.com/office/drawing/2014/main" id="{A3A99026-A4B5-4528-AB87-A3B3B5BA36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C91E4-D9D9-4318-8308-2A91BFF8602B}"/>
              </a:ext>
            </a:extLst>
          </p:cNvPr>
          <p:cNvSpPr>
            <a:spLocks noGrp="1"/>
          </p:cNvSpPr>
          <p:nvPr>
            <p:ph type="sldNum" sz="quarter" idx="12"/>
          </p:nvPr>
        </p:nvSpPr>
        <p:spPr/>
        <p:txBody>
          <a:bodyPr/>
          <a:lstStyle/>
          <a:p>
            <a:fld id="{A5C63BAC-BCDA-4E65-926C-87070857D208}" type="slidenum">
              <a:rPr lang="en-US" smtClean="0"/>
              <a:t>‹#›</a:t>
            </a:fld>
            <a:endParaRPr lang="en-US"/>
          </a:p>
        </p:txBody>
      </p:sp>
    </p:spTree>
    <p:extLst>
      <p:ext uri="{BB962C8B-B14F-4D97-AF65-F5344CB8AC3E}">
        <p14:creationId xmlns:p14="http://schemas.microsoft.com/office/powerpoint/2010/main" val="2870503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85939-3929-477C-A8FA-8F233D4D6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EF56D7-A9DC-473C-8484-5C03AE6FC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070B46-9A99-4399-BC30-A1C80005BA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A27DF-DB79-4218-8613-BD9805B1D0BA}" type="datetimeFigureOut">
              <a:rPr lang="en-US" smtClean="0"/>
              <a:t>7/30/2021</a:t>
            </a:fld>
            <a:endParaRPr lang="en-US"/>
          </a:p>
        </p:txBody>
      </p:sp>
      <p:sp>
        <p:nvSpPr>
          <p:cNvPr id="5" name="Footer Placeholder 4">
            <a:extLst>
              <a:ext uri="{FF2B5EF4-FFF2-40B4-BE49-F238E27FC236}">
                <a16:creationId xmlns:a16="http://schemas.microsoft.com/office/drawing/2014/main" id="{0628AE33-0647-4BE6-85F6-750020F52D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491AF-1C44-416B-A7D6-833A4BCCE8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63BAC-BCDA-4E65-926C-87070857D208}" type="slidenum">
              <a:rPr lang="en-US" smtClean="0"/>
              <a:t>‹#›</a:t>
            </a:fld>
            <a:endParaRPr lang="en-US"/>
          </a:p>
        </p:txBody>
      </p:sp>
    </p:spTree>
    <p:extLst>
      <p:ext uri="{BB962C8B-B14F-4D97-AF65-F5344CB8AC3E}">
        <p14:creationId xmlns:p14="http://schemas.microsoft.com/office/powerpoint/2010/main" val="1986047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B0D6-0BDC-4F27-9D89-25B152408382}"/>
              </a:ext>
            </a:extLst>
          </p:cNvPr>
          <p:cNvSpPr>
            <a:spLocks noGrp="1"/>
          </p:cNvSpPr>
          <p:nvPr>
            <p:ph type="ctrTitle"/>
          </p:nvPr>
        </p:nvSpPr>
        <p:spPr/>
        <p:txBody>
          <a:bodyPr>
            <a:normAutofit/>
          </a:bodyPr>
          <a:lstStyle/>
          <a:p>
            <a:r>
              <a:rPr lang="en-US" sz="4800" dirty="0"/>
              <a:t>Privately Initiated Text Amendment</a:t>
            </a:r>
          </a:p>
        </p:txBody>
      </p:sp>
      <p:sp>
        <p:nvSpPr>
          <p:cNvPr id="3" name="Subtitle 2">
            <a:extLst>
              <a:ext uri="{FF2B5EF4-FFF2-40B4-BE49-F238E27FC236}">
                <a16:creationId xmlns:a16="http://schemas.microsoft.com/office/drawing/2014/main" id="{90455DA4-42BA-47D0-9841-6C7351A5F88A}"/>
              </a:ext>
            </a:extLst>
          </p:cNvPr>
          <p:cNvSpPr>
            <a:spLocks noGrp="1"/>
          </p:cNvSpPr>
          <p:nvPr>
            <p:ph type="subTitle" idx="1"/>
          </p:nvPr>
        </p:nvSpPr>
        <p:spPr/>
        <p:txBody>
          <a:bodyPr/>
          <a:lstStyle/>
          <a:p>
            <a:r>
              <a:rPr lang="en-US" dirty="0"/>
              <a:t>Public Information Meeting</a:t>
            </a:r>
          </a:p>
          <a:p>
            <a:r>
              <a:rPr lang="en-US" dirty="0"/>
              <a:t>July 26, 2021</a:t>
            </a:r>
          </a:p>
          <a:p>
            <a:r>
              <a:rPr lang="en-US" dirty="0"/>
              <a:t>Presented by Ricky Peterika</a:t>
            </a:r>
          </a:p>
        </p:txBody>
      </p:sp>
    </p:spTree>
    <p:extLst>
      <p:ext uri="{BB962C8B-B14F-4D97-AF65-F5344CB8AC3E}">
        <p14:creationId xmlns:p14="http://schemas.microsoft.com/office/powerpoint/2010/main" val="3759890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27-211.13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LANDSCAPING (SEMINOLE HEIGHTS)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Corrects a scrivener’s error</a:t>
            </a:r>
          </a:p>
        </p:txBody>
      </p:sp>
      <p:sp>
        <p:nvSpPr>
          <p:cNvPr id="7" name="TextBox 6">
            <a:extLst>
              <a:ext uri="{FF2B5EF4-FFF2-40B4-BE49-F238E27FC236}">
                <a16:creationId xmlns:a16="http://schemas.microsoft.com/office/drawing/2014/main" id="{B0F70EC4-DA89-4BC5-AF0F-7C3274B38820}"/>
              </a:ext>
            </a:extLst>
          </p:cNvPr>
          <p:cNvSpPr txBox="1"/>
          <p:nvPr/>
        </p:nvSpPr>
        <p:spPr>
          <a:xfrm>
            <a:off x="682204" y="1721821"/>
            <a:ext cx="6096654" cy="3970318"/>
          </a:xfrm>
          <a:prstGeom prst="rect">
            <a:avLst/>
          </a:prstGeom>
          <a:noFill/>
        </p:spPr>
        <p:txBody>
          <a:bodyPr wrap="square">
            <a:spAutoFit/>
          </a:bodyPr>
          <a:lstStyle/>
          <a:p>
            <a:r>
              <a:rPr lang="en-US" dirty="0"/>
              <a:t>Acceptable planting materials. Tree selection shall be made from the City Tree Matrix (refer to section 27-284.1.1). </a:t>
            </a:r>
          </a:p>
          <a:p>
            <a:pPr marL="342900" indent="-342900">
              <a:buFont typeface="+mj-lt"/>
              <a:buAutoNum type="alphaLcPeriod"/>
            </a:pPr>
            <a:endParaRPr lang="en-US" dirty="0"/>
          </a:p>
          <a:p>
            <a:pPr marL="342900" indent="-342900">
              <a:buFont typeface="+mj-lt"/>
              <a:buAutoNum type="alphaLcPeriod"/>
            </a:pPr>
            <a:r>
              <a:rPr lang="en-US" dirty="0"/>
              <a:t>Shade species planting standards: </a:t>
            </a:r>
          </a:p>
          <a:p>
            <a:pPr marL="800100" lvl="1" indent="-342900">
              <a:buAutoNum type="arabicPeriod"/>
            </a:pPr>
            <a:r>
              <a:rPr lang="en-US" dirty="0"/>
              <a:t>Shall comply with applicable standards set forth in article VI, division 4; </a:t>
            </a:r>
          </a:p>
          <a:p>
            <a:pPr marL="800100" lvl="1" indent="-342900">
              <a:buAutoNum type="arabicPeriod"/>
            </a:pPr>
            <a:r>
              <a:rPr lang="en-US" dirty="0"/>
              <a:t>Minimum </a:t>
            </a:r>
            <a:r>
              <a:rPr lang="en-US" dirty="0">
                <a:solidFill>
                  <a:schemeClr val="accent2"/>
                </a:solidFill>
              </a:rPr>
              <a:t>four</a:t>
            </a:r>
            <a:r>
              <a:rPr lang="en-US" dirty="0">
                <a:solidFill>
                  <a:schemeClr val="bg1"/>
                </a:solidFill>
              </a:rPr>
              <a:t>-inch </a:t>
            </a:r>
            <a:r>
              <a:rPr lang="en-US" dirty="0">
                <a:solidFill>
                  <a:schemeClr val="accent2"/>
                </a:solidFill>
              </a:rPr>
              <a:t>foot caliper </a:t>
            </a:r>
            <a:r>
              <a:rPr lang="en-US" dirty="0"/>
              <a:t>at time of planting. </a:t>
            </a:r>
          </a:p>
          <a:p>
            <a:pPr marL="342900" indent="-342900">
              <a:buFont typeface="+mj-lt"/>
              <a:buAutoNum type="alphaLcPeriod"/>
            </a:pPr>
            <a:endParaRPr lang="en-US" dirty="0"/>
          </a:p>
          <a:p>
            <a:pPr marL="342900" indent="-342900">
              <a:buFont typeface="+mj-lt"/>
              <a:buAutoNum type="alphaLcPeriod"/>
            </a:pPr>
            <a:r>
              <a:rPr lang="en-US" dirty="0"/>
              <a:t>Understory species planting standards (refer to section 27-284.3.3 for specific requirements for trees and above ground electrical lines): </a:t>
            </a:r>
          </a:p>
          <a:p>
            <a:pPr marL="800100" lvl="1" indent="-342900">
              <a:buAutoNum type="arabicPeriod"/>
            </a:pPr>
            <a:r>
              <a:rPr lang="en-US" dirty="0"/>
              <a:t>Shall comply with applicable standards set forth in article VI, division 4; </a:t>
            </a:r>
          </a:p>
          <a:p>
            <a:pPr marL="800100" lvl="1" indent="-342900">
              <a:buAutoNum type="arabicPeriod"/>
            </a:pPr>
            <a:r>
              <a:rPr lang="en-US" dirty="0"/>
              <a:t>Minimum </a:t>
            </a:r>
            <a:r>
              <a:rPr lang="en-US" dirty="0">
                <a:solidFill>
                  <a:schemeClr val="accent2"/>
                </a:solidFill>
              </a:rPr>
              <a:t>three</a:t>
            </a:r>
            <a:r>
              <a:rPr lang="en-US" dirty="0">
                <a:solidFill>
                  <a:schemeClr val="bg1"/>
                </a:solidFill>
              </a:rPr>
              <a:t>-inch </a:t>
            </a:r>
            <a:r>
              <a:rPr lang="en-US" dirty="0">
                <a:solidFill>
                  <a:schemeClr val="accent2"/>
                </a:solidFill>
              </a:rPr>
              <a:t>foot caliper </a:t>
            </a:r>
            <a:r>
              <a:rPr lang="en-US" dirty="0"/>
              <a:t>at time of planting. </a:t>
            </a:r>
          </a:p>
        </p:txBody>
      </p:sp>
    </p:spTree>
    <p:extLst>
      <p:ext uri="{BB962C8B-B14F-4D97-AF65-F5344CB8AC3E}">
        <p14:creationId xmlns:p14="http://schemas.microsoft.com/office/powerpoint/2010/main" val="417462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27-211.13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LANDSCAPING (SEMINOLE HEIGHTS)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Corrects a scrivener’s error</a:t>
            </a:r>
          </a:p>
        </p:txBody>
      </p:sp>
      <p:sp>
        <p:nvSpPr>
          <p:cNvPr id="7" name="TextBox 6">
            <a:extLst>
              <a:ext uri="{FF2B5EF4-FFF2-40B4-BE49-F238E27FC236}">
                <a16:creationId xmlns:a16="http://schemas.microsoft.com/office/drawing/2014/main" id="{B0F70EC4-DA89-4BC5-AF0F-7C3274B38820}"/>
              </a:ext>
            </a:extLst>
          </p:cNvPr>
          <p:cNvSpPr txBox="1"/>
          <p:nvPr/>
        </p:nvSpPr>
        <p:spPr>
          <a:xfrm>
            <a:off x="682204" y="1721821"/>
            <a:ext cx="6096654" cy="3970318"/>
          </a:xfrm>
          <a:prstGeom prst="rect">
            <a:avLst/>
          </a:prstGeom>
          <a:noFill/>
        </p:spPr>
        <p:txBody>
          <a:bodyPr wrap="square">
            <a:spAutoFit/>
          </a:bodyPr>
          <a:lstStyle/>
          <a:p>
            <a:r>
              <a:rPr lang="en-US" dirty="0"/>
              <a:t>Acceptable planting materials. Tree selection shall be made from the City Tree Matrix (refer to section 27-284.1.1). </a:t>
            </a:r>
          </a:p>
          <a:p>
            <a:pPr marL="342900" indent="-342900">
              <a:buFont typeface="+mj-lt"/>
              <a:buAutoNum type="alphaLcPeriod"/>
            </a:pPr>
            <a:endParaRPr lang="en-US" dirty="0"/>
          </a:p>
          <a:p>
            <a:pPr marL="342900" indent="-342900">
              <a:buFont typeface="+mj-lt"/>
              <a:buAutoNum type="alphaLcPeriod"/>
            </a:pPr>
            <a:r>
              <a:rPr lang="en-US" dirty="0"/>
              <a:t>Shade species planting standards: </a:t>
            </a:r>
          </a:p>
          <a:p>
            <a:pPr marL="800100" lvl="1" indent="-342900">
              <a:buAutoNum type="arabicPeriod"/>
            </a:pPr>
            <a:r>
              <a:rPr lang="en-US" dirty="0"/>
              <a:t>Shall comply with applicable standards set forth in article VI, division 4; </a:t>
            </a:r>
          </a:p>
          <a:p>
            <a:pPr marL="800100" lvl="1" indent="-342900">
              <a:buAutoNum type="arabicPeriod"/>
            </a:pPr>
            <a:r>
              <a:rPr lang="en-US" dirty="0"/>
              <a:t>Minimum </a:t>
            </a:r>
            <a:r>
              <a:rPr lang="en-US" dirty="0">
                <a:solidFill>
                  <a:schemeClr val="accent2"/>
                </a:solidFill>
              </a:rPr>
              <a:t>four</a:t>
            </a:r>
            <a:r>
              <a:rPr lang="en-US" dirty="0">
                <a:solidFill>
                  <a:schemeClr val="bg1"/>
                </a:solidFill>
              </a:rPr>
              <a:t>-inch </a:t>
            </a:r>
            <a:r>
              <a:rPr lang="en-US" dirty="0">
                <a:solidFill>
                  <a:schemeClr val="accent2"/>
                </a:solidFill>
              </a:rPr>
              <a:t>foot caliper </a:t>
            </a:r>
            <a:r>
              <a:rPr lang="en-US" dirty="0"/>
              <a:t>at time of planting. </a:t>
            </a:r>
          </a:p>
          <a:p>
            <a:pPr marL="342900" indent="-342900">
              <a:buFont typeface="+mj-lt"/>
              <a:buAutoNum type="alphaLcPeriod"/>
            </a:pPr>
            <a:endParaRPr lang="en-US" dirty="0"/>
          </a:p>
          <a:p>
            <a:pPr marL="342900" indent="-342900">
              <a:buFont typeface="+mj-lt"/>
              <a:buAutoNum type="alphaLcPeriod"/>
            </a:pPr>
            <a:r>
              <a:rPr lang="en-US" dirty="0"/>
              <a:t>Understory species planting standards (refer to section 27-284.3.3 for specific requirements for trees and above ground electrical lines): </a:t>
            </a:r>
          </a:p>
          <a:p>
            <a:pPr marL="800100" lvl="1" indent="-342900">
              <a:buAutoNum type="arabicPeriod"/>
            </a:pPr>
            <a:r>
              <a:rPr lang="en-US" dirty="0"/>
              <a:t>Shall comply with applicable standards set forth in article VI, division 4; </a:t>
            </a:r>
          </a:p>
          <a:p>
            <a:pPr marL="800100" lvl="1" indent="-342900">
              <a:buAutoNum type="arabicPeriod"/>
            </a:pPr>
            <a:r>
              <a:rPr lang="en-US" dirty="0"/>
              <a:t>Minimum </a:t>
            </a:r>
            <a:r>
              <a:rPr lang="en-US" dirty="0">
                <a:solidFill>
                  <a:schemeClr val="accent2"/>
                </a:solidFill>
              </a:rPr>
              <a:t>three</a:t>
            </a:r>
            <a:r>
              <a:rPr lang="en-US" dirty="0">
                <a:solidFill>
                  <a:schemeClr val="bg1"/>
                </a:solidFill>
              </a:rPr>
              <a:t>-inch </a:t>
            </a:r>
            <a:r>
              <a:rPr lang="en-US" dirty="0">
                <a:solidFill>
                  <a:schemeClr val="accent2"/>
                </a:solidFill>
              </a:rPr>
              <a:t>foot caliper </a:t>
            </a:r>
            <a:r>
              <a:rPr lang="en-US" dirty="0"/>
              <a:t>at time of planting. </a:t>
            </a:r>
          </a:p>
        </p:txBody>
      </p:sp>
      <p:pic>
        <p:nvPicPr>
          <p:cNvPr id="8" name="Picture 2">
            <a:extLst>
              <a:ext uri="{FF2B5EF4-FFF2-40B4-BE49-F238E27FC236}">
                <a16:creationId xmlns:a16="http://schemas.microsoft.com/office/drawing/2014/main" id="{9DF3F396-D1F0-4729-B0A4-3D2F920BE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3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0EE251AB-8BB8-475D-95F8-106FA83B1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27-211.13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LANDSCAPING (SEMINOLE HEIGHTS)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Corrects a scrivener’s error</a:t>
            </a:r>
          </a:p>
        </p:txBody>
      </p:sp>
      <p:sp>
        <p:nvSpPr>
          <p:cNvPr id="7" name="TextBox 6">
            <a:extLst>
              <a:ext uri="{FF2B5EF4-FFF2-40B4-BE49-F238E27FC236}">
                <a16:creationId xmlns:a16="http://schemas.microsoft.com/office/drawing/2014/main" id="{B0F70EC4-DA89-4BC5-AF0F-7C3274B38820}"/>
              </a:ext>
            </a:extLst>
          </p:cNvPr>
          <p:cNvSpPr txBox="1"/>
          <p:nvPr/>
        </p:nvSpPr>
        <p:spPr>
          <a:xfrm>
            <a:off x="682204" y="1721821"/>
            <a:ext cx="6096654" cy="3970318"/>
          </a:xfrm>
          <a:prstGeom prst="rect">
            <a:avLst/>
          </a:prstGeom>
          <a:noFill/>
        </p:spPr>
        <p:txBody>
          <a:bodyPr wrap="square">
            <a:spAutoFit/>
          </a:bodyPr>
          <a:lstStyle/>
          <a:p>
            <a:r>
              <a:rPr lang="en-US" dirty="0"/>
              <a:t>Acceptable planting materials. Tree selection shall be made from the City Tree Matrix (refer to section 27-284.1.1). </a:t>
            </a:r>
          </a:p>
          <a:p>
            <a:pPr marL="342900" indent="-342900">
              <a:buFont typeface="+mj-lt"/>
              <a:buAutoNum type="alphaLcPeriod"/>
            </a:pPr>
            <a:endParaRPr lang="en-US" dirty="0"/>
          </a:p>
          <a:p>
            <a:pPr marL="342900" indent="-342900">
              <a:buFont typeface="+mj-lt"/>
              <a:buAutoNum type="alphaLcPeriod"/>
            </a:pPr>
            <a:r>
              <a:rPr lang="en-US" dirty="0"/>
              <a:t>Shade species planting standards: </a:t>
            </a:r>
          </a:p>
          <a:p>
            <a:pPr marL="800100" lvl="1" indent="-342900">
              <a:buAutoNum type="arabicPeriod"/>
            </a:pPr>
            <a:r>
              <a:rPr lang="en-US" dirty="0"/>
              <a:t>Shall comply with applicable standards set forth in article VI, division 4; </a:t>
            </a:r>
          </a:p>
          <a:p>
            <a:pPr marL="800100" lvl="1" indent="-342900">
              <a:buAutoNum type="arabicPeriod"/>
            </a:pPr>
            <a:r>
              <a:rPr lang="en-US" dirty="0"/>
              <a:t>Minimum </a:t>
            </a:r>
            <a:r>
              <a:rPr lang="en-US" dirty="0">
                <a:solidFill>
                  <a:schemeClr val="accent2"/>
                </a:solidFill>
              </a:rPr>
              <a:t>four</a:t>
            </a:r>
            <a:r>
              <a:rPr lang="en-US" dirty="0">
                <a:solidFill>
                  <a:schemeClr val="bg1"/>
                </a:solidFill>
              </a:rPr>
              <a:t>-inch </a:t>
            </a:r>
            <a:r>
              <a:rPr lang="en-US" dirty="0">
                <a:solidFill>
                  <a:schemeClr val="accent2"/>
                </a:solidFill>
              </a:rPr>
              <a:t>foot caliper </a:t>
            </a:r>
            <a:r>
              <a:rPr lang="en-US" dirty="0"/>
              <a:t>at time of planting. </a:t>
            </a:r>
          </a:p>
          <a:p>
            <a:pPr marL="342900" indent="-342900">
              <a:buFont typeface="+mj-lt"/>
              <a:buAutoNum type="alphaLcPeriod"/>
            </a:pPr>
            <a:endParaRPr lang="en-US" dirty="0"/>
          </a:p>
          <a:p>
            <a:pPr marL="342900" indent="-342900">
              <a:buFont typeface="+mj-lt"/>
              <a:buAutoNum type="alphaLcPeriod"/>
            </a:pPr>
            <a:r>
              <a:rPr lang="en-US" dirty="0"/>
              <a:t>Understory species planting standards (refer to section 27-284.3.3 for specific requirements for trees and above ground electrical lines): </a:t>
            </a:r>
          </a:p>
          <a:p>
            <a:pPr marL="800100" lvl="1" indent="-342900">
              <a:buAutoNum type="arabicPeriod"/>
            </a:pPr>
            <a:r>
              <a:rPr lang="en-US" dirty="0"/>
              <a:t>Shall comply with applicable standards set forth in article VI, division 4; </a:t>
            </a:r>
          </a:p>
          <a:p>
            <a:pPr marL="800100" lvl="1" indent="-342900">
              <a:buAutoNum type="arabicPeriod"/>
            </a:pPr>
            <a:r>
              <a:rPr lang="en-US" dirty="0"/>
              <a:t>Minimum </a:t>
            </a:r>
            <a:r>
              <a:rPr lang="en-US" dirty="0">
                <a:solidFill>
                  <a:schemeClr val="accent2"/>
                </a:solidFill>
              </a:rPr>
              <a:t>three</a:t>
            </a:r>
            <a:r>
              <a:rPr lang="en-US" dirty="0">
                <a:solidFill>
                  <a:schemeClr val="bg1"/>
                </a:solidFill>
              </a:rPr>
              <a:t>-inch </a:t>
            </a:r>
            <a:r>
              <a:rPr lang="en-US" dirty="0">
                <a:solidFill>
                  <a:schemeClr val="accent2"/>
                </a:solidFill>
              </a:rPr>
              <a:t>foot caliper </a:t>
            </a:r>
            <a:r>
              <a:rPr lang="en-US" dirty="0"/>
              <a:t>at time of planting. </a:t>
            </a:r>
          </a:p>
        </p:txBody>
      </p:sp>
    </p:spTree>
    <p:extLst>
      <p:ext uri="{BB962C8B-B14F-4D97-AF65-F5344CB8AC3E}">
        <p14:creationId xmlns:p14="http://schemas.microsoft.com/office/powerpoint/2010/main" val="24214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27-211.13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LANDSCAPING (SEMINOLE HEIGHTS)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Corrects a scrivener’s error</a:t>
            </a:r>
          </a:p>
        </p:txBody>
      </p:sp>
      <p:sp>
        <p:nvSpPr>
          <p:cNvPr id="7" name="TextBox 6">
            <a:extLst>
              <a:ext uri="{FF2B5EF4-FFF2-40B4-BE49-F238E27FC236}">
                <a16:creationId xmlns:a16="http://schemas.microsoft.com/office/drawing/2014/main" id="{B0F70EC4-DA89-4BC5-AF0F-7C3274B38820}"/>
              </a:ext>
            </a:extLst>
          </p:cNvPr>
          <p:cNvSpPr txBox="1"/>
          <p:nvPr/>
        </p:nvSpPr>
        <p:spPr>
          <a:xfrm>
            <a:off x="682204" y="1721821"/>
            <a:ext cx="6096654" cy="3970318"/>
          </a:xfrm>
          <a:prstGeom prst="rect">
            <a:avLst/>
          </a:prstGeom>
          <a:noFill/>
        </p:spPr>
        <p:txBody>
          <a:bodyPr wrap="square">
            <a:spAutoFit/>
          </a:bodyPr>
          <a:lstStyle/>
          <a:p>
            <a:r>
              <a:rPr lang="en-US" dirty="0"/>
              <a:t>Acceptable planting materials. Tree selection shall be made from the City Tree Matrix (refer to section 27-284.1.1). </a:t>
            </a:r>
          </a:p>
          <a:p>
            <a:pPr marL="342900" indent="-342900">
              <a:buFont typeface="+mj-lt"/>
              <a:buAutoNum type="alphaLcPeriod"/>
            </a:pPr>
            <a:endParaRPr lang="en-US" dirty="0"/>
          </a:p>
          <a:p>
            <a:pPr marL="342900" indent="-342900">
              <a:buFont typeface="+mj-lt"/>
              <a:buAutoNum type="alphaLcPeriod"/>
            </a:pPr>
            <a:r>
              <a:rPr lang="en-US" dirty="0"/>
              <a:t>Shade species planting standards: </a:t>
            </a:r>
          </a:p>
          <a:p>
            <a:pPr marL="800100" lvl="1" indent="-342900">
              <a:buAutoNum type="arabicPeriod"/>
            </a:pPr>
            <a:r>
              <a:rPr lang="en-US" dirty="0"/>
              <a:t>Shall comply with applicable standards set forth in article VI, division 4; </a:t>
            </a:r>
          </a:p>
          <a:p>
            <a:pPr marL="800100" lvl="1" indent="-342900">
              <a:buAutoNum type="arabicPeriod"/>
            </a:pPr>
            <a:r>
              <a:rPr lang="en-US" dirty="0"/>
              <a:t>Minimum four</a:t>
            </a:r>
            <a:r>
              <a:rPr lang="en-US" u="sng" dirty="0">
                <a:solidFill>
                  <a:schemeClr val="accent1"/>
                </a:solidFill>
              </a:rPr>
              <a:t>-inch</a:t>
            </a:r>
            <a:r>
              <a:rPr lang="en-US" dirty="0"/>
              <a:t> </a:t>
            </a:r>
            <a:r>
              <a:rPr lang="en-US" strike="sngStrike" dirty="0">
                <a:solidFill>
                  <a:srgbClr val="C00000"/>
                </a:solidFill>
              </a:rPr>
              <a:t>foot</a:t>
            </a:r>
            <a:r>
              <a:rPr lang="en-US" dirty="0"/>
              <a:t> caliper at time of planting. </a:t>
            </a:r>
          </a:p>
          <a:p>
            <a:pPr marL="342900" indent="-342900">
              <a:buFont typeface="+mj-lt"/>
              <a:buAutoNum type="alphaLcPeriod"/>
            </a:pPr>
            <a:endParaRPr lang="en-US" dirty="0"/>
          </a:p>
          <a:p>
            <a:pPr marL="342900" indent="-342900">
              <a:buFont typeface="+mj-lt"/>
              <a:buAutoNum type="alphaLcPeriod"/>
            </a:pPr>
            <a:r>
              <a:rPr lang="en-US" dirty="0"/>
              <a:t>Understory species planting standards (refer to section 27-284.3.3 for specific requirements for trees and above ground electrical lines): </a:t>
            </a:r>
          </a:p>
          <a:p>
            <a:pPr marL="800100" lvl="1" indent="-342900">
              <a:buAutoNum type="arabicPeriod"/>
            </a:pPr>
            <a:r>
              <a:rPr lang="en-US" dirty="0"/>
              <a:t>Shall comply with applicable standards set forth in article VI, division 4; </a:t>
            </a:r>
          </a:p>
          <a:p>
            <a:pPr marL="800100" lvl="1" indent="-342900">
              <a:buAutoNum type="arabicPeriod"/>
            </a:pPr>
            <a:r>
              <a:rPr lang="en-US" dirty="0"/>
              <a:t>Minimum three</a:t>
            </a:r>
            <a:r>
              <a:rPr lang="en-US" u="sng" dirty="0">
                <a:solidFill>
                  <a:schemeClr val="accent1"/>
                </a:solidFill>
              </a:rPr>
              <a:t>-inch</a:t>
            </a:r>
            <a:r>
              <a:rPr lang="en-US" dirty="0"/>
              <a:t> </a:t>
            </a:r>
            <a:r>
              <a:rPr lang="en-US" strike="sngStrike" dirty="0">
                <a:solidFill>
                  <a:srgbClr val="C00000"/>
                </a:solidFill>
              </a:rPr>
              <a:t>foot</a:t>
            </a:r>
            <a:r>
              <a:rPr lang="en-US" dirty="0"/>
              <a:t> caliper at time of planting. </a:t>
            </a:r>
          </a:p>
        </p:txBody>
      </p:sp>
      <p:pic>
        <p:nvPicPr>
          <p:cNvPr id="8" name="Picture 2">
            <a:extLst>
              <a:ext uri="{FF2B5EF4-FFF2-40B4-BE49-F238E27FC236}">
                <a16:creationId xmlns:a16="http://schemas.microsoft.com/office/drawing/2014/main" id="{F935166D-16B3-4B66-A4CC-B7922268E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4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27-283.16</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BICYCLE PARKING STANDARDS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Defines when bicycle parking is required</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(anytime when vehicle parking is required)</a:t>
            </a:r>
          </a:p>
          <a:p>
            <a:endParaRPr lang="en-US" sz="1200" dirty="0">
              <a:solidFill>
                <a:srgbClr val="7030A0"/>
              </a:solidFill>
              <a:latin typeface="Whitney Narrow Office" panose="02000000000000000000" pitchFamily="2" charset="0"/>
            </a:endParaRPr>
          </a:p>
        </p:txBody>
      </p:sp>
    </p:spTree>
    <p:extLst>
      <p:ext uri="{BB962C8B-B14F-4D97-AF65-F5344CB8AC3E}">
        <p14:creationId xmlns:p14="http://schemas.microsoft.com/office/powerpoint/2010/main" val="178007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1D899F-6613-486E-B185-27C7E2ACC459}"/>
              </a:ext>
            </a:extLst>
          </p:cNvPr>
          <p:cNvPicPr>
            <a:picLocks noChangeAspect="1"/>
          </p:cNvPicPr>
          <p:nvPr/>
        </p:nvPicPr>
        <p:blipFill rotWithShape="1">
          <a:blip r:embed="rId2"/>
          <a:srcRect t="8709"/>
          <a:stretch/>
        </p:blipFill>
        <p:spPr>
          <a:xfrm>
            <a:off x="0" y="3307969"/>
            <a:ext cx="6475410" cy="3829809"/>
          </a:xfrm>
          <a:prstGeom prst="rect">
            <a:avLst/>
          </a:prstGeom>
        </p:spPr>
      </p:pic>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27-283.16</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BICYCLE PARKING STANDARDS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Defines when bicycle parking is required</a:t>
            </a:r>
          </a:p>
          <a:p>
            <a:pPr marL="628650" lvl="1" indent="-171450">
              <a:buFont typeface="Arial" panose="020B0604020202020204" pitchFamily="34" charset="0"/>
              <a:buChar char="•"/>
            </a:pPr>
            <a:r>
              <a:rPr lang="en-US" sz="1200" dirty="0">
                <a:latin typeface="Whitney Narrow Office" panose="02000000000000000000" pitchFamily="2" charset="0"/>
              </a:rPr>
              <a:t>(anytime when vehicle parking is required)</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Defines bicycle parking standards</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Location of bicycle parking facilities relative to uses</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Minimum clear space and construction standards</a:t>
            </a:r>
          </a:p>
        </p:txBody>
      </p:sp>
      <p:pic>
        <p:nvPicPr>
          <p:cNvPr id="10" name="Picture 9">
            <a:extLst>
              <a:ext uri="{FF2B5EF4-FFF2-40B4-BE49-F238E27FC236}">
                <a16:creationId xmlns:a16="http://schemas.microsoft.com/office/drawing/2014/main" id="{55103A26-8CDE-4542-889A-F413EFC42293}"/>
              </a:ext>
            </a:extLst>
          </p:cNvPr>
          <p:cNvPicPr>
            <a:picLocks noChangeAspect="1"/>
          </p:cNvPicPr>
          <p:nvPr/>
        </p:nvPicPr>
        <p:blipFill>
          <a:blip r:embed="rId3"/>
          <a:stretch>
            <a:fillRect/>
          </a:stretch>
        </p:blipFill>
        <p:spPr>
          <a:xfrm>
            <a:off x="5962478" y="-1144448"/>
            <a:ext cx="7998236" cy="6858000"/>
          </a:xfrm>
          <a:prstGeom prst="rect">
            <a:avLst/>
          </a:prstGeom>
        </p:spPr>
      </p:pic>
      <p:pic>
        <p:nvPicPr>
          <p:cNvPr id="14" name="Picture 13">
            <a:extLst>
              <a:ext uri="{FF2B5EF4-FFF2-40B4-BE49-F238E27FC236}">
                <a16:creationId xmlns:a16="http://schemas.microsoft.com/office/drawing/2014/main" id="{81C6E483-8E40-4C71-95C6-203BDBD1E9ED}"/>
              </a:ext>
            </a:extLst>
          </p:cNvPr>
          <p:cNvPicPr>
            <a:picLocks noChangeAspect="1"/>
          </p:cNvPicPr>
          <p:nvPr/>
        </p:nvPicPr>
        <p:blipFill rotWithShape="1">
          <a:blip r:embed="rId4"/>
          <a:srcRect t="1194"/>
          <a:stretch/>
        </p:blipFill>
        <p:spPr>
          <a:xfrm>
            <a:off x="5962478" y="3307969"/>
            <a:ext cx="6657123" cy="4195138"/>
          </a:xfrm>
          <a:prstGeom prst="rect">
            <a:avLst/>
          </a:prstGeom>
        </p:spPr>
      </p:pic>
    </p:spTree>
    <p:extLst>
      <p:ext uri="{BB962C8B-B14F-4D97-AF65-F5344CB8AC3E}">
        <p14:creationId xmlns:p14="http://schemas.microsoft.com/office/powerpoint/2010/main" val="122843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27-283.16</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BICYCLE PARKING STANDARDS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120032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Defines when bicycle parking is required</a:t>
            </a:r>
          </a:p>
          <a:p>
            <a:pPr marL="628650" lvl="1" indent="-171450">
              <a:buFont typeface="Arial" panose="020B0604020202020204" pitchFamily="34" charset="0"/>
              <a:buChar char="•"/>
            </a:pPr>
            <a:r>
              <a:rPr lang="en-US" sz="1200" dirty="0">
                <a:latin typeface="Whitney Narrow Office" panose="02000000000000000000" pitchFamily="2" charset="0"/>
              </a:rPr>
              <a:t>(anytime when vehicle parking is required)</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Defines bicycle parking standards</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Location of bicycle parking facilities relative to uses</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Minimum clear space and construction standards</a:t>
            </a:r>
          </a:p>
        </p:txBody>
      </p:sp>
    </p:spTree>
    <p:extLst>
      <p:ext uri="{BB962C8B-B14F-4D97-AF65-F5344CB8AC3E}">
        <p14:creationId xmlns:p14="http://schemas.microsoft.com/office/powerpoint/2010/main" val="144168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27-283.16</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BICYCLE PARKING STANDARDS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1569660"/>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Defines when bicycle parking is required</a:t>
            </a:r>
          </a:p>
          <a:p>
            <a:pPr marL="628650" lvl="1" indent="-171450">
              <a:buFont typeface="Arial" panose="020B0604020202020204" pitchFamily="34" charset="0"/>
              <a:buChar char="•"/>
            </a:pPr>
            <a:r>
              <a:rPr lang="en-US" sz="1200" dirty="0">
                <a:latin typeface="Whitney Narrow Office" panose="02000000000000000000" pitchFamily="2" charset="0"/>
              </a:rPr>
              <a:t>(anytime when vehicle parking is required)</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latin typeface="Whitney Narrow Office" panose="02000000000000000000" pitchFamily="2" charset="0"/>
              </a:rPr>
              <a:t>Defines bicycle parking standards</a:t>
            </a:r>
          </a:p>
          <a:p>
            <a:pPr marL="628650" lvl="1" indent="-171450">
              <a:buFont typeface="Arial" panose="020B0604020202020204" pitchFamily="34" charset="0"/>
              <a:buChar char="•"/>
            </a:pPr>
            <a:r>
              <a:rPr lang="en-US" sz="1200" dirty="0">
                <a:latin typeface="Whitney Narrow Office" panose="02000000000000000000" pitchFamily="2" charset="0"/>
              </a:rPr>
              <a:t>Location of bicycle parking facilities relative to uses</a:t>
            </a:r>
          </a:p>
          <a:p>
            <a:pPr marL="628650" lvl="1" indent="-171450">
              <a:buFont typeface="Arial" panose="020B0604020202020204" pitchFamily="34" charset="0"/>
              <a:buChar char="•"/>
            </a:pPr>
            <a:r>
              <a:rPr lang="en-US" sz="1200" dirty="0">
                <a:latin typeface="Whitney Narrow Office" panose="02000000000000000000" pitchFamily="2" charset="0"/>
              </a:rPr>
              <a:t>Minimum clear space and construction standards</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Approved bicycle rack designs</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Conditional bicycle rack designs</a:t>
            </a:r>
          </a:p>
        </p:txBody>
      </p:sp>
      <p:pic>
        <p:nvPicPr>
          <p:cNvPr id="6" name="Picture 5" descr="Diagram&#10;&#10;Description automatically generated">
            <a:extLst>
              <a:ext uri="{FF2B5EF4-FFF2-40B4-BE49-F238E27FC236}">
                <a16:creationId xmlns:a16="http://schemas.microsoft.com/office/drawing/2014/main" id="{4207EDFB-863C-4470-A455-1CE643FF85D4}"/>
              </a:ext>
            </a:extLst>
          </p:cNvPr>
          <p:cNvPicPr/>
          <p:nvPr/>
        </p:nvPicPr>
        <p:blipFill>
          <a:blip r:embed="rId2"/>
          <a:stretch>
            <a:fillRect/>
          </a:stretch>
        </p:blipFill>
        <p:spPr>
          <a:xfrm>
            <a:off x="754807" y="2969113"/>
            <a:ext cx="3600013" cy="361551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3E71B920-7C16-4BE3-AE17-E2B70CC9507E}"/>
              </a:ext>
            </a:extLst>
          </p:cNvPr>
          <p:cNvPicPr/>
          <p:nvPr/>
        </p:nvPicPr>
        <p:blipFill>
          <a:blip r:embed="rId3"/>
          <a:stretch>
            <a:fillRect/>
          </a:stretch>
        </p:blipFill>
        <p:spPr>
          <a:xfrm>
            <a:off x="4602743" y="2952505"/>
            <a:ext cx="3600014" cy="3661014"/>
          </a:xfrm>
          <a:prstGeom prst="rect">
            <a:avLst/>
          </a:prstGeom>
        </p:spPr>
      </p:pic>
      <p:sp>
        <p:nvSpPr>
          <p:cNvPr id="2" name="TextBox 1">
            <a:extLst>
              <a:ext uri="{FF2B5EF4-FFF2-40B4-BE49-F238E27FC236}">
                <a16:creationId xmlns:a16="http://schemas.microsoft.com/office/drawing/2014/main" id="{FDC85A26-C282-4596-9B63-57A7393DD97E}"/>
              </a:ext>
            </a:extLst>
          </p:cNvPr>
          <p:cNvSpPr txBox="1"/>
          <p:nvPr/>
        </p:nvSpPr>
        <p:spPr>
          <a:xfrm>
            <a:off x="1660049" y="4515259"/>
            <a:ext cx="2064268" cy="523220"/>
          </a:xfrm>
          <a:prstGeom prst="rect">
            <a:avLst/>
          </a:prstGeom>
          <a:noFill/>
        </p:spPr>
        <p:txBody>
          <a:bodyPr wrap="square" rtlCol="0">
            <a:spAutoFit/>
          </a:bodyPr>
          <a:lstStyle/>
          <a:p>
            <a:r>
              <a:rPr lang="en-US" sz="2800" b="1" dirty="0">
                <a:solidFill>
                  <a:schemeClr val="accent1"/>
                </a:solidFill>
                <a:latin typeface="Whitney Narrow Office" panose="02000000000000000000" pitchFamily="2" charset="0"/>
              </a:rPr>
              <a:t>APPROVED</a:t>
            </a:r>
          </a:p>
        </p:txBody>
      </p:sp>
      <p:sp>
        <p:nvSpPr>
          <p:cNvPr id="8" name="TextBox 7">
            <a:extLst>
              <a:ext uri="{FF2B5EF4-FFF2-40B4-BE49-F238E27FC236}">
                <a16:creationId xmlns:a16="http://schemas.microsoft.com/office/drawing/2014/main" id="{D3E18297-6857-445E-B699-8AA8874D3EEE}"/>
              </a:ext>
            </a:extLst>
          </p:cNvPr>
          <p:cNvSpPr txBox="1"/>
          <p:nvPr/>
        </p:nvSpPr>
        <p:spPr>
          <a:xfrm>
            <a:off x="5191412" y="4515259"/>
            <a:ext cx="2500536" cy="523220"/>
          </a:xfrm>
          <a:prstGeom prst="rect">
            <a:avLst/>
          </a:prstGeom>
          <a:noFill/>
        </p:spPr>
        <p:txBody>
          <a:bodyPr wrap="square" rtlCol="0">
            <a:spAutoFit/>
          </a:bodyPr>
          <a:lstStyle/>
          <a:p>
            <a:r>
              <a:rPr lang="en-US" sz="2800" b="1" dirty="0">
                <a:solidFill>
                  <a:schemeClr val="accent4">
                    <a:lumMod val="60000"/>
                    <a:lumOff val="40000"/>
                  </a:schemeClr>
                </a:solidFill>
                <a:latin typeface="Whitney Narrow Office" panose="02000000000000000000" pitchFamily="2" charset="0"/>
              </a:rPr>
              <a:t>CONDITIONAL</a:t>
            </a:r>
          </a:p>
        </p:txBody>
      </p:sp>
    </p:spTree>
    <p:extLst>
      <p:ext uri="{BB962C8B-B14F-4D97-AF65-F5344CB8AC3E}">
        <p14:creationId xmlns:p14="http://schemas.microsoft.com/office/powerpoint/2010/main" val="181166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27-283.16</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BICYCLE PARKING STANDARDS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1754326"/>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Defines when bicycle parking is required</a:t>
            </a:r>
          </a:p>
          <a:p>
            <a:pPr marL="628650" lvl="1" indent="-171450">
              <a:buFont typeface="Arial" panose="020B0604020202020204" pitchFamily="34" charset="0"/>
              <a:buChar char="•"/>
            </a:pPr>
            <a:r>
              <a:rPr lang="en-US" sz="1200" dirty="0">
                <a:latin typeface="Whitney Narrow Office" panose="02000000000000000000" pitchFamily="2" charset="0"/>
              </a:rPr>
              <a:t>(anytime when vehicle parking is required)</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latin typeface="Whitney Narrow Office" panose="02000000000000000000" pitchFamily="2" charset="0"/>
              </a:rPr>
              <a:t>Defines bicycle parking standards</a:t>
            </a:r>
          </a:p>
          <a:p>
            <a:pPr marL="628650" lvl="1" indent="-171450">
              <a:buFont typeface="Arial" panose="020B0604020202020204" pitchFamily="34" charset="0"/>
              <a:buChar char="•"/>
            </a:pPr>
            <a:r>
              <a:rPr lang="en-US" sz="1200" dirty="0">
                <a:latin typeface="Whitney Narrow Office" panose="02000000000000000000" pitchFamily="2" charset="0"/>
              </a:rPr>
              <a:t>Location of bicycle parking facilities relative to uses</a:t>
            </a:r>
          </a:p>
          <a:p>
            <a:pPr marL="628650" lvl="1" indent="-171450">
              <a:buFont typeface="Arial" panose="020B0604020202020204" pitchFamily="34" charset="0"/>
              <a:buChar char="•"/>
            </a:pPr>
            <a:r>
              <a:rPr lang="en-US" sz="1200" dirty="0">
                <a:latin typeface="Whitney Narrow Office" panose="02000000000000000000" pitchFamily="2" charset="0"/>
              </a:rPr>
              <a:t>Minimum clear space and construction standards</a:t>
            </a:r>
          </a:p>
          <a:p>
            <a:pPr marL="628650" lvl="1" indent="-171450">
              <a:buFont typeface="Arial" panose="020B0604020202020204" pitchFamily="34" charset="0"/>
              <a:buChar char="•"/>
            </a:pPr>
            <a:r>
              <a:rPr lang="en-US" sz="1200" dirty="0">
                <a:latin typeface="Whitney Narrow Office" panose="02000000000000000000" pitchFamily="2" charset="0"/>
              </a:rPr>
              <a:t>Approved bicycle rack designs</a:t>
            </a:r>
          </a:p>
          <a:p>
            <a:pPr marL="628650" lvl="1" indent="-171450">
              <a:buFont typeface="Arial" panose="020B0604020202020204" pitchFamily="34" charset="0"/>
              <a:buChar char="•"/>
            </a:pPr>
            <a:r>
              <a:rPr lang="en-US" sz="1200" dirty="0">
                <a:latin typeface="Whitney Narrow Office" panose="02000000000000000000" pitchFamily="2" charset="0"/>
              </a:rPr>
              <a:t>Conditional bicycle rack designs</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Minimum number of spaces required</a:t>
            </a:r>
          </a:p>
        </p:txBody>
      </p:sp>
      <p:graphicFrame>
        <p:nvGraphicFramePr>
          <p:cNvPr id="8" name="Table 7">
            <a:extLst>
              <a:ext uri="{FF2B5EF4-FFF2-40B4-BE49-F238E27FC236}">
                <a16:creationId xmlns:a16="http://schemas.microsoft.com/office/drawing/2014/main" id="{80033021-DB5C-402D-BC8E-814B5FAA4247}"/>
              </a:ext>
            </a:extLst>
          </p:cNvPr>
          <p:cNvGraphicFramePr>
            <a:graphicFrameLocks noGrp="1"/>
          </p:cNvGraphicFramePr>
          <p:nvPr>
            <p:extLst>
              <p:ext uri="{D42A27DB-BD31-4B8C-83A1-F6EECF244321}">
                <p14:modId xmlns:p14="http://schemas.microsoft.com/office/powerpoint/2010/main" val="4055676809"/>
              </p:ext>
            </p:extLst>
          </p:nvPr>
        </p:nvGraphicFramePr>
        <p:xfrm>
          <a:off x="5366969" y="469253"/>
          <a:ext cx="5870591" cy="6145430"/>
        </p:xfrm>
        <a:graphic>
          <a:graphicData uri="http://schemas.openxmlformats.org/drawingml/2006/table">
            <a:tbl>
              <a:tblPr firstRow="1" firstCol="1" bandRow="1">
                <a:tableStyleId>{6E25E649-3F16-4E02-A733-19D2CDBF48F0}</a:tableStyleId>
              </a:tblPr>
              <a:tblGrid>
                <a:gridCol w="153869">
                  <a:extLst>
                    <a:ext uri="{9D8B030D-6E8A-4147-A177-3AD203B41FA5}">
                      <a16:colId xmlns:a16="http://schemas.microsoft.com/office/drawing/2014/main" val="3428656558"/>
                    </a:ext>
                  </a:extLst>
                </a:gridCol>
                <a:gridCol w="1912616">
                  <a:extLst>
                    <a:ext uri="{9D8B030D-6E8A-4147-A177-3AD203B41FA5}">
                      <a16:colId xmlns:a16="http://schemas.microsoft.com/office/drawing/2014/main" val="906723686"/>
                    </a:ext>
                  </a:extLst>
                </a:gridCol>
                <a:gridCol w="2027708">
                  <a:extLst>
                    <a:ext uri="{9D8B030D-6E8A-4147-A177-3AD203B41FA5}">
                      <a16:colId xmlns:a16="http://schemas.microsoft.com/office/drawing/2014/main" val="4012980769"/>
                    </a:ext>
                  </a:extLst>
                </a:gridCol>
                <a:gridCol w="498726">
                  <a:extLst>
                    <a:ext uri="{9D8B030D-6E8A-4147-A177-3AD203B41FA5}">
                      <a16:colId xmlns:a16="http://schemas.microsoft.com/office/drawing/2014/main" val="2518661189"/>
                    </a:ext>
                  </a:extLst>
                </a:gridCol>
                <a:gridCol w="1277672">
                  <a:extLst>
                    <a:ext uri="{9D8B030D-6E8A-4147-A177-3AD203B41FA5}">
                      <a16:colId xmlns:a16="http://schemas.microsoft.com/office/drawing/2014/main" val="806340795"/>
                    </a:ext>
                  </a:extLst>
                </a:gridCol>
              </a:tblGrid>
              <a:tr h="162115">
                <a:tc gridSpan="5">
                  <a:txBody>
                    <a:bodyPr/>
                    <a:lstStyle/>
                    <a:p>
                      <a:pPr marL="0" marR="0" algn="just">
                        <a:spcBef>
                          <a:spcPts val="0"/>
                        </a:spcBef>
                        <a:spcAft>
                          <a:spcPts val="0"/>
                        </a:spcAft>
                      </a:pPr>
                      <a:r>
                        <a:rPr lang="en-US" sz="900" u="sng" dirty="0">
                          <a:effectLst/>
                          <a:latin typeface="Whitney Narrow Office" panose="02000000000000000000" pitchFamily="2" charset="0"/>
                        </a:rPr>
                        <a:t>BPKG Table 1</a:t>
                      </a:r>
                      <a:endParaRPr lang="en-US" sz="900" dirty="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119235" marR="119235" marT="59618" marB="59618"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04328269"/>
                  </a:ext>
                </a:extLst>
              </a:tr>
              <a:tr h="162115">
                <a:tc gridSpan="5">
                  <a:txBody>
                    <a:bodyPr/>
                    <a:lstStyle/>
                    <a:p>
                      <a:pPr marL="0" marR="0" algn="just">
                        <a:spcBef>
                          <a:spcPts val="0"/>
                        </a:spcBef>
                        <a:spcAft>
                          <a:spcPts val="0"/>
                        </a:spcAft>
                      </a:pPr>
                      <a:r>
                        <a:rPr lang="en-US" sz="900" u="sng" dirty="0">
                          <a:effectLst/>
                          <a:latin typeface="Whitney Narrow Office" panose="02000000000000000000" pitchFamily="2" charset="0"/>
                        </a:rPr>
                        <a:t>Table of Required Bicycle Parking Spaces</a:t>
                      </a:r>
                      <a:endParaRPr lang="en-US" sz="900" dirty="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119235" marR="119235" marT="59618" marB="59618"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7123110"/>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3233794202"/>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USE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Spaces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Per Unit</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3311855041"/>
                  </a:ext>
                </a:extLst>
              </a:tr>
              <a:tr h="162115">
                <a:tc>
                  <a:txBody>
                    <a:bodyPr/>
                    <a:lstStyle/>
                    <a:p>
                      <a:pPr marL="0" marR="0" algn="just">
                        <a:spcBef>
                          <a:spcPts val="0"/>
                        </a:spcBef>
                        <a:spcAft>
                          <a:spcPts val="0"/>
                        </a:spcAft>
                      </a:pPr>
                      <a:r>
                        <a:rPr lang="en-US" sz="900" u="sng">
                          <a:effectLst/>
                          <a:latin typeface="Whitney Narrow Office" panose="02000000000000000000" pitchFamily="2" charset="0"/>
                        </a:rPr>
                        <a:t>1</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Commercial/retail uses: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1608657740"/>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a.</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dirty="0">
                          <a:effectLst/>
                          <a:latin typeface="Whitney Narrow Office" panose="02000000000000000000" pitchFamily="2" charset="0"/>
                        </a:rPr>
                        <a:t>Adult uses</a:t>
                      </a:r>
                      <a:endParaRPr lang="en-US" sz="900" dirty="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0.5</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employee [3]</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3767309195"/>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b.</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Restaurant</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0.5</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1,000 SF GFA</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3260892754"/>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c.</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Sidewalk Café</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none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2898514339"/>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d.</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Theatre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0.02</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occupant</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1671175674"/>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Any other Commercial/retail use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0.83</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1,000 SF GFA</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982845522"/>
                  </a:ext>
                </a:extLst>
              </a:tr>
              <a:tr h="162115">
                <a:tc>
                  <a:txBody>
                    <a:bodyPr/>
                    <a:lstStyle/>
                    <a:p>
                      <a:pPr marL="0" marR="0" algn="just">
                        <a:spcBef>
                          <a:spcPts val="0"/>
                        </a:spcBef>
                        <a:spcAft>
                          <a:spcPts val="0"/>
                        </a:spcAft>
                      </a:pPr>
                      <a:r>
                        <a:rPr lang="en-US" sz="900" u="sng">
                          <a:effectLst/>
                          <a:latin typeface="Whitney Narrow Office" panose="02000000000000000000" pitchFamily="2" charset="0"/>
                        </a:rPr>
                        <a:t>2</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Industrial/warehouse uses: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Any Industrial/warehouse use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0.5</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employee [3]</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1299234272"/>
                  </a:ext>
                </a:extLst>
              </a:tr>
              <a:tr h="162115">
                <a:tc>
                  <a:txBody>
                    <a:bodyPr/>
                    <a:lstStyle/>
                    <a:p>
                      <a:pPr marL="0" marR="0" algn="just">
                        <a:spcBef>
                          <a:spcPts val="0"/>
                        </a:spcBef>
                        <a:spcAft>
                          <a:spcPts val="0"/>
                        </a:spcAft>
                      </a:pPr>
                      <a:r>
                        <a:rPr lang="en-US" sz="900" u="sng">
                          <a:effectLst/>
                          <a:latin typeface="Whitney Narrow Office" panose="02000000000000000000" pitchFamily="2" charset="0"/>
                        </a:rPr>
                        <a:t>3</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Interment uses: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Any internment use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2</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minimum</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2160492548"/>
                  </a:ext>
                </a:extLst>
              </a:tr>
              <a:tr h="162115">
                <a:tc>
                  <a:txBody>
                    <a:bodyPr/>
                    <a:lstStyle/>
                    <a:p>
                      <a:pPr marL="0" marR="0" algn="just">
                        <a:spcBef>
                          <a:spcPts val="0"/>
                        </a:spcBef>
                        <a:spcAft>
                          <a:spcPts val="0"/>
                        </a:spcAft>
                      </a:pPr>
                      <a:r>
                        <a:rPr lang="en-US" sz="900" u="sng">
                          <a:effectLst/>
                          <a:latin typeface="Whitney Narrow Office" panose="02000000000000000000" pitchFamily="2" charset="0"/>
                        </a:rPr>
                        <a:t>4</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Medical uses: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Any medical use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0.05</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employee [3]</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3349707907"/>
                  </a:ext>
                </a:extLst>
              </a:tr>
              <a:tr h="162115">
                <a:tc>
                  <a:txBody>
                    <a:bodyPr/>
                    <a:lstStyle/>
                    <a:p>
                      <a:pPr marL="0" marR="0" algn="just">
                        <a:spcBef>
                          <a:spcPts val="0"/>
                        </a:spcBef>
                        <a:spcAft>
                          <a:spcPts val="0"/>
                        </a:spcAft>
                      </a:pPr>
                      <a:r>
                        <a:rPr lang="en-US" sz="900" u="sng">
                          <a:effectLst/>
                          <a:latin typeface="Whitney Narrow Office" panose="02000000000000000000" pitchFamily="2" charset="0"/>
                        </a:rPr>
                        <a:t>5</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Office uses: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Any office use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0.1</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1,000 SF GFA</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1653179720"/>
                  </a:ext>
                </a:extLst>
              </a:tr>
              <a:tr h="162115">
                <a:tc>
                  <a:txBody>
                    <a:bodyPr/>
                    <a:lstStyle/>
                    <a:p>
                      <a:pPr marL="0" marR="0" algn="just">
                        <a:spcBef>
                          <a:spcPts val="0"/>
                        </a:spcBef>
                        <a:spcAft>
                          <a:spcPts val="0"/>
                        </a:spcAft>
                      </a:pPr>
                      <a:r>
                        <a:rPr lang="en-US" sz="900" u="sng">
                          <a:effectLst/>
                          <a:latin typeface="Whitney Narrow Office" panose="02000000000000000000" pitchFamily="2" charset="0"/>
                        </a:rPr>
                        <a:t>6</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Public or nonprofit uses: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1223888964"/>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a.</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Airports, International</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[1]</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52915718"/>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dirty="0">
                          <a:effectLst/>
                          <a:latin typeface="Whitney Narrow Office" panose="02000000000000000000" pitchFamily="2" charset="0"/>
                        </a:rPr>
                        <a:t>b.</a:t>
                      </a:r>
                      <a:endParaRPr lang="en-US" sz="900" dirty="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Airports, Local</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0.05</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employee [3]</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1866624150"/>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c.</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Community garden, private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none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2068411535"/>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d.</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Temporary Special Events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[2]</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234018958"/>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Other public or nonprofit use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0.05</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employee [3]</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2060181547"/>
                  </a:ext>
                </a:extLst>
              </a:tr>
              <a:tr h="162115">
                <a:tc>
                  <a:txBody>
                    <a:bodyPr/>
                    <a:lstStyle/>
                    <a:p>
                      <a:pPr marL="0" marR="0" algn="just">
                        <a:spcBef>
                          <a:spcPts val="0"/>
                        </a:spcBef>
                        <a:spcAft>
                          <a:spcPts val="0"/>
                        </a:spcAft>
                      </a:pPr>
                      <a:r>
                        <a:rPr lang="en-US" sz="900" u="sng">
                          <a:effectLst/>
                          <a:latin typeface="Whitney Narrow Office" panose="02000000000000000000" pitchFamily="2" charset="0"/>
                        </a:rPr>
                        <a:t>7</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Residential uses: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3057566256"/>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a.</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Fraternity, Sorority</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dirty="0">
                          <a:effectLst/>
                          <a:latin typeface="Whitney Narrow Office" panose="02000000000000000000" pitchFamily="2" charset="0"/>
                        </a:rPr>
                        <a:t>0.1</a:t>
                      </a:r>
                      <a:endParaRPr lang="en-US" sz="900" dirty="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student</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2676977477"/>
                  </a:ext>
                </a:extLst>
              </a:tr>
              <a:tr h="324230">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b.</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Single-family or two-family dwelling, house-boat</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none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3094517902"/>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c.</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Triplex or quadplex</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none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dirty="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4271430460"/>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d.</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Any other residential use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0.1</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bedroom</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98005949"/>
                  </a:ext>
                </a:extLst>
              </a:tr>
              <a:tr h="162115">
                <a:tc>
                  <a:txBody>
                    <a:bodyPr/>
                    <a:lstStyle/>
                    <a:p>
                      <a:pPr marL="0" marR="0" algn="just">
                        <a:spcBef>
                          <a:spcPts val="0"/>
                        </a:spcBef>
                        <a:spcAft>
                          <a:spcPts val="0"/>
                        </a:spcAft>
                      </a:pPr>
                      <a:r>
                        <a:rPr lang="en-US" sz="900" u="sng">
                          <a:effectLst/>
                          <a:latin typeface="Whitney Narrow Office" panose="02000000000000000000" pitchFamily="2" charset="0"/>
                        </a:rPr>
                        <a:t>8</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School uses: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1673833043"/>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a.</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Colleges and Trade Schools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0.05</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student</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3863554814"/>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b.</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Senior High</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0.05</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student</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635176667"/>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r">
                        <a:spcBef>
                          <a:spcPts val="0"/>
                        </a:spcBef>
                        <a:spcAft>
                          <a:spcPts val="0"/>
                        </a:spcAft>
                      </a:pPr>
                      <a:r>
                        <a:rPr lang="en-US" sz="900" u="sng">
                          <a:effectLst/>
                          <a:latin typeface="Whitney Narrow Office" panose="02000000000000000000" pitchFamily="2" charset="0"/>
                        </a:rPr>
                        <a:t>c.</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Any other school use</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0.05</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marL="0" marR="0" indent="139700" algn="just">
                        <a:spcBef>
                          <a:spcPts val="0"/>
                        </a:spcBef>
                        <a:spcAft>
                          <a:spcPts val="0"/>
                        </a:spcAft>
                      </a:pPr>
                      <a:r>
                        <a:rPr lang="en-US" sz="900" u="sng">
                          <a:effectLst/>
                          <a:latin typeface="Whitney Narrow Office" panose="02000000000000000000" pitchFamily="2" charset="0"/>
                        </a:rPr>
                        <a:t>student</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extLst>
                  <a:ext uri="{0D108BD9-81ED-4DB2-BD59-A6C34878D82A}">
                    <a16:rowId xmlns:a16="http://schemas.microsoft.com/office/drawing/2014/main" val="3304741974"/>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1771201142"/>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marL="0" marR="0" algn="just">
                        <a:spcBef>
                          <a:spcPts val="0"/>
                        </a:spcBef>
                        <a:spcAft>
                          <a:spcPts val="0"/>
                        </a:spcAft>
                      </a:pPr>
                      <a:r>
                        <a:rPr lang="en-US" sz="900" u="sng">
                          <a:effectLst/>
                          <a:latin typeface="Whitney Narrow Office" panose="02000000000000000000" pitchFamily="2" charset="0"/>
                        </a:rPr>
                        <a:t>Footnotes</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extLst>
                  <a:ext uri="{0D108BD9-81ED-4DB2-BD59-A6C34878D82A}">
                    <a16:rowId xmlns:a16="http://schemas.microsoft.com/office/drawing/2014/main" val="3104399625"/>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gridSpan="4">
                  <a:txBody>
                    <a:bodyPr/>
                    <a:lstStyle/>
                    <a:p>
                      <a:pPr marL="0" marR="0" algn="just">
                        <a:spcBef>
                          <a:spcPts val="0"/>
                        </a:spcBef>
                        <a:spcAft>
                          <a:spcPts val="0"/>
                        </a:spcAft>
                      </a:pPr>
                      <a:r>
                        <a:rPr lang="en-US" sz="900" u="sng">
                          <a:effectLst/>
                          <a:latin typeface="Whitney Narrow Office" panose="02000000000000000000" pitchFamily="2" charset="0"/>
                        </a:rPr>
                        <a:t>[1]: as determined by site specific study</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119235" marR="119235" marT="59618" marB="59618"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7275845"/>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gridSpan="4">
                  <a:txBody>
                    <a:bodyPr/>
                    <a:lstStyle/>
                    <a:p>
                      <a:pPr marL="0" marR="0" algn="just">
                        <a:spcBef>
                          <a:spcPts val="0"/>
                        </a:spcBef>
                        <a:spcAft>
                          <a:spcPts val="0"/>
                        </a:spcAft>
                      </a:pPr>
                      <a:r>
                        <a:rPr lang="en-US" sz="900" u="sng">
                          <a:effectLst/>
                          <a:latin typeface="Whitney Narrow Office" panose="02000000000000000000" pitchFamily="2" charset="0"/>
                        </a:rPr>
                        <a:t>[2]: Refer to Section 27-282.16(c)</a:t>
                      </a:r>
                      <a:endParaRPr lang="en-US" sz="90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119235" marR="119235" marT="59618" marB="59618"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5009295"/>
                  </a:ext>
                </a:extLst>
              </a:tr>
              <a:tr h="162115">
                <a:tc>
                  <a:txBody>
                    <a:bodyPr/>
                    <a:lstStyle/>
                    <a:p>
                      <a:pPr algn="just"/>
                      <a:endParaRPr lang="en-US" sz="1000">
                        <a:effectLst/>
                        <a:latin typeface="Whitney Narrow Office" panose="02000000000000000000" pitchFamily="2" charset="0"/>
                        <a:cs typeface="Times New Roman" panose="02020603050405020304" pitchFamily="18" charset="0"/>
                      </a:endParaRPr>
                    </a:p>
                  </a:txBody>
                  <a:tcPr marL="60374" marR="60374" marT="0" marB="0" anchor="b"/>
                </a:tc>
                <a:tc gridSpan="4">
                  <a:txBody>
                    <a:bodyPr/>
                    <a:lstStyle/>
                    <a:p>
                      <a:pPr marL="0" marR="0" algn="just">
                        <a:spcBef>
                          <a:spcPts val="0"/>
                        </a:spcBef>
                        <a:spcAft>
                          <a:spcPts val="0"/>
                        </a:spcAft>
                      </a:pPr>
                      <a:r>
                        <a:rPr lang="en-US" sz="900" u="sng" dirty="0">
                          <a:effectLst/>
                          <a:latin typeface="Whitney Narrow Office" panose="02000000000000000000" pitchFamily="2" charset="0"/>
                        </a:rPr>
                        <a:t>[3]: Within this table “employee” shall mean “employee on the largest shift.”</a:t>
                      </a:r>
                      <a:endParaRPr lang="en-US" sz="900" dirty="0">
                        <a:effectLst/>
                        <a:latin typeface="Whitney Narrow Office" panose="02000000000000000000" pitchFamily="2" charset="0"/>
                        <a:ea typeface="Calibri" panose="020F0502020204030204" pitchFamily="34" charset="0"/>
                        <a:cs typeface="Times New Roman" panose="02020603050405020304" pitchFamily="18" charset="0"/>
                      </a:endParaRPr>
                    </a:p>
                  </a:txBody>
                  <a:tcPr marL="119235" marR="119235" marT="59618" marB="59618"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24487776"/>
                  </a:ext>
                </a:extLst>
              </a:tr>
            </a:tbl>
          </a:graphicData>
        </a:graphic>
      </p:graphicFrame>
    </p:spTree>
    <p:extLst>
      <p:ext uri="{BB962C8B-B14F-4D97-AF65-F5344CB8AC3E}">
        <p14:creationId xmlns:p14="http://schemas.microsoft.com/office/powerpoint/2010/main" val="355518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27-284.1.2</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0827592" cy="369332"/>
          </a:xfrm>
          <a:prstGeom prst="rect">
            <a:avLst/>
          </a:prstGeom>
          <a:noFill/>
        </p:spPr>
        <p:txBody>
          <a:bodyPr wrap="square" rtlCol="0">
            <a:spAutoFit/>
          </a:bodyPr>
          <a:lstStyle/>
          <a:p>
            <a:r>
              <a:rPr lang="en-US" b="1" dirty="0">
                <a:latin typeface="Whitney Narrow Office" panose="02000000000000000000" pitchFamily="2" charset="0"/>
              </a:rPr>
              <a:t>TREES—PROTECTED, GRAND, AND EXEMPT TREES; MEASUREMENT METHODS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Disincentivizes the use and preservation of camphor trees</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Camphors are a Category 1 invasive species</a:t>
            </a:r>
          </a:p>
          <a:p>
            <a:pPr marL="171450" indent="-171450">
              <a:buFont typeface="Arial" panose="020B0604020202020204" pitchFamily="34" charset="0"/>
              <a:buChar char="•"/>
            </a:pPr>
            <a:endParaRPr lang="en-US" sz="1200" dirty="0">
              <a:solidFill>
                <a:srgbClr val="7030A0"/>
              </a:solidFill>
              <a:latin typeface="Whitney Narrow Office" panose="02000000000000000000" pitchFamily="2" charset="0"/>
            </a:endParaRPr>
          </a:p>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Rectifies the mitigation requirements for camphor trees</a:t>
            </a:r>
          </a:p>
        </p:txBody>
      </p:sp>
    </p:spTree>
    <p:extLst>
      <p:ext uri="{BB962C8B-B14F-4D97-AF65-F5344CB8AC3E}">
        <p14:creationId xmlns:p14="http://schemas.microsoft.com/office/powerpoint/2010/main" val="352037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D67CB6-D287-49AE-8D19-4CCFFBD8DC3A}"/>
              </a:ext>
            </a:extLst>
          </p:cNvPr>
          <p:cNvSpPr txBox="1"/>
          <p:nvPr/>
        </p:nvSpPr>
        <p:spPr>
          <a:xfrm>
            <a:off x="682204" y="273374"/>
            <a:ext cx="4183478" cy="3816429"/>
          </a:xfrm>
          <a:prstGeom prst="rect">
            <a:avLst/>
          </a:prstGeom>
          <a:noFill/>
        </p:spPr>
        <p:txBody>
          <a:bodyPr wrap="square" rtlCol="0">
            <a:spAutoFit/>
          </a:bodyPr>
          <a:lstStyle/>
          <a:p>
            <a:r>
              <a:rPr lang="en-US" sz="3200" b="1" dirty="0">
                <a:latin typeface="Whitney Narrow Office" panose="02000000000000000000" pitchFamily="2" charset="0"/>
              </a:rPr>
              <a:t>27-43</a:t>
            </a:r>
          </a:p>
          <a:p>
            <a:r>
              <a:rPr lang="en-US" sz="3200" b="1" dirty="0">
                <a:latin typeface="Whitney Narrow Office" panose="02000000000000000000" pitchFamily="2" charset="0"/>
              </a:rPr>
              <a:t>27-211.13</a:t>
            </a:r>
          </a:p>
          <a:p>
            <a:r>
              <a:rPr lang="en-US" sz="3200" b="1" dirty="0">
                <a:latin typeface="Whitney Narrow Office" panose="02000000000000000000" pitchFamily="2" charset="0"/>
              </a:rPr>
              <a:t>27-283.16</a:t>
            </a:r>
          </a:p>
          <a:p>
            <a:r>
              <a:rPr lang="en-US" sz="3200" b="1" dirty="0">
                <a:latin typeface="Whitney Narrow Office" panose="02000000000000000000" pitchFamily="2" charset="0"/>
              </a:rPr>
              <a:t>27-284.1.2</a:t>
            </a:r>
          </a:p>
          <a:p>
            <a:r>
              <a:rPr lang="en-US" sz="3200" b="1" dirty="0">
                <a:latin typeface="Whitney Narrow Office" panose="02000000000000000000" pitchFamily="2" charset="0"/>
              </a:rPr>
              <a:t>27-284.3.1</a:t>
            </a:r>
          </a:p>
          <a:p>
            <a:r>
              <a:rPr lang="en-US" sz="3200" b="1" dirty="0">
                <a:latin typeface="Whitney Narrow Office" panose="02000000000000000000" pitchFamily="2" charset="0"/>
              </a:rPr>
              <a:t>27-284.3.3</a:t>
            </a:r>
          </a:p>
          <a:p>
            <a:endParaRPr lang="en-US" sz="3200" b="1" dirty="0">
              <a:latin typeface="Whitney Narrow Office" panose="02000000000000000000" pitchFamily="2" charset="0"/>
            </a:endParaRPr>
          </a:p>
          <a:p>
            <a:endParaRPr lang="en-US" b="1" dirty="0">
              <a:latin typeface="Whitney Narrow Office" panose="02000000000000000000" pitchFamily="2" charset="0"/>
            </a:endParaRPr>
          </a:p>
        </p:txBody>
      </p:sp>
    </p:spTree>
    <p:extLst>
      <p:ext uri="{BB962C8B-B14F-4D97-AF65-F5344CB8AC3E}">
        <p14:creationId xmlns:p14="http://schemas.microsoft.com/office/powerpoint/2010/main" val="139769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27-284.1.2</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0827592" cy="369332"/>
          </a:xfrm>
          <a:prstGeom prst="rect">
            <a:avLst/>
          </a:prstGeom>
          <a:noFill/>
        </p:spPr>
        <p:txBody>
          <a:bodyPr wrap="square" rtlCol="0">
            <a:spAutoFit/>
          </a:bodyPr>
          <a:lstStyle/>
          <a:p>
            <a:r>
              <a:rPr lang="en-US" b="1" dirty="0">
                <a:latin typeface="Whitney Narrow Office" panose="02000000000000000000" pitchFamily="2" charset="0"/>
              </a:rPr>
              <a:t>TREES—PROTECTED, GRAND, AND EXEMPT TREES; MEASUREMENT METHODS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Disincentivizes the use and preservation of camphor trees</a:t>
            </a:r>
          </a:p>
          <a:p>
            <a:pPr marL="628650" lvl="1" indent="-171450">
              <a:buFont typeface="Arial" panose="020B0604020202020204" pitchFamily="34" charset="0"/>
              <a:buChar char="•"/>
            </a:pPr>
            <a:r>
              <a:rPr lang="en-US" sz="1200" dirty="0">
                <a:latin typeface="Whitney Narrow Office" panose="02000000000000000000" pitchFamily="2" charset="0"/>
              </a:rPr>
              <a:t>Camphors are a Category 1 invasive species</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latin typeface="Whitney Narrow Office" panose="02000000000000000000" pitchFamily="2" charset="0"/>
              </a:rPr>
              <a:t>Rectifies the mitigation requirements for camphor trees</a:t>
            </a:r>
          </a:p>
        </p:txBody>
      </p:sp>
      <p:sp>
        <p:nvSpPr>
          <p:cNvPr id="9" name="TextBox 8">
            <a:extLst>
              <a:ext uri="{FF2B5EF4-FFF2-40B4-BE49-F238E27FC236}">
                <a16:creationId xmlns:a16="http://schemas.microsoft.com/office/drawing/2014/main" id="{807E0A45-D065-4A30-BFB0-F0E81DAE1BB3}"/>
              </a:ext>
            </a:extLst>
          </p:cNvPr>
          <p:cNvSpPr txBox="1"/>
          <p:nvPr/>
        </p:nvSpPr>
        <p:spPr>
          <a:xfrm>
            <a:off x="682203" y="2062773"/>
            <a:ext cx="10404405" cy="3816429"/>
          </a:xfrm>
          <a:prstGeom prst="rect">
            <a:avLst/>
          </a:prstGeom>
          <a:noFill/>
        </p:spPr>
        <p:txBody>
          <a:bodyPr wrap="square">
            <a:spAutoFit/>
          </a:bodyPr>
          <a:lstStyle/>
          <a:p>
            <a:r>
              <a:rPr lang="en-US" sz="1100" dirty="0">
                <a:latin typeface="Whitney Narrow Office" panose="02000000000000000000" pitchFamily="2" charset="0"/>
              </a:rPr>
              <a:t>The camphor tree (Cinnamomum </a:t>
            </a:r>
            <a:r>
              <a:rPr lang="en-US" sz="1100" dirty="0" err="1">
                <a:latin typeface="Whitney Narrow Office" panose="02000000000000000000" pitchFamily="2" charset="0"/>
              </a:rPr>
              <a:t>camphora</a:t>
            </a:r>
            <a:r>
              <a:rPr lang="en-US" sz="1100" dirty="0">
                <a:latin typeface="Whitney Narrow Office" panose="02000000000000000000" pitchFamily="2" charset="0"/>
              </a:rPr>
              <a:t>) is classified as a Category I invasive species, according to the Florida Exotic Pest Plant Council's 2017 List of Invasive Plant Species. This tree species, however, has been successfully planted and maintained, under certain conditions, throughout the city. With strict adherence to the following criteria and conditions, the camphor tree provides benefits and ample crown footprint to the overall city urban forest canopy, and shall be deemed "protected" for purposes of mitigation (replacement) calculation and can reach 'grand' status for same, subject to the following: </a:t>
            </a:r>
          </a:p>
          <a:p>
            <a:pPr marL="228600" indent="-228600">
              <a:buFont typeface="+mj-lt"/>
              <a:buAutoNum type="alphaLcPeriod"/>
            </a:pPr>
            <a:endParaRPr lang="en-US" sz="1100" dirty="0">
              <a:latin typeface="Whitney Narrow Office" panose="02000000000000000000" pitchFamily="2" charset="0"/>
            </a:endParaRPr>
          </a:p>
          <a:p>
            <a:pPr marL="228600" indent="-228600">
              <a:buFont typeface="+mj-lt"/>
              <a:buAutoNum type="alphaLcPeriod"/>
            </a:pPr>
            <a:r>
              <a:rPr lang="en-US" sz="1100" dirty="0">
                <a:latin typeface="Whitney Narrow Office" panose="02000000000000000000" pitchFamily="2" charset="0"/>
              </a:rPr>
              <a:t>Standard </a:t>
            </a:r>
            <a:r>
              <a:rPr lang="en-US" sz="1100" dirty="0" err="1">
                <a:solidFill>
                  <a:schemeClr val="bg1"/>
                </a:solidFill>
                <a:latin typeface="Whitney Narrow Office" panose="02000000000000000000" pitchFamily="2" charset="0"/>
              </a:rPr>
              <a:t>No</a:t>
            </a:r>
            <a:r>
              <a:rPr lang="en-US" sz="1100" dirty="0" err="1">
                <a:latin typeface="Whitney Narrow Office" panose="02000000000000000000" pitchFamily="2" charset="0"/>
              </a:rPr>
              <a:t>"credit</a:t>
            </a:r>
            <a:r>
              <a:rPr lang="en-US" sz="1100" dirty="0">
                <a:latin typeface="Whitney Narrow Office" panose="02000000000000000000" pitchFamily="2" charset="0"/>
              </a:rPr>
              <a:t>" awarded for retaining any camphor tree rated in excellent or good condition (protected</a:t>
            </a:r>
            <a:r>
              <a:rPr lang="en-US" sz="1100" dirty="0">
                <a:solidFill>
                  <a:schemeClr val="bg1"/>
                </a:solidFill>
                <a:latin typeface="Whitney Narrow Office" panose="02000000000000000000" pitchFamily="2" charset="0"/>
              </a:rPr>
              <a:t>, specimen </a:t>
            </a:r>
            <a:r>
              <a:rPr lang="en-US" sz="1100" dirty="0">
                <a:latin typeface="Whitney Narrow Office" panose="02000000000000000000" pitchFamily="2" charset="0"/>
              </a:rPr>
              <a:t>or grand), that is not located within or proximate to (within fifty (50) feet of) any environmentally sensitive land (i.e. river, lake, bay, wetland, upland habitat, or significant wildlife corridor); </a:t>
            </a:r>
          </a:p>
          <a:p>
            <a:pPr marL="228600" indent="-228600">
              <a:buFont typeface="+mj-lt"/>
              <a:buAutoNum type="alphaLcPeriod"/>
            </a:pPr>
            <a:endParaRPr lang="en-US" sz="1100" dirty="0">
              <a:latin typeface="Whitney Narrow Office" panose="02000000000000000000" pitchFamily="2" charset="0"/>
            </a:endParaRPr>
          </a:p>
          <a:p>
            <a:pPr marL="228600" indent="-228600">
              <a:buFont typeface="+mj-lt"/>
              <a:buAutoNum type="alphaLcPeriod"/>
            </a:pPr>
            <a:r>
              <a:rPr lang="en-US" sz="1100" dirty="0">
                <a:latin typeface="Whitney Narrow Office" panose="02000000000000000000" pitchFamily="2" charset="0"/>
              </a:rPr>
              <a:t>Standard "credit" awarded for planting any camphor tree (Florida Grade No. 1), that is not located within or proximate to (within fifty (50) feet of) any environmentally sensitive land (i.e. river, lake, bay, wetland, upland habitat, or significant wildlife corridor); </a:t>
            </a:r>
          </a:p>
          <a:p>
            <a:pPr marL="228600" indent="-228600">
              <a:buFont typeface="+mj-lt"/>
              <a:buAutoNum type="alphaLcPeriod"/>
            </a:pPr>
            <a:endParaRPr lang="en-US" sz="1100" dirty="0">
              <a:latin typeface="Whitney Narrow Office" panose="02000000000000000000" pitchFamily="2" charset="0"/>
            </a:endParaRPr>
          </a:p>
          <a:p>
            <a:pPr marL="228600" indent="-228600">
              <a:buFont typeface="+mj-lt"/>
              <a:buAutoNum type="alphaLcPeriod"/>
            </a:pPr>
            <a:r>
              <a:rPr lang="en-US" sz="1100" dirty="0">
                <a:latin typeface="Whitney Narrow Office" panose="02000000000000000000" pitchFamily="2" charset="0"/>
              </a:rPr>
              <a:t>Any camphor tree that is located within or proximate to such environmentally sensitive lands shall be required to be removed, and shall be factored into Tree Retention-Mitigation Equivalency Tables, as set forth in section 27-284.4.1, as a "debit"; and </a:t>
            </a:r>
            <a:r>
              <a:rPr lang="en-US" sz="1100" dirty="0">
                <a:solidFill>
                  <a:schemeClr val="bg1"/>
                </a:solidFill>
                <a:latin typeface="Whitney Narrow Office" panose="02000000000000000000" pitchFamily="2" charset="0"/>
              </a:rPr>
              <a:t>shall be mitigated according to the camphor mitigation requirements</a:t>
            </a:r>
          </a:p>
          <a:p>
            <a:pPr marL="228600" indent="-228600">
              <a:buFont typeface="+mj-lt"/>
              <a:buAutoNum type="alphaLcPeriod"/>
            </a:pPr>
            <a:endParaRPr lang="en-US" sz="1100" dirty="0">
              <a:latin typeface="Whitney Narrow Office" panose="02000000000000000000" pitchFamily="2" charset="0"/>
            </a:endParaRPr>
          </a:p>
          <a:p>
            <a:pPr marL="228600" indent="-228600">
              <a:buFont typeface="+mj-lt"/>
              <a:buAutoNum type="alphaLcPeriod"/>
            </a:pPr>
            <a:r>
              <a:rPr lang="en-US" sz="1100" dirty="0">
                <a:latin typeface="Whitney Narrow Office" panose="02000000000000000000" pitchFamily="2" charset="0"/>
              </a:rPr>
              <a:t>Regardless of size or location, camphor trees can be removed without performing any applicable public notice or any site development redesign, but shall adhere to </a:t>
            </a:r>
            <a:r>
              <a:rPr lang="en-US" sz="1100" dirty="0">
                <a:solidFill>
                  <a:schemeClr val="bg1"/>
                </a:solidFill>
                <a:latin typeface="Whitney Narrow Office" panose="02000000000000000000" pitchFamily="2" charset="0"/>
              </a:rPr>
              <a:t>the camphor mitigation</a:t>
            </a:r>
            <a:r>
              <a:rPr lang="en-US" sz="1100" dirty="0">
                <a:latin typeface="Whitney Narrow Office" panose="02000000000000000000" pitchFamily="2" charset="0"/>
              </a:rPr>
              <a:t> requirements. </a:t>
            </a:r>
          </a:p>
          <a:p>
            <a:pPr marL="228600" indent="-228600">
              <a:buFont typeface="+mj-lt"/>
              <a:buAutoNum type="alphaLcPeriod"/>
            </a:pPr>
            <a:endParaRPr lang="en-US" sz="1100" dirty="0">
              <a:latin typeface="Whitney Narrow Office" panose="02000000000000000000" pitchFamily="2" charset="0"/>
            </a:endParaRPr>
          </a:p>
          <a:p>
            <a:pPr marL="228600" indent="-228600">
              <a:buFont typeface="+mj-lt"/>
              <a:buAutoNum type="alphaLcPeriod"/>
            </a:pPr>
            <a:r>
              <a:rPr lang="en-US" sz="1100" dirty="0">
                <a:solidFill>
                  <a:schemeClr val="bg1"/>
                </a:solidFill>
                <a:latin typeface="Whitney Narrow Office" panose="02000000000000000000" pitchFamily="2" charset="0"/>
              </a:rPr>
              <a:t>Camphor mitigation requirements: each Grand camphor tree shall be replaced with four 2.5-inch caliper trees; each Specimen camphor tree shall be replaced with three 2.5-inch caliper trees; each Protected camphor tree shall be replaced with two 2.5-inch caliper trees. For the purposes of this paragraph, all replacement trees shall be Type 1 trees unless exchanged for an equivalent rate of other Tree Types as noted in Table 27-284.4.1-B.</a:t>
            </a:r>
          </a:p>
          <a:p>
            <a:pPr marL="228600" indent="-228600">
              <a:buFont typeface="+mj-lt"/>
              <a:buAutoNum type="alphaLcPeriod"/>
            </a:pPr>
            <a:endParaRPr lang="en-US" sz="1100" dirty="0">
              <a:solidFill>
                <a:schemeClr val="bg1"/>
              </a:solidFill>
              <a:latin typeface="Whitney Narrow Office" panose="02000000000000000000" pitchFamily="2" charset="0"/>
            </a:endParaRPr>
          </a:p>
          <a:p>
            <a:pPr marL="228600" indent="-228600">
              <a:buFont typeface="+mj-lt"/>
              <a:buAutoNum type="alphaLcPeriod"/>
            </a:pPr>
            <a:r>
              <a:rPr lang="en-US" sz="1100" dirty="0">
                <a:solidFill>
                  <a:schemeClr val="bg1"/>
                </a:solidFill>
                <a:latin typeface="Whitney Narrow Office" panose="02000000000000000000" pitchFamily="2" charset="0"/>
              </a:rPr>
              <a:t>Camphor trees shall not be included or considered in tree preservation (retention) requirements provided in Table 284.3.1.</a:t>
            </a:r>
          </a:p>
        </p:txBody>
      </p:sp>
    </p:spTree>
    <p:extLst>
      <p:ext uri="{BB962C8B-B14F-4D97-AF65-F5344CB8AC3E}">
        <p14:creationId xmlns:p14="http://schemas.microsoft.com/office/powerpoint/2010/main" val="317235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27-284.1.2</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0827592" cy="369332"/>
          </a:xfrm>
          <a:prstGeom prst="rect">
            <a:avLst/>
          </a:prstGeom>
          <a:noFill/>
        </p:spPr>
        <p:txBody>
          <a:bodyPr wrap="square" rtlCol="0">
            <a:spAutoFit/>
          </a:bodyPr>
          <a:lstStyle/>
          <a:p>
            <a:r>
              <a:rPr lang="en-US" b="1" dirty="0">
                <a:latin typeface="Whitney Narrow Office" panose="02000000000000000000" pitchFamily="2" charset="0"/>
              </a:rPr>
              <a:t>TREES—PROTECTED, GRAND, AND EXEMPT TREES; MEASUREMENT METHODS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Disincentivizes the use and preservation of camphor trees</a:t>
            </a:r>
          </a:p>
          <a:p>
            <a:pPr marL="628650" lvl="1" indent="-171450">
              <a:buFont typeface="Arial" panose="020B0604020202020204" pitchFamily="34" charset="0"/>
              <a:buChar char="•"/>
            </a:pPr>
            <a:r>
              <a:rPr lang="en-US" sz="1200" dirty="0">
                <a:latin typeface="Whitney Narrow Office" panose="02000000000000000000" pitchFamily="2" charset="0"/>
              </a:rPr>
              <a:t>Camphors are a Category 1 invasive species</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latin typeface="Whitney Narrow Office" panose="02000000000000000000" pitchFamily="2" charset="0"/>
              </a:rPr>
              <a:t>Rectifies the mitigation requirements for camphor trees</a:t>
            </a:r>
          </a:p>
        </p:txBody>
      </p:sp>
      <p:sp>
        <p:nvSpPr>
          <p:cNvPr id="9" name="TextBox 8">
            <a:extLst>
              <a:ext uri="{FF2B5EF4-FFF2-40B4-BE49-F238E27FC236}">
                <a16:creationId xmlns:a16="http://schemas.microsoft.com/office/drawing/2014/main" id="{807E0A45-D065-4A30-BFB0-F0E81DAE1BB3}"/>
              </a:ext>
            </a:extLst>
          </p:cNvPr>
          <p:cNvSpPr txBox="1"/>
          <p:nvPr/>
        </p:nvSpPr>
        <p:spPr>
          <a:xfrm>
            <a:off x="682203" y="2062773"/>
            <a:ext cx="10404405" cy="3816429"/>
          </a:xfrm>
          <a:prstGeom prst="rect">
            <a:avLst/>
          </a:prstGeom>
          <a:noFill/>
        </p:spPr>
        <p:txBody>
          <a:bodyPr wrap="square">
            <a:spAutoFit/>
          </a:bodyPr>
          <a:lstStyle/>
          <a:p>
            <a:r>
              <a:rPr lang="en-US" sz="1100" dirty="0">
                <a:latin typeface="Whitney Narrow Office" panose="02000000000000000000" pitchFamily="2" charset="0"/>
              </a:rPr>
              <a:t>The camphor tree (Cinnamomum </a:t>
            </a:r>
            <a:r>
              <a:rPr lang="en-US" sz="1100" dirty="0" err="1">
                <a:latin typeface="Whitney Narrow Office" panose="02000000000000000000" pitchFamily="2" charset="0"/>
              </a:rPr>
              <a:t>camphora</a:t>
            </a:r>
            <a:r>
              <a:rPr lang="en-US" sz="1100" dirty="0">
                <a:latin typeface="Whitney Narrow Office" panose="02000000000000000000" pitchFamily="2" charset="0"/>
              </a:rPr>
              <a:t>) is classified as a Category I invasive species, according to the Florida Exotic Pest Plant Council's 2017 List of Invasive Plant Species. This tree species, however, has been successfully planted and maintained, under certain conditions, throughout the city. With strict adherence to the following criteria and conditions, the camphor tree provides benefits and ample crown footprint to the overall city urban forest canopy, and shall be deemed "protected" for purposes of mitigation (replacement) calculation and can reach 'grand' status for same, subject to the following: </a:t>
            </a:r>
          </a:p>
          <a:p>
            <a:pPr marL="228600" indent="-228600">
              <a:buFont typeface="+mj-lt"/>
              <a:buAutoNum type="alphaLcPeriod"/>
            </a:pPr>
            <a:endParaRPr lang="en-US" sz="1100" dirty="0">
              <a:latin typeface="Whitney Narrow Office" panose="02000000000000000000" pitchFamily="2" charset="0"/>
            </a:endParaRPr>
          </a:p>
          <a:p>
            <a:pPr marL="228600" indent="-228600">
              <a:buFont typeface="+mj-lt"/>
              <a:buAutoNum type="alphaLcPeriod"/>
            </a:pPr>
            <a:r>
              <a:rPr lang="en-US" sz="1100" strike="sngStrike" dirty="0">
                <a:solidFill>
                  <a:srgbClr val="C00000"/>
                </a:solidFill>
                <a:latin typeface="Whitney Narrow Office" panose="02000000000000000000" pitchFamily="2" charset="0"/>
              </a:rPr>
              <a:t>Standard </a:t>
            </a:r>
            <a:r>
              <a:rPr lang="en-US" sz="1100" u="sng" dirty="0" err="1">
                <a:solidFill>
                  <a:schemeClr val="accent1"/>
                </a:solidFill>
                <a:latin typeface="Whitney Narrow Office" panose="02000000000000000000" pitchFamily="2" charset="0"/>
              </a:rPr>
              <a:t>No</a:t>
            </a:r>
            <a:r>
              <a:rPr lang="en-US" sz="1100" dirty="0" err="1">
                <a:latin typeface="Whitney Narrow Office" panose="02000000000000000000" pitchFamily="2" charset="0"/>
              </a:rPr>
              <a:t>"credit</a:t>
            </a:r>
            <a:r>
              <a:rPr lang="en-US" sz="1100" dirty="0">
                <a:latin typeface="Whitney Narrow Office" panose="02000000000000000000" pitchFamily="2" charset="0"/>
              </a:rPr>
              <a:t>" awarded for retaining any camphor tree rated in excellent or good condition (protected</a:t>
            </a:r>
            <a:r>
              <a:rPr lang="en-US" sz="1100" u="sng" dirty="0">
                <a:solidFill>
                  <a:schemeClr val="accent1"/>
                </a:solidFill>
                <a:latin typeface="Whitney Narrow Office" panose="02000000000000000000" pitchFamily="2" charset="0"/>
              </a:rPr>
              <a:t>, specimen </a:t>
            </a:r>
            <a:r>
              <a:rPr lang="en-US" sz="1100" dirty="0">
                <a:latin typeface="Whitney Narrow Office" panose="02000000000000000000" pitchFamily="2" charset="0"/>
              </a:rPr>
              <a:t>or grand), that is not located within or proximate to (within fifty (50) feet of) any environmentally sensitive land (i.e. river, lake, bay, wetland, upland habitat, or significant wildlife corridor); </a:t>
            </a:r>
          </a:p>
          <a:p>
            <a:pPr marL="228600" indent="-228600">
              <a:buFont typeface="+mj-lt"/>
              <a:buAutoNum type="alphaLcPeriod"/>
            </a:pPr>
            <a:endParaRPr lang="en-US" sz="1100" dirty="0">
              <a:latin typeface="Whitney Narrow Office" panose="02000000000000000000" pitchFamily="2" charset="0"/>
            </a:endParaRPr>
          </a:p>
          <a:p>
            <a:pPr marL="228600" indent="-228600">
              <a:buFont typeface="+mj-lt"/>
              <a:buAutoNum type="alphaLcPeriod"/>
            </a:pPr>
            <a:r>
              <a:rPr lang="en-US" sz="1100" strike="sngStrike" dirty="0">
                <a:solidFill>
                  <a:srgbClr val="C00000"/>
                </a:solidFill>
                <a:latin typeface="Whitney Narrow Office" panose="02000000000000000000" pitchFamily="2" charset="0"/>
              </a:rPr>
              <a:t>Standard "credit" awarded for planting any camphor tree (Florida Grade No. 1), that is not located within or proximate to (within fifty (50) feet of) any environmentally sensitive land (i.e. river, lake, bay, wetland, upland habitat, or significant wildlife corridor); </a:t>
            </a:r>
          </a:p>
          <a:p>
            <a:pPr marL="228600" indent="-228600">
              <a:buFont typeface="+mj-lt"/>
              <a:buAutoNum type="alphaLcPeriod"/>
            </a:pPr>
            <a:endParaRPr lang="en-US" sz="1100" dirty="0">
              <a:latin typeface="Whitney Narrow Office" panose="02000000000000000000" pitchFamily="2" charset="0"/>
            </a:endParaRPr>
          </a:p>
          <a:p>
            <a:pPr marL="228600" indent="-228600">
              <a:buFont typeface="+mj-lt"/>
              <a:buAutoNum type="alphaLcPeriod"/>
            </a:pPr>
            <a:r>
              <a:rPr lang="en-US" sz="1100" dirty="0">
                <a:latin typeface="Whitney Narrow Office" panose="02000000000000000000" pitchFamily="2" charset="0"/>
              </a:rPr>
              <a:t>Any camphor tree that is located within or proximate to such environmentally sensitive lands shall be required to be removed, and </a:t>
            </a:r>
            <a:r>
              <a:rPr lang="en-US" sz="1100" strike="sngStrike" dirty="0">
                <a:solidFill>
                  <a:srgbClr val="C00000"/>
                </a:solidFill>
                <a:latin typeface="Whitney Narrow Office" panose="02000000000000000000" pitchFamily="2" charset="0"/>
              </a:rPr>
              <a:t>shall be factored into Tree Retention-Mitigation Equivalency Tables, as set forth in section 27-284.4.1, as a "debit"; and </a:t>
            </a:r>
            <a:r>
              <a:rPr lang="en-US" sz="1100" u="sng" dirty="0">
                <a:solidFill>
                  <a:schemeClr val="accent5"/>
                </a:solidFill>
                <a:latin typeface="Whitney Narrow Office" panose="02000000000000000000" pitchFamily="2" charset="0"/>
              </a:rPr>
              <a:t>shall be mitigated according to the camphor mitigation requirements</a:t>
            </a:r>
          </a:p>
          <a:p>
            <a:pPr marL="228600" indent="-228600">
              <a:buFont typeface="+mj-lt"/>
              <a:buAutoNum type="alphaLcPeriod"/>
            </a:pPr>
            <a:endParaRPr lang="en-US" sz="1100" dirty="0">
              <a:latin typeface="Whitney Narrow Office" panose="02000000000000000000" pitchFamily="2" charset="0"/>
            </a:endParaRPr>
          </a:p>
          <a:p>
            <a:pPr marL="228600" indent="-228600">
              <a:buFont typeface="+mj-lt"/>
              <a:buAutoNum type="alphaLcPeriod"/>
            </a:pPr>
            <a:r>
              <a:rPr lang="en-US" sz="1100" dirty="0">
                <a:latin typeface="Whitney Narrow Office" panose="02000000000000000000" pitchFamily="2" charset="0"/>
              </a:rPr>
              <a:t>Regardless of size or location, camphor trees can be removed without performing any applicable public notice or any site development redesign, but shall adhere to </a:t>
            </a:r>
            <a:r>
              <a:rPr lang="en-US" sz="1100" u="sng" dirty="0">
                <a:solidFill>
                  <a:schemeClr val="accent5"/>
                </a:solidFill>
                <a:latin typeface="Whitney Narrow Office" panose="02000000000000000000" pitchFamily="2" charset="0"/>
              </a:rPr>
              <a:t>the camphor mitigation</a:t>
            </a:r>
            <a:r>
              <a:rPr lang="en-US" sz="1100" dirty="0">
                <a:latin typeface="Whitney Narrow Office" panose="02000000000000000000" pitchFamily="2" charset="0"/>
              </a:rPr>
              <a:t> requirements. </a:t>
            </a:r>
          </a:p>
          <a:p>
            <a:pPr marL="228600" indent="-228600">
              <a:buFont typeface="+mj-lt"/>
              <a:buAutoNum type="alphaLcPeriod"/>
            </a:pPr>
            <a:endParaRPr lang="en-US" sz="1100" dirty="0">
              <a:latin typeface="Whitney Narrow Office" panose="02000000000000000000" pitchFamily="2" charset="0"/>
            </a:endParaRPr>
          </a:p>
          <a:p>
            <a:pPr marL="228600" indent="-228600">
              <a:buFont typeface="+mj-lt"/>
              <a:buAutoNum type="alphaLcPeriod"/>
            </a:pPr>
            <a:r>
              <a:rPr lang="en-US" sz="1100" u="sng" dirty="0">
                <a:solidFill>
                  <a:schemeClr val="accent5"/>
                </a:solidFill>
                <a:latin typeface="Whitney Narrow Office" panose="02000000000000000000" pitchFamily="2" charset="0"/>
              </a:rPr>
              <a:t>Camphor mitigation requirements: each Grand camphor tree shall be replaced with </a:t>
            </a:r>
            <a:r>
              <a:rPr lang="en-US" sz="1100" b="1" u="sng" dirty="0">
                <a:solidFill>
                  <a:schemeClr val="accent5"/>
                </a:solidFill>
                <a:latin typeface="Whitney Narrow Office" panose="02000000000000000000" pitchFamily="2" charset="0"/>
              </a:rPr>
              <a:t>four</a:t>
            </a:r>
            <a:r>
              <a:rPr lang="en-US" sz="1100" u="sng" dirty="0">
                <a:solidFill>
                  <a:schemeClr val="accent5"/>
                </a:solidFill>
                <a:latin typeface="Whitney Narrow Office" panose="02000000000000000000" pitchFamily="2" charset="0"/>
              </a:rPr>
              <a:t> 2.5-inch caliper trees; each Specimen camphor tree shall be replaced with </a:t>
            </a:r>
            <a:r>
              <a:rPr lang="en-US" sz="1100" b="1" u="sng" dirty="0">
                <a:solidFill>
                  <a:schemeClr val="accent5"/>
                </a:solidFill>
                <a:latin typeface="Whitney Narrow Office" panose="02000000000000000000" pitchFamily="2" charset="0"/>
              </a:rPr>
              <a:t>three</a:t>
            </a:r>
            <a:r>
              <a:rPr lang="en-US" sz="1100" u="sng" dirty="0">
                <a:solidFill>
                  <a:schemeClr val="accent5"/>
                </a:solidFill>
                <a:latin typeface="Whitney Narrow Office" panose="02000000000000000000" pitchFamily="2" charset="0"/>
              </a:rPr>
              <a:t> 2.5-inch caliper trees; each Protected camphor tree shall be replaced with </a:t>
            </a:r>
            <a:r>
              <a:rPr lang="en-US" sz="1100" b="1" u="sng" dirty="0">
                <a:solidFill>
                  <a:schemeClr val="accent5"/>
                </a:solidFill>
                <a:latin typeface="Whitney Narrow Office" panose="02000000000000000000" pitchFamily="2" charset="0"/>
              </a:rPr>
              <a:t>two </a:t>
            </a:r>
            <a:r>
              <a:rPr lang="en-US" sz="1100" u="sng" dirty="0">
                <a:solidFill>
                  <a:schemeClr val="accent5"/>
                </a:solidFill>
                <a:latin typeface="Whitney Narrow Office" panose="02000000000000000000" pitchFamily="2" charset="0"/>
              </a:rPr>
              <a:t>2.5-inch caliper trees. For the purposes of this paragraph, all replacement trees shall be Type 1 trees unless exchanged for an equivalent rate of other Tree Types as noted in Table 27-284.4.1-B.</a:t>
            </a:r>
          </a:p>
          <a:p>
            <a:pPr marL="228600" indent="-228600">
              <a:buFont typeface="+mj-lt"/>
              <a:buAutoNum type="alphaLcPeriod"/>
            </a:pPr>
            <a:endParaRPr lang="en-US" sz="1100" u="sng" dirty="0">
              <a:solidFill>
                <a:schemeClr val="accent5"/>
              </a:solidFill>
              <a:latin typeface="Whitney Narrow Office" panose="02000000000000000000" pitchFamily="2" charset="0"/>
            </a:endParaRPr>
          </a:p>
          <a:p>
            <a:pPr marL="228600" indent="-228600">
              <a:buFont typeface="+mj-lt"/>
              <a:buAutoNum type="alphaLcPeriod"/>
            </a:pPr>
            <a:r>
              <a:rPr lang="en-US" sz="1100" u="sng" dirty="0">
                <a:solidFill>
                  <a:schemeClr val="accent5"/>
                </a:solidFill>
                <a:latin typeface="Whitney Narrow Office" panose="02000000000000000000" pitchFamily="2" charset="0"/>
              </a:rPr>
              <a:t>Camphor trees shall not be included or considered in tree preservation (retention) requirements provided in Table 284.3.1.</a:t>
            </a:r>
          </a:p>
        </p:txBody>
      </p:sp>
    </p:spTree>
    <p:extLst>
      <p:ext uri="{BB962C8B-B14F-4D97-AF65-F5344CB8AC3E}">
        <p14:creationId xmlns:p14="http://schemas.microsoft.com/office/powerpoint/2010/main" val="248476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27-284.3.1</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1220694" cy="369332"/>
          </a:xfrm>
          <a:prstGeom prst="rect">
            <a:avLst/>
          </a:prstGeom>
          <a:noFill/>
        </p:spPr>
        <p:txBody>
          <a:bodyPr wrap="square" rtlCol="0">
            <a:spAutoFit/>
          </a:bodyPr>
          <a:lstStyle/>
          <a:p>
            <a:r>
              <a:rPr lang="en-US" b="1" dirty="0">
                <a:latin typeface="Whitney Narrow Office" panose="02000000000000000000" pitchFamily="2" charset="0"/>
              </a:rPr>
              <a:t>LANDSCAPE AND TREE PLANTING STANDARDS; TREE PRESERVATION (RETENTION) STANDARDS.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2473065" cy="2123658"/>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Clarify how which trees count towards retention percentages</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tree condition (fair [C] or better trees)</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Location (no right-of-way trees count)</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tree type (palms do not count) </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wind resistance (as noted in the Urban Forest Management Plan)</a:t>
            </a:r>
          </a:p>
        </p:txBody>
      </p:sp>
    </p:spTree>
    <p:extLst>
      <p:ext uri="{BB962C8B-B14F-4D97-AF65-F5344CB8AC3E}">
        <p14:creationId xmlns:p14="http://schemas.microsoft.com/office/powerpoint/2010/main" val="9927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27-284.3.1</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1220694" cy="369332"/>
          </a:xfrm>
          <a:prstGeom prst="rect">
            <a:avLst/>
          </a:prstGeom>
          <a:noFill/>
        </p:spPr>
        <p:txBody>
          <a:bodyPr wrap="square" rtlCol="0">
            <a:spAutoFit/>
          </a:bodyPr>
          <a:lstStyle/>
          <a:p>
            <a:r>
              <a:rPr lang="en-US" b="1" dirty="0">
                <a:latin typeface="Whitney Narrow Office" panose="02000000000000000000" pitchFamily="2" charset="0"/>
              </a:rPr>
              <a:t>LANDSCAPE AND TREE PLANTING STANDARDS; TREE PRESERVATION (RETENTION) STANDARDS.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2473065" cy="2123658"/>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Clarify how which trees count towards retention percentages</a:t>
            </a:r>
          </a:p>
          <a:p>
            <a:pPr marL="628650" lvl="1" indent="-171450">
              <a:buFont typeface="Arial" panose="020B0604020202020204" pitchFamily="34" charset="0"/>
              <a:buChar char="•"/>
            </a:pPr>
            <a:r>
              <a:rPr lang="en-US" sz="1200" dirty="0">
                <a:latin typeface="Whitney Narrow Office" panose="02000000000000000000" pitchFamily="2" charset="0"/>
              </a:rPr>
              <a:t>tree condition (fair [C] or better trees)</a:t>
            </a:r>
          </a:p>
          <a:p>
            <a:pPr marL="628650" lvl="1" indent="-171450">
              <a:buFont typeface="Arial" panose="020B0604020202020204" pitchFamily="34" charset="0"/>
              <a:buChar char="•"/>
            </a:pPr>
            <a:r>
              <a:rPr lang="en-US" sz="1200" dirty="0">
                <a:latin typeface="Whitney Narrow Office" panose="02000000000000000000" pitchFamily="2" charset="0"/>
              </a:rPr>
              <a:t>Location (no right-of-way trees count)</a:t>
            </a:r>
          </a:p>
          <a:p>
            <a:pPr marL="628650" lvl="1" indent="-171450">
              <a:buFont typeface="Arial" panose="020B0604020202020204" pitchFamily="34" charset="0"/>
              <a:buChar char="•"/>
            </a:pPr>
            <a:r>
              <a:rPr lang="en-US" sz="1200" dirty="0">
                <a:latin typeface="Whitney Narrow Office" panose="02000000000000000000" pitchFamily="2" charset="0"/>
              </a:rPr>
              <a:t>tree type (palms do not count) </a:t>
            </a:r>
          </a:p>
          <a:p>
            <a:pPr marL="628650" lvl="1" indent="-171450">
              <a:buFont typeface="Arial" panose="020B0604020202020204" pitchFamily="34" charset="0"/>
              <a:buChar char="•"/>
            </a:pPr>
            <a:r>
              <a:rPr lang="en-US" sz="1200" dirty="0">
                <a:latin typeface="Whitney Narrow Office" panose="02000000000000000000" pitchFamily="2" charset="0"/>
              </a:rPr>
              <a:t>wind resistance (as noted in the Urban Forest Management Plan)</a:t>
            </a:r>
          </a:p>
        </p:txBody>
      </p:sp>
      <p:sp>
        <p:nvSpPr>
          <p:cNvPr id="9" name="TextBox 8">
            <a:extLst>
              <a:ext uri="{FF2B5EF4-FFF2-40B4-BE49-F238E27FC236}">
                <a16:creationId xmlns:a16="http://schemas.microsoft.com/office/drawing/2014/main" id="{0FD0E101-7735-4582-9092-2D457F9CAB7C}"/>
              </a:ext>
            </a:extLst>
          </p:cNvPr>
          <p:cNvSpPr txBox="1"/>
          <p:nvPr/>
        </p:nvSpPr>
        <p:spPr>
          <a:xfrm>
            <a:off x="3198438" y="1113671"/>
            <a:ext cx="8704461" cy="4324261"/>
          </a:xfrm>
          <a:prstGeom prst="rect">
            <a:avLst/>
          </a:prstGeom>
          <a:noFill/>
        </p:spPr>
        <p:txBody>
          <a:bodyPr wrap="square" numCol="1">
            <a:spAutoFit/>
          </a:bodyPr>
          <a:lstStyle/>
          <a:p>
            <a:pPr marL="228600" indent="-228600">
              <a:buFont typeface="+mj-lt"/>
              <a:buAutoNum type="arabicPeriod"/>
            </a:pPr>
            <a:r>
              <a:rPr lang="en-US" sz="1100" dirty="0">
                <a:latin typeface="Whitney Narrow Office" panose="02000000000000000000" pitchFamily="2" charset="0"/>
              </a:rPr>
              <a:t>Refer to section 27-43 for defined terms; sections 27-181 through 185.3 for Central Business District; sections 27-196 through 27-206 for Channel District; sections 27-176 through 27-178 for Ybor City.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Any application that does not meet the minimum retention percentage shall be subject to the approval of the applicable city variance board or city council through the site plan rezoning process.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On site trees to be preserved/retained shall </a:t>
            </a:r>
            <a:r>
              <a:rPr lang="en-US" sz="1100" dirty="0">
                <a:solidFill>
                  <a:schemeClr val="bg1"/>
                </a:solidFill>
                <a:latin typeface="Whitney Narrow Office" panose="02000000000000000000" pitchFamily="2" charset="0"/>
              </a:rPr>
              <a:t>should</a:t>
            </a:r>
            <a:r>
              <a:rPr lang="en-US" sz="1100" dirty="0">
                <a:latin typeface="Whitney Narrow Office" panose="02000000000000000000" pitchFamily="2" charset="0"/>
              </a:rPr>
              <a:t> be those that are in the best health and structural condition (rated "excellent" and/or "good" only - refer to section 27-284.1.1(c)), subject to the review criteria set forth in Tables 284.2.4 and 284.2.5.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Minimum retention percentages are based on total count of protected and grand trees on site. Any protected palm species counts towards the minimum retention requirement, at a ratio of 1:1 (1 palm = 1 tree), for no more than seventy-five (75) percent of the required mitigation percentage. No credit shall be for Off-site trees</a:t>
            </a:r>
            <a:r>
              <a:rPr lang="en-US" sz="1100" dirty="0">
                <a:solidFill>
                  <a:schemeClr val="bg1"/>
                </a:solidFill>
                <a:latin typeface="Whitney Narrow Office" panose="02000000000000000000" pitchFamily="2" charset="0"/>
              </a:rPr>
              <a:t>, right of way trees, </a:t>
            </a:r>
            <a:r>
              <a:rPr lang="en-US" sz="1100" dirty="0">
                <a:latin typeface="Whitney Narrow Office" panose="02000000000000000000" pitchFamily="2" charset="0"/>
              </a:rPr>
              <a:t>or dangerous/dead, </a:t>
            </a:r>
            <a:r>
              <a:rPr lang="en-US" sz="1100" dirty="0">
                <a:solidFill>
                  <a:schemeClr val="bg1"/>
                </a:solidFill>
                <a:latin typeface="Whitney Narrow Office" panose="02000000000000000000" pitchFamily="2" charset="0"/>
              </a:rPr>
              <a:t>palms, trees in poor (D) or worse condition, </a:t>
            </a:r>
            <a:r>
              <a:rPr lang="en-US" sz="1100" dirty="0">
                <a:latin typeface="Whitney Narrow Office" panose="02000000000000000000" pitchFamily="2" charset="0"/>
              </a:rPr>
              <a:t>exempt, invasive, or noxious species (refer to section 27-284.1.2(d</a:t>
            </a:r>
            <a:r>
              <a:rPr lang="en-US" sz="1100" dirty="0">
                <a:solidFill>
                  <a:schemeClr val="bg1"/>
                </a:solidFill>
                <a:latin typeface="Whitney Narrow Office" panose="02000000000000000000" pitchFamily="2" charset="0"/>
              </a:rPr>
              <a:t>)),species that are unsuitable for Tampa’s climate zones, and species in the lowest category of wind resistance (Carya illinoensis, Jacaranda </a:t>
            </a:r>
            <a:r>
              <a:rPr lang="en-US" sz="1100" dirty="0" err="1">
                <a:solidFill>
                  <a:schemeClr val="bg1"/>
                </a:solidFill>
                <a:latin typeface="Whitney Narrow Office" panose="02000000000000000000" pitchFamily="2" charset="0"/>
              </a:rPr>
              <a:t>mimosifolia</a:t>
            </a:r>
            <a:r>
              <a:rPr lang="en-US" sz="1100" dirty="0">
                <a:solidFill>
                  <a:schemeClr val="bg1"/>
                </a:solidFill>
                <a:latin typeface="Whitney Narrow Office" panose="02000000000000000000" pitchFamily="2" charset="0"/>
              </a:rPr>
              <a:t>, Juniperus virginiana, Pinus clausa, Quercus nigra, and </a:t>
            </a:r>
            <a:r>
              <a:rPr lang="en-US" sz="1100" dirty="0" err="1">
                <a:solidFill>
                  <a:schemeClr val="bg1"/>
                </a:solidFill>
                <a:latin typeface="Whitney Narrow Office" panose="02000000000000000000" pitchFamily="2" charset="0"/>
              </a:rPr>
              <a:t>Ulmus</a:t>
            </a:r>
            <a:r>
              <a:rPr lang="en-US" sz="1100" dirty="0">
                <a:solidFill>
                  <a:schemeClr val="bg1"/>
                </a:solidFill>
                <a:latin typeface="Whitney Narrow Office" panose="02000000000000000000" pitchFamily="2" charset="0"/>
              </a:rPr>
              <a:t> </a:t>
            </a:r>
            <a:r>
              <a:rPr lang="en-US" sz="1100" dirty="0" err="1">
                <a:solidFill>
                  <a:schemeClr val="bg1"/>
                </a:solidFill>
                <a:latin typeface="Whitney Narrow Office" panose="02000000000000000000" pitchFamily="2" charset="0"/>
              </a:rPr>
              <a:t>parvifolia</a:t>
            </a:r>
            <a:r>
              <a:rPr lang="en-US" sz="1100" dirty="0">
                <a:solidFill>
                  <a:schemeClr val="bg1"/>
                </a:solidFill>
                <a:latin typeface="Whitney Narrow Office" panose="02000000000000000000" pitchFamily="2" charset="0"/>
              </a:rPr>
              <a:t>)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Minimum retention percentages shall not apply in cases where there are not an adequate number of onsite trees, which are determined to be in "excellent" or "good" (i.e. "A" or "B") condition based on city's standard tree condition evaluation method (refer to section 27-284.1.1 and the Technical Manual), to achieve said percentages.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Refer to section 27-284.4 and 27-284.4.1 for tree mitigation requirements.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Trees within the jurisdictional wetland boundary shall not count towards the minimum retention requirement. Trees within a wetland setback or buffer may be counted toward minimum retention requirement (refer to notes [3] and [4] above regarding tree condition and palms). </a:t>
            </a:r>
          </a:p>
        </p:txBody>
      </p:sp>
    </p:spTree>
    <p:extLst>
      <p:ext uri="{BB962C8B-B14F-4D97-AF65-F5344CB8AC3E}">
        <p14:creationId xmlns:p14="http://schemas.microsoft.com/office/powerpoint/2010/main" val="354172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27-284.3.1</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1220694" cy="369332"/>
          </a:xfrm>
          <a:prstGeom prst="rect">
            <a:avLst/>
          </a:prstGeom>
          <a:noFill/>
        </p:spPr>
        <p:txBody>
          <a:bodyPr wrap="square" rtlCol="0">
            <a:spAutoFit/>
          </a:bodyPr>
          <a:lstStyle/>
          <a:p>
            <a:r>
              <a:rPr lang="en-US" b="1" dirty="0">
                <a:latin typeface="Whitney Narrow Office" panose="02000000000000000000" pitchFamily="2" charset="0"/>
              </a:rPr>
              <a:t>LANDSCAPE AND TREE PLANTING STANDARDS; TREE PRESERVATION (RETENTION) STANDARDS.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2473065" cy="2123658"/>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Clarify how which trees count towards retention percentages</a:t>
            </a:r>
          </a:p>
          <a:p>
            <a:pPr marL="628650" lvl="1" indent="-171450">
              <a:buFont typeface="Arial" panose="020B0604020202020204" pitchFamily="34" charset="0"/>
              <a:buChar char="•"/>
            </a:pPr>
            <a:r>
              <a:rPr lang="en-US" sz="1200" dirty="0">
                <a:latin typeface="Whitney Narrow Office" panose="02000000000000000000" pitchFamily="2" charset="0"/>
              </a:rPr>
              <a:t>tree condition (fair [C] or better trees)</a:t>
            </a:r>
          </a:p>
          <a:p>
            <a:pPr marL="628650" lvl="1" indent="-171450">
              <a:buFont typeface="Arial" panose="020B0604020202020204" pitchFamily="34" charset="0"/>
              <a:buChar char="•"/>
            </a:pPr>
            <a:r>
              <a:rPr lang="en-US" sz="1200" dirty="0">
                <a:latin typeface="Whitney Narrow Office" panose="02000000000000000000" pitchFamily="2" charset="0"/>
              </a:rPr>
              <a:t>Location (no right-of-way trees count)</a:t>
            </a:r>
          </a:p>
          <a:p>
            <a:pPr marL="628650" lvl="1" indent="-171450">
              <a:buFont typeface="Arial" panose="020B0604020202020204" pitchFamily="34" charset="0"/>
              <a:buChar char="•"/>
            </a:pPr>
            <a:r>
              <a:rPr lang="en-US" sz="1200" dirty="0">
                <a:latin typeface="Whitney Narrow Office" panose="02000000000000000000" pitchFamily="2" charset="0"/>
              </a:rPr>
              <a:t>tree type (palms do not count) </a:t>
            </a:r>
          </a:p>
          <a:p>
            <a:pPr marL="628650" lvl="1" indent="-171450">
              <a:buFont typeface="Arial" panose="020B0604020202020204" pitchFamily="34" charset="0"/>
              <a:buChar char="•"/>
            </a:pPr>
            <a:r>
              <a:rPr lang="en-US" sz="1200" dirty="0">
                <a:latin typeface="Whitney Narrow Office" panose="02000000000000000000" pitchFamily="2" charset="0"/>
              </a:rPr>
              <a:t>wind resistance (as noted in the Urban Forest Management Plan)</a:t>
            </a:r>
          </a:p>
        </p:txBody>
      </p:sp>
      <p:sp>
        <p:nvSpPr>
          <p:cNvPr id="9" name="TextBox 8">
            <a:extLst>
              <a:ext uri="{FF2B5EF4-FFF2-40B4-BE49-F238E27FC236}">
                <a16:creationId xmlns:a16="http://schemas.microsoft.com/office/drawing/2014/main" id="{0FD0E101-7735-4582-9092-2D457F9CAB7C}"/>
              </a:ext>
            </a:extLst>
          </p:cNvPr>
          <p:cNvSpPr txBox="1"/>
          <p:nvPr/>
        </p:nvSpPr>
        <p:spPr>
          <a:xfrm>
            <a:off x="3198438" y="1113671"/>
            <a:ext cx="8704461" cy="4493538"/>
          </a:xfrm>
          <a:prstGeom prst="rect">
            <a:avLst/>
          </a:prstGeom>
          <a:noFill/>
        </p:spPr>
        <p:txBody>
          <a:bodyPr wrap="square" numCol="1">
            <a:spAutoFit/>
          </a:bodyPr>
          <a:lstStyle/>
          <a:p>
            <a:pPr marL="228600" indent="-228600">
              <a:buFont typeface="+mj-lt"/>
              <a:buAutoNum type="arabicPeriod"/>
            </a:pPr>
            <a:r>
              <a:rPr lang="en-US" sz="1100" dirty="0">
                <a:latin typeface="Whitney Narrow Office" panose="02000000000000000000" pitchFamily="2" charset="0"/>
              </a:rPr>
              <a:t>Refer to section 27-43 for defined terms; sections 27-181 through 185.3 for Central Business District; sections 27-196 through 27-206 for Channel District; sections 27-176 through 27-178 for Ybor City.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Any application that does not meet the minimum retention percentage shall be subject to the approval of the applicable city variance board or city council through the site plan rezoning process.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On site trees to be preserved/retained </a:t>
            </a:r>
            <a:r>
              <a:rPr lang="en-US" sz="1100" strike="sngStrike" dirty="0">
                <a:solidFill>
                  <a:srgbClr val="C00000"/>
                </a:solidFill>
                <a:latin typeface="Whitney Narrow Office" panose="02000000000000000000" pitchFamily="2" charset="0"/>
              </a:rPr>
              <a:t>shall</a:t>
            </a:r>
            <a:r>
              <a:rPr lang="en-US" sz="1100" dirty="0">
                <a:latin typeface="Whitney Narrow Office" panose="02000000000000000000" pitchFamily="2" charset="0"/>
              </a:rPr>
              <a:t> </a:t>
            </a:r>
            <a:r>
              <a:rPr lang="en-US" sz="1100" u="sng" dirty="0">
                <a:solidFill>
                  <a:schemeClr val="accent1"/>
                </a:solidFill>
                <a:latin typeface="Whitney Narrow Office" panose="02000000000000000000" pitchFamily="2" charset="0"/>
              </a:rPr>
              <a:t>should</a:t>
            </a:r>
            <a:r>
              <a:rPr lang="en-US" sz="1100" dirty="0">
                <a:latin typeface="Whitney Narrow Office" panose="02000000000000000000" pitchFamily="2" charset="0"/>
              </a:rPr>
              <a:t> be those that are in the best health and structural condition (rated "excellent" and/or "good" only - refer to section 27-284.1.1(c)), subject to the review criteria set forth in Tables 284.2.4 and 284.2.5.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Minimum retention percentages are based on total count of protected and grand trees on site. </a:t>
            </a:r>
            <a:r>
              <a:rPr lang="en-US" sz="1100" strike="sngStrike" dirty="0">
                <a:solidFill>
                  <a:srgbClr val="C00000"/>
                </a:solidFill>
                <a:latin typeface="Whitney Narrow Office" panose="02000000000000000000" pitchFamily="2" charset="0"/>
              </a:rPr>
              <a:t>Any protected palm species counts towards the minimum retention requirement, at a ratio of 1:1 (1 palm = 1 tree), for no more than seventy-five (75) percent of the required mitigation percentage. No credit shall be for </a:t>
            </a:r>
            <a:r>
              <a:rPr lang="en-US" sz="1100" dirty="0">
                <a:latin typeface="Whitney Narrow Office" panose="02000000000000000000" pitchFamily="2" charset="0"/>
              </a:rPr>
              <a:t>Off-site trees, </a:t>
            </a:r>
            <a:r>
              <a:rPr lang="en-US" sz="1100" u="sng" dirty="0">
                <a:solidFill>
                  <a:schemeClr val="accent1"/>
                </a:solidFill>
                <a:latin typeface="Whitney Narrow Office" panose="02000000000000000000" pitchFamily="2" charset="0"/>
              </a:rPr>
              <a:t>right of way trees, </a:t>
            </a:r>
            <a:r>
              <a:rPr lang="en-US" sz="1100" strike="sngStrike" dirty="0">
                <a:solidFill>
                  <a:srgbClr val="C00000"/>
                </a:solidFill>
                <a:latin typeface="Whitney Narrow Office" panose="02000000000000000000" pitchFamily="2" charset="0"/>
              </a:rPr>
              <a:t>or </a:t>
            </a:r>
            <a:r>
              <a:rPr lang="en-US" sz="1100" dirty="0">
                <a:latin typeface="Whitney Narrow Office" panose="02000000000000000000" pitchFamily="2" charset="0"/>
              </a:rPr>
              <a:t>dangerous/dead, </a:t>
            </a:r>
            <a:r>
              <a:rPr lang="en-US" sz="1100" u="sng" dirty="0">
                <a:solidFill>
                  <a:schemeClr val="accent1"/>
                </a:solidFill>
                <a:latin typeface="Whitney Narrow Office" panose="02000000000000000000" pitchFamily="2" charset="0"/>
              </a:rPr>
              <a:t>palms, trees in poor (D) or worse condition, </a:t>
            </a:r>
            <a:r>
              <a:rPr lang="en-US" sz="1100" dirty="0">
                <a:latin typeface="Whitney Narrow Office" panose="02000000000000000000" pitchFamily="2" charset="0"/>
              </a:rPr>
              <a:t>exempt, invasive, or noxious species (refer to section 27-284.1.2(d)), </a:t>
            </a:r>
            <a:r>
              <a:rPr lang="en-US" sz="1100" u="sng" dirty="0">
                <a:solidFill>
                  <a:schemeClr val="accent1"/>
                </a:solidFill>
                <a:latin typeface="Whitney Narrow Office" panose="02000000000000000000" pitchFamily="2" charset="0"/>
              </a:rPr>
              <a:t>species that are unsuitable for Tampa’s climate zones, and species in the lowest category of wind resistance (Carya illinoensis, Jacaranda </a:t>
            </a:r>
            <a:r>
              <a:rPr lang="en-US" sz="1100" u="sng" dirty="0" err="1">
                <a:solidFill>
                  <a:schemeClr val="accent1"/>
                </a:solidFill>
                <a:latin typeface="Whitney Narrow Office" panose="02000000000000000000" pitchFamily="2" charset="0"/>
              </a:rPr>
              <a:t>mimosifolia</a:t>
            </a:r>
            <a:r>
              <a:rPr lang="en-US" sz="1100" u="sng" dirty="0">
                <a:solidFill>
                  <a:schemeClr val="accent1"/>
                </a:solidFill>
                <a:latin typeface="Whitney Narrow Office" panose="02000000000000000000" pitchFamily="2" charset="0"/>
              </a:rPr>
              <a:t>, Juniperus virginiana, Pinus clausa, Quercus nigra, and </a:t>
            </a:r>
            <a:r>
              <a:rPr lang="en-US" sz="1100" u="sng" dirty="0" err="1">
                <a:solidFill>
                  <a:schemeClr val="accent1"/>
                </a:solidFill>
                <a:latin typeface="Whitney Narrow Office" panose="02000000000000000000" pitchFamily="2" charset="0"/>
              </a:rPr>
              <a:t>Ulmus</a:t>
            </a:r>
            <a:r>
              <a:rPr lang="en-US" sz="1100" u="sng" dirty="0">
                <a:solidFill>
                  <a:schemeClr val="accent1"/>
                </a:solidFill>
                <a:latin typeface="Whitney Narrow Office" panose="02000000000000000000" pitchFamily="2" charset="0"/>
              </a:rPr>
              <a:t> </a:t>
            </a:r>
            <a:r>
              <a:rPr lang="en-US" sz="1100" u="sng" dirty="0" err="1">
                <a:solidFill>
                  <a:schemeClr val="accent1"/>
                </a:solidFill>
                <a:latin typeface="Whitney Narrow Office" panose="02000000000000000000" pitchFamily="2" charset="0"/>
              </a:rPr>
              <a:t>parvifolia</a:t>
            </a:r>
            <a:r>
              <a:rPr lang="en-US" sz="1100" u="sng" dirty="0">
                <a:solidFill>
                  <a:schemeClr val="accent1"/>
                </a:solidFill>
                <a:latin typeface="Whitney Narrow Office" panose="02000000000000000000" pitchFamily="2" charset="0"/>
              </a:rPr>
              <a:t>)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Minimum retention percentages shall not apply in cases where there are not an adequate number of onsite trees, which are determined to be in "excellent" or "good" (i.e. "A" or "B") condition based on city's standard tree condition evaluation method (refer to section 27-284.1.1 and the Technical Manual), to achieve said percentages.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Refer to section 27-284.4 and 27-284.4.1 for tree mitigation requirements.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Trees within the jurisdictional wetland boundary shall not count towards the minimum retention requirement. Trees within a wetland setback or buffer may be counted toward minimum retention requirement (refer to notes [3] and [4] above regarding tree condition and palms). </a:t>
            </a:r>
          </a:p>
          <a:p>
            <a:endParaRPr lang="en-US" sz="1100" dirty="0">
              <a:latin typeface="Whitney Narrow Office" panose="02000000000000000000" pitchFamily="2" charset="0"/>
            </a:endParaRPr>
          </a:p>
        </p:txBody>
      </p:sp>
    </p:spTree>
    <p:extLst>
      <p:ext uri="{BB962C8B-B14F-4D97-AF65-F5344CB8AC3E}">
        <p14:creationId xmlns:p14="http://schemas.microsoft.com/office/powerpoint/2010/main" val="278882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27-284.3.1</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1220694" cy="369332"/>
          </a:xfrm>
          <a:prstGeom prst="rect">
            <a:avLst/>
          </a:prstGeom>
          <a:noFill/>
        </p:spPr>
        <p:txBody>
          <a:bodyPr wrap="square" rtlCol="0">
            <a:spAutoFit/>
          </a:bodyPr>
          <a:lstStyle/>
          <a:p>
            <a:r>
              <a:rPr lang="en-US" b="1" dirty="0">
                <a:latin typeface="Whitney Narrow Office" panose="02000000000000000000" pitchFamily="2" charset="0"/>
              </a:rPr>
              <a:t>LANDSCAPE AND TREE PLANTING STANDARDS; TREE PRESERVATION (RETENTION) STANDARDS.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2473065" cy="3231654"/>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Clarify how which trees count towards retention percentages</a:t>
            </a:r>
          </a:p>
          <a:p>
            <a:pPr marL="628650" lvl="1" indent="-171450">
              <a:buFont typeface="Arial" panose="020B0604020202020204" pitchFamily="34" charset="0"/>
              <a:buChar char="•"/>
            </a:pPr>
            <a:r>
              <a:rPr lang="en-US" sz="1200" dirty="0">
                <a:latin typeface="Whitney Narrow Office" panose="02000000000000000000" pitchFamily="2" charset="0"/>
              </a:rPr>
              <a:t>tree condition (fair [C] or better trees)</a:t>
            </a:r>
          </a:p>
          <a:p>
            <a:pPr marL="628650" lvl="1" indent="-171450">
              <a:buFont typeface="Arial" panose="020B0604020202020204" pitchFamily="34" charset="0"/>
              <a:buChar char="•"/>
            </a:pPr>
            <a:r>
              <a:rPr lang="en-US" sz="1200" dirty="0">
                <a:latin typeface="Whitney Narrow Office" panose="02000000000000000000" pitchFamily="2" charset="0"/>
              </a:rPr>
              <a:t>Location (no right-of-way trees count)</a:t>
            </a:r>
          </a:p>
          <a:p>
            <a:pPr marL="628650" lvl="1" indent="-171450">
              <a:buFont typeface="Arial" panose="020B0604020202020204" pitchFamily="34" charset="0"/>
              <a:buChar char="•"/>
            </a:pPr>
            <a:r>
              <a:rPr lang="en-US" sz="1200" dirty="0">
                <a:latin typeface="Whitney Narrow Office" panose="02000000000000000000" pitchFamily="2" charset="0"/>
              </a:rPr>
              <a:t>tree type (palms do not count) </a:t>
            </a:r>
          </a:p>
          <a:p>
            <a:pPr marL="628650" lvl="1" indent="-171450">
              <a:buFont typeface="Arial" panose="020B0604020202020204" pitchFamily="34" charset="0"/>
              <a:buChar char="•"/>
            </a:pPr>
            <a:r>
              <a:rPr lang="en-US" sz="1200" dirty="0">
                <a:latin typeface="Whitney Narrow Office" panose="02000000000000000000" pitchFamily="2" charset="0"/>
              </a:rPr>
              <a:t>wind resistance (as noted in the Urban Forest Management Plan)</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Provides a secondary route to conformance by providing a weighted retention percentage</a:t>
            </a:r>
          </a:p>
          <a:p>
            <a:pPr marL="628650" lvl="1" indent="-171450">
              <a:buFont typeface="Arial" panose="020B0604020202020204" pitchFamily="34" charset="0"/>
              <a:buChar char="•"/>
            </a:pPr>
            <a:r>
              <a:rPr lang="en-US" sz="1200" dirty="0">
                <a:solidFill>
                  <a:srgbClr val="7030A0"/>
                </a:solidFill>
                <a:latin typeface="Whitney Narrow Office" panose="02000000000000000000" pitchFamily="2" charset="0"/>
              </a:rPr>
              <a:t>To assign a higher value to larger and better trees</a:t>
            </a:r>
          </a:p>
        </p:txBody>
      </p:sp>
      <p:sp>
        <p:nvSpPr>
          <p:cNvPr id="9" name="TextBox 8">
            <a:extLst>
              <a:ext uri="{FF2B5EF4-FFF2-40B4-BE49-F238E27FC236}">
                <a16:creationId xmlns:a16="http://schemas.microsoft.com/office/drawing/2014/main" id="{0FD0E101-7735-4582-9092-2D457F9CAB7C}"/>
              </a:ext>
            </a:extLst>
          </p:cNvPr>
          <p:cNvSpPr txBox="1"/>
          <p:nvPr/>
        </p:nvSpPr>
        <p:spPr>
          <a:xfrm>
            <a:off x="3198438" y="1113671"/>
            <a:ext cx="8704461" cy="5678478"/>
          </a:xfrm>
          <a:prstGeom prst="rect">
            <a:avLst/>
          </a:prstGeom>
          <a:noFill/>
        </p:spPr>
        <p:txBody>
          <a:bodyPr wrap="square" numCol="1">
            <a:spAutoFit/>
          </a:bodyPr>
          <a:lstStyle/>
          <a:p>
            <a:pPr marL="228600" indent="-228600">
              <a:buFont typeface="+mj-lt"/>
              <a:buAutoNum type="arabicPeriod"/>
            </a:pPr>
            <a:r>
              <a:rPr lang="en-US" sz="1100" dirty="0">
                <a:latin typeface="Whitney Narrow Office" panose="02000000000000000000" pitchFamily="2" charset="0"/>
              </a:rPr>
              <a:t>Refer to section 27-43 for defined terms; sections 27-181 through 185.3 for Central Business District; sections 27-196 through 27-206 for Channel District; sections 27-176 through 27-178 for Ybor City.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Any application that does not meet the minimum retention percentage shall be subject to the approval of the applicable city variance board or city council through the site plan rezoning process.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On site trees to be preserved/retained </a:t>
            </a:r>
            <a:r>
              <a:rPr lang="en-US" sz="1100" strike="sngStrike" dirty="0">
                <a:solidFill>
                  <a:srgbClr val="C00000"/>
                </a:solidFill>
                <a:latin typeface="Whitney Narrow Office" panose="02000000000000000000" pitchFamily="2" charset="0"/>
              </a:rPr>
              <a:t>shall</a:t>
            </a:r>
            <a:r>
              <a:rPr lang="en-US" sz="1100" dirty="0">
                <a:latin typeface="Whitney Narrow Office" panose="02000000000000000000" pitchFamily="2" charset="0"/>
              </a:rPr>
              <a:t> </a:t>
            </a:r>
            <a:r>
              <a:rPr lang="en-US" sz="1100" u="sng" dirty="0">
                <a:solidFill>
                  <a:schemeClr val="accent1"/>
                </a:solidFill>
                <a:latin typeface="Whitney Narrow Office" panose="02000000000000000000" pitchFamily="2" charset="0"/>
              </a:rPr>
              <a:t>should</a:t>
            </a:r>
            <a:r>
              <a:rPr lang="en-US" sz="1100" dirty="0">
                <a:latin typeface="Whitney Narrow Office" panose="02000000000000000000" pitchFamily="2" charset="0"/>
              </a:rPr>
              <a:t> be those that are in the best health and structural condition (rated "excellent" and/or "good" only - refer to section 27-284.1.1(c)), subject to the review criteria set forth in Tables 284.2.4 and 284.2.5.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Minimum retention percentages are based on total count of protected and grand trees on site. </a:t>
            </a:r>
            <a:r>
              <a:rPr lang="en-US" sz="1100" strike="sngStrike" dirty="0">
                <a:solidFill>
                  <a:srgbClr val="C00000"/>
                </a:solidFill>
                <a:latin typeface="Whitney Narrow Office" panose="02000000000000000000" pitchFamily="2" charset="0"/>
              </a:rPr>
              <a:t>Any protected palm species counts towards the minimum retention requirement, at a ratio of 1:1 (1 palm = 1 tree), for no more than seventy-five (75) percent of the required mitigation percentage. No credit shall be for </a:t>
            </a:r>
            <a:r>
              <a:rPr lang="en-US" sz="1100" dirty="0">
                <a:latin typeface="Whitney Narrow Office" panose="02000000000000000000" pitchFamily="2" charset="0"/>
              </a:rPr>
              <a:t>Off-site trees, </a:t>
            </a:r>
            <a:r>
              <a:rPr lang="en-US" sz="1100" u="sng" dirty="0">
                <a:solidFill>
                  <a:schemeClr val="accent1"/>
                </a:solidFill>
                <a:latin typeface="Whitney Narrow Office" panose="02000000000000000000" pitchFamily="2" charset="0"/>
              </a:rPr>
              <a:t>right of way trees, </a:t>
            </a:r>
            <a:r>
              <a:rPr lang="en-US" sz="1100" strike="sngStrike" dirty="0">
                <a:solidFill>
                  <a:srgbClr val="C00000"/>
                </a:solidFill>
                <a:latin typeface="Whitney Narrow Office" panose="02000000000000000000" pitchFamily="2" charset="0"/>
              </a:rPr>
              <a:t>or </a:t>
            </a:r>
            <a:r>
              <a:rPr lang="en-US" sz="1100" dirty="0">
                <a:latin typeface="Whitney Narrow Office" panose="02000000000000000000" pitchFamily="2" charset="0"/>
              </a:rPr>
              <a:t>dangerous/dead, </a:t>
            </a:r>
            <a:r>
              <a:rPr lang="en-US" sz="1100" u="sng" dirty="0">
                <a:solidFill>
                  <a:schemeClr val="accent1"/>
                </a:solidFill>
                <a:latin typeface="Whitney Narrow Office" panose="02000000000000000000" pitchFamily="2" charset="0"/>
              </a:rPr>
              <a:t>palms, trees in poor (D) or worse condition, </a:t>
            </a:r>
            <a:r>
              <a:rPr lang="en-US" sz="1100" dirty="0">
                <a:latin typeface="Whitney Narrow Office" panose="02000000000000000000" pitchFamily="2" charset="0"/>
              </a:rPr>
              <a:t>exempt, invasive, or noxious species (refer to section 27-284.1.2(d)), </a:t>
            </a:r>
            <a:r>
              <a:rPr lang="en-US" sz="1100" u="sng" dirty="0">
                <a:solidFill>
                  <a:schemeClr val="accent1"/>
                </a:solidFill>
                <a:latin typeface="Whitney Narrow Office" panose="02000000000000000000" pitchFamily="2" charset="0"/>
              </a:rPr>
              <a:t>species that are unsuitable for Tampa’s climate zones, and species in the lowest category of wind resistance (Carya illinoensis, Jacaranda </a:t>
            </a:r>
            <a:r>
              <a:rPr lang="en-US" sz="1100" u="sng" dirty="0" err="1">
                <a:solidFill>
                  <a:schemeClr val="accent1"/>
                </a:solidFill>
                <a:latin typeface="Whitney Narrow Office" panose="02000000000000000000" pitchFamily="2" charset="0"/>
              </a:rPr>
              <a:t>mimosifolia</a:t>
            </a:r>
            <a:r>
              <a:rPr lang="en-US" sz="1100" u="sng" dirty="0">
                <a:solidFill>
                  <a:schemeClr val="accent1"/>
                </a:solidFill>
                <a:latin typeface="Whitney Narrow Office" panose="02000000000000000000" pitchFamily="2" charset="0"/>
              </a:rPr>
              <a:t>, Juniperus virginiana, Pinus clausa, Quercus nigra, and </a:t>
            </a:r>
            <a:r>
              <a:rPr lang="en-US" sz="1100" u="sng" dirty="0" err="1">
                <a:solidFill>
                  <a:schemeClr val="accent1"/>
                </a:solidFill>
                <a:latin typeface="Whitney Narrow Office" panose="02000000000000000000" pitchFamily="2" charset="0"/>
              </a:rPr>
              <a:t>Ulmus</a:t>
            </a:r>
            <a:r>
              <a:rPr lang="en-US" sz="1100" u="sng" dirty="0">
                <a:solidFill>
                  <a:schemeClr val="accent1"/>
                </a:solidFill>
                <a:latin typeface="Whitney Narrow Office" panose="02000000000000000000" pitchFamily="2" charset="0"/>
              </a:rPr>
              <a:t> </a:t>
            </a:r>
            <a:r>
              <a:rPr lang="en-US" sz="1100" u="sng" dirty="0" err="1">
                <a:solidFill>
                  <a:schemeClr val="accent1"/>
                </a:solidFill>
                <a:latin typeface="Whitney Narrow Office" panose="02000000000000000000" pitchFamily="2" charset="0"/>
              </a:rPr>
              <a:t>parvifolia</a:t>
            </a:r>
            <a:r>
              <a:rPr lang="en-US" sz="1100" u="sng" dirty="0">
                <a:solidFill>
                  <a:schemeClr val="accent1"/>
                </a:solidFill>
                <a:latin typeface="Whitney Narrow Office" panose="02000000000000000000" pitchFamily="2" charset="0"/>
              </a:rPr>
              <a:t>)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Minimum retention percentages shall not apply in cases where there are not an adequate number of onsite trees, which are determined to be in "excellent" or "good" (i.e. "A" or "B") condition based on city's standard tree condition evaluation method (refer to section 27-284.1.1 and the Technical Manual), to achieve said percentages.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Refer to section 27-284.4 and 27-284.4.1 for tree mitigation requirements.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dirty="0">
                <a:latin typeface="Whitney Narrow Office" panose="02000000000000000000" pitchFamily="2" charset="0"/>
              </a:rPr>
              <a:t>Trees within the jurisdictional wetland boundary shall not count towards the minimum retention requirement. Trees within a wetland setback or buffer may be counted toward minimum retention requirement (refer to notes [3] and [4] above regarding tree condition and palms). </a:t>
            </a:r>
          </a:p>
          <a:p>
            <a:pPr marL="228600" indent="-228600">
              <a:buFont typeface="+mj-lt"/>
              <a:buAutoNum type="arabicPeriod"/>
            </a:pPr>
            <a:endParaRPr lang="en-US" sz="1100" dirty="0">
              <a:latin typeface="Whitney Narrow Office" panose="02000000000000000000" pitchFamily="2" charset="0"/>
            </a:endParaRPr>
          </a:p>
          <a:p>
            <a:pPr marL="228600" indent="-228600">
              <a:buFont typeface="+mj-lt"/>
              <a:buAutoNum type="arabicPeriod"/>
            </a:pPr>
            <a:r>
              <a:rPr lang="en-US" sz="1100" u="sng" dirty="0">
                <a:solidFill>
                  <a:schemeClr val="accent1"/>
                </a:solidFill>
                <a:latin typeface="Whitney Narrow Office" panose="02000000000000000000" pitchFamily="2" charset="0"/>
              </a:rPr>
              <a:t>In lieu of a strict ratio of the total trees retained and trees removed, an applicant may elect to use a weighted retention percentage as described below: The “Weighted Tree Points” for each tree shall be the product of the “Type Points” and the “Condition Points.” Type Points shall be three (3) points for Type 1 trees, two (2) points for Type 2 trees, and one (1) point for Type 3 trees. The Condition Points shall be three (3) points for “excellent” or “A” condition, two (2) points for “good” or “B” condition, one (1) point for “fair” or “C” condition, and zero points to “poor” or worse condition ratings. The total Weighted Tree Points of trees to be retained shall be divided by the total Weighted Tree Points of all on-site trees to determine the weighted minimum retention percentage. The weighted minimum retention percentage required shall match the unweighted minimum retention percentage for all types of land.</a:t>
            </a:r>
          </a:p>
        </p:txBody>
      </p:sp>
    </p:spTree>
    <p:extLst>
      <p:ext uri="{BB962C8B-B14F-4D97-AF65-F5344CB8AC3E}">
        <p14:creationId xmlns:p14="http://schemas.microsoft.com/office/powerpoint/2010/main" val="24173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27-284.3.3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1220694" cy="369332"/>
          </a:xfrm>
          <a:prstGeom prst="rect">
            <a:avLst/>
          </a:prstGeom>
          <a:noFill/>
        </p:spPr>
        <p:txBody>
          <a:bodyPr wrap="square" rtlCol="0">
            <a:spAutoFit/>
          </a:bodyPr>
          <a:lstStyle/>
          <a:p>
            <a:r>
              <a:rPr lang="en-US" b="1" dirty="0">
                <a:latin typeface="Whitney Narrow Office" panose="02000000000000000000" pitchFamily="2" charset="0"/>
              </a:rPr>
              <a:t>LANDSCAPED AREAS, PLANTINGS, BUFFERS AND SCREENING</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52735"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Restructures the buffer table to improve legibility</a:t>
            </a:r>
          </a:p>
        </p:txBody>
      </p:sp>
    </p:spTree>
    <p:extLst>
      <p:ext uri="{BB962C8B-B14F-4D97-AF65-F5344CB8AC3E}">
        <p14:creationId xmlns:p14="http://schemas.microsoft.com/office/powerpoint/2010/main" val="150465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27-284.3.3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1220694" cy="369332"/>
          </a:xfrm>
          <a:prstGeom prst="rect">
            <a:avLst/>
          </a:prstGeom>
          <a:noFill/>
        </p:spPr>
        <p:txBody>
          <a:bodyPr wrap="square" rtlCol="0">
            <a:spAutoFit/>
          </a:bodyPr>
          <a:lstStyle/>
          <a:p>
            <a:r>
              <a:rPr lang="en-US" b="1" dirty="0">
                <a:latin typeface="Whitney Narrow Office" panose="02000000000000000000" pitchFamily="2" charset="0"/>
              </a:rPr>
              <a:t>LANDSCAPED AREAS, PLANTINGS, BUFFERS AND SCREENING</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52735"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Restructures the buffer table to improve legibility</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Clarifies a staff interpretation on parking island widths</a:t>
            </a:r>
          </a:p>
        </p:txBody>
      </p:sp>
      <p:pic>
        <p:nvPicPr>
          <p:cNvPr id="8" name="Picture 7">
            <a:extLst>
              <a:ext uri="{FF2B5EF4-FFF2-40B4-BE49-F238E27FC236}">
                <a16:creationId xmlns:a16="http://schemas.microsoft.com/office/drawing/2014/main" id="{F950D23F-91E7-4639-9402-9A326EE535CC}"/>
              </a:ext>
            </a:extLst>
          </p:cNvPr>
          <p:cNvPicPr>
            <a:picLocks noChangeAspect="1"/>
          </p:cNvPicPr>
          <p:nvPr/>
        </p:nvPicPr>
        <p:blipFill>
          <a:blip r:embed="rId2"/>
          <a:stretch>
            <a:fillRect/>
          </a:stretch>
        </p:blipFill>
        <p:spPr>
          <a:xfrm>
            <a:off x="4959636" y="1268824"/>
            <a:ext cx="6715221" cy="6858000"/>
          </a:xfrm>
          <a:prstGeom prst="rect">
            <a:avLst/>
          </a:prstGeom>
          <a:ln>
            <a:solidFill>
              <a:schemeClr val="tx1"/>
            </a:solidFill>
          </a:ln>
        </p:spPr>
      </p:pic>
    </p:spTree>
    <p:extLst>
      <p:ext uri="{BB962C8B-B14F-4D97-AF65-F5344CB8AC3E}">
        <p14:creationId xmlns:p14="http://schemas.microsoft.com/office/powerpoint/2010/main" val="397719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41DF50-95D3-4B5E-A0AA-7F24B79B28F9}"/>
              </a:ext>
            </a:extLst>
          </p:cNvPr>
          <p:cNvPicPr>
            <a:picLocks noChangeAspect="1"/>
          </p:cNvPicPr>
          <p:nvPr/>
        </p:nvPicPr>
        <p:blipFill>
          <a:blip r:embed="rId2"/>
          <a:stretch>
            <a:fillRect/>
          </a:stretch>
        </p:blipFill>
        <p:spPr>
          <a:xfrm>
            <a:off x="4959636" y="1268824"/>
            <a:ext cx="6715221" cy="7712302"/>
          </a:xfrm>
          <a:prstGeom prst="rect">
            <a:avLst/>
          </a:prstGeom>
          <a:ln>
            <a:solidFill>
              <a:schemeClr val="tx1"/>
            </a:solidFill>
          </a:ln>
        </p:spPr>
      </p:pic>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27-284.3.3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1220694" cy="369332"/>
          </a:xfrm>
          <a:prstGeom prst="rect">
            <a:avLst/>
          </a:prstGeom>
          <a:noFill/>
        </p:spPr>
        <p:txBody>
          <a:bodyPr wrap="square" rtlCol="0">
            <a:spAutoFit/>
          </a:bodyPr>
          <a:lstStyle/>
          <a:p>
            <a:r>
              <a:rPr lang="en-US" b="1" dirty="0">
                <a:latin typeface="Whitney Narrow Office" panose="02000000000000000000" pitchFamily="2" charset="0"/>
              </a:rPr>
              <a:t>LANDSCAPED AREAS, PLANTINGS, BUFFERS AND SCREENING</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52735"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Restructures the buffer table to improve legibility</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latin typeface="Whitney Narrow Office" panose="02000000000000000000" pitchFamily="2" charset="0"/>
              </a:rPr>
              <a:t>Clarifies a staff interpretation on parking island widths</a:t>
            </a:r>
          </a:p>
        </p:txBody>
      </p:sp>
    </p:spTree>
    <p:extLst>
      <p:ext uri="{BB962C8B-B14F-4D97-AF65-F5344CB8AC3E}">
        <p14:creationId xmlns:p14="http://schemas.microsoft.com/office/powerpoint/2010/main" val="220746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41DF50-95D3-4B5E-A0AA-7F24B79B28F9}"/>
              </a:ext>
            </a:extLst>
          </p:cNvPr>
          <p:cNvPicPr>
            <a:picLocks noChangeAspect="1"/>
          </p:cNvPicPr>
          <p:nvPr/>
        </p:nvPicPr>
        <p:blipFill>
          <a:blip r:embed="rId2"/>
          <a:stretch>
            <a:fillRect/>
          </a:stretch>
        </p:blipFill>
        <p:spPr>
          <a:xfrm>
            <a:off x="4959636" y="1268824"/>
            <a:ext cx="6715221" cy="7712302"/>
          </a:xfrm>
          <a:prstGeom prst="rect">
            <a:avLst/>
          </a:prstGeom>
          <a:ln>
            <a:solidFill>
              <a:schemeClr val="tx1"/>
            </a:solidFill>
          </a:ln>
        </p:spPr>
      </p:pic>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27-284.3.3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11220694" cy="369332"/>
          </a:xfrm>
          <a:prstGeom prst="rect">
            <a:avLst/>
          </a:prstGeom>
          <a:noFill/>
        </p:spPr>
        <p:txBody>
          <a:bodyPr wrap="square" rtlCol="0">
            <a:spAutoFit/>
          </a:bodyPr>
          <a:lstStyle/>
          <a:p>
            <a:r>
              <a:rPr lang="en-US" b="1" dirty="0">
                <a:latin typeface="Whitney Narrow Office" panose="02000000000000000000" pitchFamily="2" charset="0"/>
              </a:rPr>
              <a:t>LANDSCAPED AREAS, PLANTINGS, BUFFERS AND SCREENING</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52735"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Restructures the buffer table to improve legibility</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latin typeface="Whitney Narrow Office" panose="02000000000000000000" pitchFamily="2" charset="0"/>
              </a:rPr>
              <a:t>Clarifies a staff interpretation on parking island widths</a:t>
            </a:r>
          </a:p>
          <a:p>
            <a:pPr marL="171450" indent="-171450">
              <a:buFont typeface="Arial" panose="020B0604020202020204" pitchFamily="34" charset="0"/>
              <a:buChar char="•"/>
            </a:pPr>
            <a:endParaRPr lang="en-US" sz="1200" dirty="0">
              <a:latin typeface="Whitney Narrow Office" panose="02000000000000000000" pitchFamily="2" charset="0"/>
            </a:endParaRPr>
          </a:p>
          <a:p>
            <a:pPr marL="171450" indent="-171450">
              <a:buFont typeface="Arial" panose="020B0604020202020204" pitchFamily="34" charset="0"/>
              <a:buChar char="•"/>
            </a:pPr>
            <a:r>
              <a:rPr lang="en-US" sz="1200" dirty="0">
                <a:latin typeface="Whitney Narrow Office" panose="02000000000000000000" pitchFamily="2" charset="0"/>
              </a:rPr>
              <a:t>Provides design flexibility for buffer standards</a:t>
            </a:r>
          </a:p>
          <a:p>
            <a:pPr marL="628650" lvl="1" indent="-171450">
              <a:buFont typeface="Arial" panose="020B0604020202020204" pitchFamily="34" charset="0"/>
              <a:buChar char="•"/>
            </a:pPr>
            <a:r>
              <a:rPr lang="en-US" sz="1200" dirty="0">
                <a:latin typeface="Whitney Narrow Office" panose="02000000000000000000" pitchFamily="2" charset="0"/>
              </a:rPr>
              <a:t>Appropriately sized trees</a:t>
            </a:r>
          </a:p>
          <a:p>
            <a:pPr marL="628650" lvl="1" indent="-171450">
              <a:buFont typeface="Arial" panose="020B0604020202020204" pitchFamily="34" charset="0"/>
              <a:buChar char="•"/>
            </a:pPr>
            <a:r>
              <a:rPr lang="en-US" sz="1200" dirty="0">
                <a:latin typeface="Whitney Narrow Office" panose="02000000000000000000" pitchFamily="2" charset="0"/>
              </a:rPr>
              <a:t>Appropriately sized shrubs</a:t>
            </a:r>
          </a:p>
        </p:txBody>
      </p:sp>
    </p:spTree>
    <p:extLst>
      <p:ext uri="{BB962C8B-B14F-4D97-AF65-F5344CB8AC3E}">
        <p14:creationId xmlns:p14="http://schemas.microsoft.com/office/powerpoint/2010/main" val="361469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27-43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DEFINITIONS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Modifies the definition of a “grand tree”</a:t>
            </a:r>
          </a:p>
        </p:txBody>
      </p:sp>
    </p:spTree>
    <p:extLst>
      <p:ext uri="{BB962C8B-B14F-4D97-AF65-F5344CB8AC3E}">
        <p14:creationId xmlns:p14="http://schemas.microsoft.com/office/powerpoint/2010/main" val="51365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27-43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DEFINITIONS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Modifies the definition of a “grand tree”</a:t>
            </a:r>
          </a:p>
        </p:txBody>
      </p:sp>
      <p:sp>
        <p:nvSpPr>
          <p:cNvPr id="12" name="TextBox 11">
            <a:extLst>
              <a:ext uri="{FF2B5EF4-FFF2-40B4-BE49-F238E27FC236}">
                <a16:creationId xmlns:a16="http://schemas.microsoft.com/office/drawing/2014/main" id="{3F4D1022-D87F-433A-A379-7FF03520DA14}"/>
              </a:ext>
            </a:extLst>
          </p:cNvPr>
          <p:cNvSpPr txBox="1"/>
          <p:nvPr/>
        </p:nvSpPr>
        <p:spPr>
          <a:xfrm>
            <a:off x="682204" y="2552818"/>
            <a:ext cx="6096654" cy="1754326"/>
          </a:xfrm>
          <a:prstGeom prst="rect">
            <a:avLst/>
          </a:prstGeom>
          <a:noFill/>
        </p:spPr>
        <p:txBody>
          <a:bodyPr wrap="square">
            <a:spAutoFit/>
          </a:bodyPr>
          <a:lstStyle/>
          <a:p>
            <a:r>
              <a:rPr lang="en-US" i="1" dirty="0"/>
              <a:t>Grand tree</a:t>
            </a:r>
            <a:r>
              <a:rPr lang="en-US" dirty="0"/>
              <a:t>: A species of tree and its root system, with crown spread, and DBH of at least thirty-two (32) inches, </a:t>
            </a:r>
            <a:r>
              <a:rPr lang="en-US" u="sng" dirty="0">
                <a:solidFill>
                  <a:schemeClr val="bg1"/>
                </a:solidFill>
              </a:rPr>
              <a:t>and a condition rating of “A”, “B”, or C,” </a:t>
            </a:r>
            <a:r>
              <a:rPr lang="en-US" dirty="0"/>
              <a:t>which are of the identity, size, and character, as set forth in section 27-284.1.2. Any tree designated as a Challenger or Champion tree by the State of Florida is considered a grand tree. </a:t>
            </a:r>
          </a:p>
        </p:txBody>
      </p:sp>
    </p:spTree>
    <p:extLst>
      <p:ext uri="{BB962C8B-B14F-4D97-AF65-F5344CB8AC3E}">
        <p14:creationId xmlns:p14="http://schemas.microsoft.com/office/powerpoint/2010/main" val="126470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B0D6C07-C0A8-49D5-ABED-83D17F14B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27-43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DEFINITIONS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Modifies the definition of a “grand tree”</a:t>
            </a:r>
          </a:p>
        </p:txBody>
      </p:sp>
      <p:sp>
        <p:nvSpPr>
          <p:cNvPr id="12" name="TextBox 11">
            <a:extLst>
              <a:ext uri="{FF2B5EF4-FFF2-40B4-BE49-F238E27FC236}">
                <a16:creationId xmlns:a16="http://schemas.microsoft.com/office/drawing/2014/main" id="{3F4D1022-D87F-433A-A379-7FF03520DA14}"/>
              </a:ext>
            </a:extLst>
          </p:cNvPr>
          <p:cNvSpPr txBox="1"/>
          <p:nvPr/>
        </p:nvSpPr>
        <p:spPr>
          <a:xfrm>
            <a:off x="682204" y="2552818"/>
            <a:ext cx="6096654" cy="1754326"/>
          </a:xfrm>
          <a:prstGeom prst="rect">
            <a:avLst/>
          </a:prstGeom>
          <a:noFill/>
        </p:spPr>
        <p:txBody>
          <a:bodyPr wrap="square">
            <a:spAutoFit/>
          </a:bodyPr>
          <a:lstStyle/>
          <a:p>
            <a:r>
              <a:rPr lang="en-US" i="1" dirty="0"/>
              <a:t>Grand tree</a:t>
            </a:r>
            <a:r>
              <a:rPr lang="en-US" dirty="0"/>
              <a:t>: A species of tree and its root system, with crown spread, and DBH of at least thirty-two (32) inches, </a:t>
            </a:r>
            <a:r>
              <a:rPr lang="en-US" u="sng" dirty="0">
                <a:solidFill>
                  <a:schemeClr val="bg1"/>
                </a:solidFill>
              </a:rPr>
              <a:t>and a condition rating of “A”, “B”, or C,” </a:t>
            </a:r>
            <a:r>
              <a:rPr lang="en-US" dirty="0"/>
              <a:t>which are of the identity, size, and character, as set forth in section 27-284.1.2. Any tree designated as a Challenger or Champion tree by the State of Florida is considered a grand tree. </a:t>
            </a:r>
          </a:p>
        </p:txBody>
      </p:sp>
    </p:spTree>
    <p:extLst>
      <p:ext uri="{BB962C8B-B14F-4D97-AF65-F5344CB8AC3E}">
        <p14:creationId xmlns:p14="http://schemas.microsoft.com/office/powerpoint/2010/main" val="76352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FAD82985-BEA6-4216-BCCC-A55AEAEC2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27-43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DEFINITIONS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Modifies the definition of a “grand tree”</a:t>
            </a:r>
          </a:p>
        </p:txBody>
      </p:sp>
      <p:sp>
        <p:nvSpPr>
          <p:cNvPr id="12" name="TextBox 11">
            <a:extLst>
              <a:ext uri="{FF2B5EF4-FFF2-40B4-BE49-F238E27FC236}">
                <a16:creationId xmlns:a16="http://schemas.microsoft.com/office/drawing/2014/main" id="{3F4D1022-D87F-433A-A379-7FF03520DA14}"/>
              </a:ext>
            </a:extLst>
          </p:cNvPr>
          <p:cNvSpPr txBox="1"/>
          <p:nvPr/>
        </p:nvSpPr>
        <p:spPr>
          <a:xfrm>
            <a:off x="682204" y="2552818"/>
            <a:ext cx="6096654" cy="1754326"/>
          </a:xfrm>
          <a:prstGeom prst="rect">
            <a:avLst/>
          </a:prstGeom>
          <a:noFill/>
        </p:spPr>
        <p:txBody>
          <a:bodyPr wrap="square">
            <a:spAutoFit/>
          </a:bodyPr>
          <a:lstStyle/>
          <a:p>
            <a:r>
              <a:rPr lang="en-US" i="1" dirty="0"/>
              <a:t>Grand tree</a:t>
            </a:r>
            <a:r>
              <a:rPr lang="en-US" dirty="0"/>
              <a:t>: A species of tree and its root system, with crown spread, and DBH of at least thirty-two (32) inches, </a:t>
            </a:r>
            <a:r>
              <a:rPr lang="en-US" u="sng" dirty="0">
                <a:solidFill>
                  <a:schemeClr val="bg1"/>
                </a:solidFill>
              </a:rPr>
              <a:t>and a condition rating of “A”, “B”, or C,” </a:t>
            </a:r>
            <a:r>
              <a:rPr lang="en-US" dirty="0"/>
              <a:t>which are of the identity, size, and character, as set forth in section 27-284.1.2. Any tree designated as a Challenger or Champion tree by the State of Florida is considered a grand tree. </a:t>
            </a:r>
          </a:p>
        </p:txBody>
      </p:sp>
    </p:spTree>
    <p:extLst>
      <p:ext uri="{BB962C8B-B14F-4D97-AF65-F5344CB8AC3E}">
        <p14:creationId xmlns:p14="http://schemas.microsoft.com/office/powerpoint/2010/main" val="119502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27-43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DEFINITIONS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Modifies the definition of a “grand tree”</a:t>
            </a:r>
          </a:p>
        </p:txBody>
      </p:sp>
      <p:sp>
        <p:nvSpPr>
          <p:cNvPr id="12" name="TextBox 11">
            <a:extLst>
              <a:ext uri="{FF2B5EF4-FFF2-40B4-BE49-F238E27FC236}">
                <a16:creationId xmlns:a16="http://schemas.microsoft.com/office/drawing/2014/main" id="{3F4D1022-D87F-433A-A379-7FF03520DA14}"/>
              </a:ext>
            </a:extLst>
          </p:cNvPr>
          <p:cNvSpPr txBox="1"/>
          <p:nvPr/>
        </p:nvSpPr>
        <p:spPr>
          <a:xfrm>
            <a:off x="682204" y="2552818"/>
            <a:ext cx="6096654" cy="1754326"/>
          </a:xfrm>
          <a:prstGeom prst="rect">
            <a:avLst/>
          </a:prstGeom>
          <a:noFill/>
        </p:spPr>
        <p:txBody>
          <a:bodyPr wrap="square">
            <a:spAutoFit/>
          </a:bodyPr>
          <a:lstStyle/>
          <a:p>
            <a:r>
              <a:rPr lang="en-US" i="1" dirty="0"/>
              <a:t>Grand tree</a:t>
            </a:r>
            <a:r>
              <a:rPr lang="en-US" dirty="0"/>
              <a:t>: A species of tree and its root system, with crown spread, and DBH of at least thirty-two (32) inches, </a:t>
            </a:r>
            <a:r>
              <a:rPr lang="en-US" u="sng" dirty="0">
                <a:solidFill>
                  <a:schemeClr val="accent1"/>
                </a:solidFill>
              </a:rPr>
              <a:t>and a condition rating of “A”, “B”, or C,” </a:t>
            </a:r>
            <a:r>
              <a:rPr lang="en-US" dirty="0"/>
              <a:t>which are of the identity, size, and character, as set forth in section 27-284.1.2. Any tree designated as a Challenger or Champion tree by the State of Florida is considered a grand tree. </a:t>
            </a:r>
          </a:p>
        </p:txBody>
      </p:sp>
      <p:pic>
        <p:nvPicPr>
          <p:cNvPr id="6" name="Picture 2">
            <a:extLst>
              <a:ext uri="{FF2B5EF4-FFF2-40B4-BE49-F238E27FC236}">
                <a16:creationId xmlns:a16="http://schemas.microsoft.com/office/drawing/2014/main" id="{8AE4AF5A-B364-4F4C-9B6B-8959766A8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76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6247F28-D147-4DC7-BCC5-EFE34514B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27-43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DEFINITIONS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Whitney Narrow Office" panose="02000000000000000000" pitchFamily="2" charset="0"/>
              </a:rPr>
              <a:t>Modifies the definition of a “grand tree”</a:t>
            </a:r>
          </a:p>
        </p:txBody>
      </p:sp>
      <p:sp>
        <p:nvSpPr>
          <p:cNvPr id="12" name="TextBox 11">
            <a:extLst>
              <a:ext uri="{FF2B5EF4-FFF2-40B4-BE49-F238E27FC236}">
                <a16:creationId xmlns:a16="http://schemas.microsoft.com/office/drawing/2014/main" id="{3F4D1022-D87F-433A-A379-7FF03520DA14}"/>
              </a:ext>
            </a:extLst>
          </p:cNvPr>
          <p:cNvSpPr txBox="1"/>
          <p:nvPr/>
        </p:nvSpPr>
        <p:spPr>
          <a:xfrm>
            <a:off x="682204" y="2552818"/>
            <a:ext cx="6096654" cy="1754326"/>
          </a:xfrm>
          <a:prstGeom prst="rect">
            <a:avLst/>
          </a:prstGeom>
          <a:noFill/>
        </p:spPr>
        <p:txBody>
          <a:bodyPr wrap="square">
            <a:spAutoFit/>
          </a:bodyPr>
          <a:lstStyle/>
          <a:p>
            <a:r>
              <a:rPr lang="en-US" i="1" dirty="0"/>
              <a:t>Grand tree</a:t>
            </a:r>
            <a:r>
              <a:rPr lang="en-US" dirty="0"/>
              <a:t>: A species of tree and its root system, with crown spread, and DBH of at least thirty-two (32) inches, </a:t>
            </a:r>
            <a:r>
              <a:rPr lang="en-US" u="sng" dirty="0">
                <a:solidFill>
                  <a:schemeClr val="accent1"/>
                </a:solidFill>
              </a:rPr>
              <a:t>and a condition rating of “A”, “B”, or C,” </a:t>
            </a:r>
            <a:r>
              <a:rPr lang="en-US" dirty="0"/>
              <a:t>which are of the identity, size, and character, as set forth in section 27-284.1.2. Any tree designated as a Challenger or Champion tree by the State of Florida is considered a grand tree. </a:t>
            </a:r>
          </a:p>
        </p:txBody>
      </p:sp>
    </p:spTree>
    <p:extLst>
      <p:ext uri="{BB962C8B-B14F-4D97-AF65-F5344CB8AC3E}">
        <p14:creationId xmlns:p14="http://schemas.microsoft.com/office/powerpoint/2010/main" val="111009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EB4EF8-9AE9-413F-A0A3-7BC890298D26}"/>
              </a:ext>
            </a:extLst>
          </p:cNvPr>
          <p:cNvSpPr txBox="1"/>
          <p:nvPr/>
        </p:nvSpPr>
        <p:spPr>
          <a:xfrm>
            <a:off x="682204" y="273374"/>
            <a:ext cx="4183478" cy="584775"/>
          </a:xfrm>
          <a:prstGeom prst="rect">
            <a:avLst/>
          </a:prstGeom>
          <a:noFill/>
        </p:spPr>
        <p:txBody>
          <a:bodyPr wrap="square" rtlCol="0">
            <a:spAutoFit/>
          </a:bodyPr>
          <a:lstStyle/>
          <a:p>
            <a:r>
              <a:rPr lang="en-US" sz="3200" b="1" dirty="0">
                <a:latin typeface="Whitney Narrow Office" panose="02000000000000000000" pitchFamily="2" charset="0"/>
              </a:rPr>
              <a:t>27-211.13</a:t>
            </a:r>
            <a:endParaRPr lang="en-US" b="1" dirty="0">
              <a:latin typeface="Whitney Narrow Office" panose="02000000000000000000" pitchFamily="2" charset="0"/>
            </a:endParaRPr>
          </a:p>
        </p:txBody>
      </p:sp>
      <p:sp>
        <p:nvSpPr>
          <p:cNvPr id="4" name="TextBox 3">
            <a:extLst>
              <a:ext uri="{FF2B5EF4-FFF2-40B4-BE49-F238E27FC236}">
                <a16:creationId xmlns:a16="http://schemas.microsoft.com/office/drawing/2014/main" id="{2AFCAA4A-9AC4-40C8-A328-0DE65570C347}"/>
              </a:ext>
            </a:extLst>
          </p:cNvPr>
          <p:cNvSpPr txBox="1"/>
          <p:nvPr/>
        </p:nvSpPr>
        <p:spPr>
          <a:xfrm>
            <a:off x="682204" y="744339"/>
            <a:ext cx="4183478" cy="369332"/>
          </a:xfrm>
          <a:prstGeom prst="rect">
            <a:avLst/>
          </a:prstGeom>
          <a:noFill/>
        </p:spPr>
        <p:txBody>
          <a:bodyPr wrap="square" rtlCol="0">
            <a:spAutoFit/>
          </a:bodyPr>
          <a:lstStyle/>
          <a:p>
            <a:r>
              <a:rPr lang="en-US" b="1" dirty="0">
                <a:latin typeface="Whitney Narrow Office" panose="02000000000000000000" pitchFamily="2" charset="0"/>
              </a:rPr>
              <a:t>LANDSCAPING (SEMINOLE HEIGHTS)</a:t>
            </a:r>
          </a:p>
        </p:txBody>
      </p:sp>
      <p:sp>
        <p:nvSpPr>
          <p:cNvPr id="5" name="TextBox 4">
            <a:extLst>
              <a:ext uri="{FF2B5EF4-FFF2-40B4-BE49-F238E27FC236}">
                <a16:creationId xmlns:a16="http://schemas.microsoft.com/office/drawing/2014/main" id="{762AAE5C-284F-4445-ABB4-FB0B217697AF}"/>
              </a:ext>
            </a:extLst>
          </p:cNvPr>
          <p:cNvSpPr txBox="1"/>
          <p:nvPr/>
        </p:nvSpPr>
        <p:spPr>
          <a:xfrm>
            <a:off x="682204" y="1144448"/>
            <a:ext cx="418347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7030A0"/>
                </a:solidFill>
                <a:latin typeface="Whitney Narrow Office" panose="02000000000000000000" pitchFamily="2" charset="0"/>
              </a:rPr>
              <a:t>Corrects a scrivener’s error</a:t>
            </a:r>
          </a:p>
        </p:txBody>
      </p:sp>
    </p:spTree>
    <p:extLst>
      <p:ext uri="{BB962C8B-B14F-4D97-AF65-F5344CB8AC3E}">
        <p14:creationId xmlns:p14="http://schemas.microsoft.com/office/powerpoint/2010/main" val="406523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3973</Words>
  <Application>Microsoft Office PowerPoint</Application>
  <PresentationFormat>Widescreen</PresentationFormat>
  <Paragraphs>364</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Whitney Narrow Office</vt:lpstr>
      <vt:lpstr>Office Theme</vt:lpstr>
      <vt:lpstr>Privately Initiated Text Amendment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Ricky Peterika</dc:creator>
  <cp:lastModifiedBy>LaChone Dock</cp:lastModifiedBy>
  <cp:revision>22</cp:revision>
  <dcterms:created xsi:type="dcterms:W3CDTF">2021-07-26T20:49:49Z</dcterms:created>
  <dcterms:modified xsi:type="dcterms:W3CDTF">2021-07-30T12:16:02Z</dcterms:modified>
</cp:coreProperties>
</file>