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32"/>
  </p:notesMasterIdLst>
  <p:sldIdLst>
    <p:sldId id="256" r:id="rId6"/>
    <p:sldId id="257" r:id="rId7"/>
    <p:sldId id="1106" r:id="rId8"/>
    <p:sldId id="284" r:id="rId9"/>
    <p:sldId id="291" r:id="rId10"/>
    <p:sldId id="1120" r:id="rId11"/>
    <p:sldId id="305" r:id="rId12"/>
    <p:sldId id="283" r:id="rId13"/>
    <p:sldId id="297" r:id="rId14"/>
    <p:sldId id="298" r:id="rId15"/>
    <p:sldId id="1123" r:id="rId16"/>
    <p:sldId id="1111" r:id="rId17"/>
    <p:sldId id="1112" r:id="rId18"/>
    <p:sldId id="1124" r:id="rId19"/>
    <p:sldId id="1116" r:id="rId20"/>
    <p:sldId id="1125" r:id="rId21"/>
    <p:sldId id="1122" r:id="rId22"/>
    <p:sldId id="1055" r:id="rId23"/>
    <p:sldId id="1117" r:id="rId24"/>
    <p:sldId id="300" r:id="rId25"/>
    <p:sldId id="301" r:id="rId26"/>
    <p:sldId id="1114" r:id="rId27"/>
    <p:sldId id="1113" r:id="rId28"/>
    <p:sldId id="303" r:id="rId29"/>
    <p:sldId id="1108" r:id="rId30"/>
    <p:sldId id="26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4" autoAdjust="0"/>
    <p:restoredTop sz="73082" autoAdjust="0"/>
  </p:normalViewPr>
  <p:slideViewPr>
    <p:cSldViewPr snapToGrid="0">
      <p:cViewPr varScale="1">
        <p:scale>
          <a:sx n="80" d="100"/>
          <a:sy n="80" d="100"/>
        </p:scale>
        <p:origin x="840"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2913C8-EFD0-4BD7-80BC-F6DF486AB4B4}" type="datetimeFigureOut">
              <a:rPr lang="en-US" smtClean="0"/>
              <a:t>4/29/2022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9F8FA5-12A6-4185-9EDB-873CDF818BD9}" type="slidenum">
              <a:rPr lang="en-US" smtClean="0"/>
              <a:t>‹#›</a:t>
            </a:fld>
            <a:endParaRPr lang="en-US"/>
          </a:p>
        </p:txBody>
      </p:sp>
    </p:spTree>
    <p:extLst>
      <p:ext uri="{BB962C8B-B14F-4D97-AF65-F5344CB8AC3E}">
        <p14:creationId xmlns:p14="http://schemas.microsoft.com/office/powerpoint/2010/main" val="110318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For full section of Slide Options, click “New Slide” dropdown menu under the Home tab.</a:t>
            </a:r>
          </a:p>
        </p:txBody>
      </p:sp>
      <p:sp>
        <p:nvSpPr>
          <p:cNvPr id="4" name="Slide Number Placeholder 3"/>
          <p:cNvSpPr>
            <a:spLocks noGrp="1"/>
          </p:cNvSpPr>
          <p:nvPr>
            <p:ph type="sldNum" sz="quarter" idx="10"/>
          </p:nvPr>
        </p:nvSpPr>
        <p:spPr/>
        <p:txBody>
          <a:bodyPr/>
          <a:lstStyle/>
          <a:p>
            <a:fld id="{069F8FA5-12A6-4185-9EDB-873CDF818BD9}" type="slidenum">
              <a:rPr lang="en-US" smtClean="0"/>
              <a:t>1</a:t>
            </a:fld>
            <a:endParaRPr lang="en-US"/>
          </a:p>
        </p:txBody>
      </p:sp>
    </p:spTree>
    <p:extLst>
      <p:ext uri="{BB962C8B-B14F-4D97-AF65-F5344CB8AC3E}">
        <p14:creationId xmlns:p14="http://schemas.microsoft.com/office/powerpoint/2010/main" val="140587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929"/>
                </a:solidFill>
                <a:effectLst/>
                <a:latin typeface="system-ui"/>
              </a:rPr>
              <a:t>The Equal Business Opportunity Program is tailored to help small, women, minority, Service-Disabled Veteran Owned Business (SDVOSB) and Veteran Owned Small Business (VOSB) and LGBT-owned businesses flourish. Businesses can find resources, access business opportunities, and enroll in training. Women/Minority (WMBE) and Small Local Business (SLBE) certification services are provided at no cost to business owners.</a:t>
            </a:r>
            <a:endParaRPr lang="en-US" dirty="0"/>
          </a:p>
        </p:txBody>
      </p:sp>
      <p:sp>
        <p:nvSpPr>
          <p:cNvPr id="4" name="Slide Number Placeholder 3"/>
          <p:cNvSpPr>
            <a:spLocks noGrp="1"/>
          </p:cNvSpPr>
          <p:nvPr>
            <p:ph type="sldNum" sz="quarter" idx="5"/>
          </p:nvPr>
        </p:nvSpPr>
        <p:spPr/>
        <p:txBody>
          <a:bodyPr/>
          <a:lstStyle/>
          <a:p>
            <a:fld id="{BE07BFA2-F8E3-488E-A8A3-5E1A069BDFB8}" type="slidenum">
              <a:rPr lang="en-US" smtClean="0"/>
              <a:t>18</a:t>
            </a:fld>
            <a:endParaRPr lang="en-US"/>
          </a:p>
        </p:txBody>
      </p:sp>
    </p:spTree>
    <p:extLst>
      <p:ext uri="{BB962C8B-B14F-4D97-AF65-F5344CB8AC3E}">
        <p14:creationId xmlns:p14="http://schemas.microsoft.com/office/powerpoint/2010/main" val="12803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8FA5-12A6-4185-9EDB-873CDF818BD9}" type="slidenum">
              <a:rPr lang="en-US" smtClean="0"/>
              <a:t>4</a:t>
            </a:fld>
            <a:endParaRPr lang="en-US"/>
          </a:p>
        </p:txBody>
      </p:sp>
    </p:spTree>
    <p:extLst>
      <p:ext uri="{BB962C8B-B14F-4D97-AF65-F5344CB8AC3E}">
        <p14:creationId xmlns:p14="http://schemas.microsoft.com/office/powerpoint/2010/main" val="379720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8FA5-12A6-4185-9EDB-873CDF818BD9}" type="slidenum">
              <a:rPr lang="en-US" smtClean="0"/>
              <a:t>5</a:t>
            </a:fld>
            <a:endParaRPr lang="en-US"/>
          </a:p>
        </p:txBody>
      </p:sp>
    </p:spTree>
    <p:extLst>
      <p:ext uri="{BB962C8B-B14F-4D97-AF65-F5344CB8AC3E}">
        <p14:creationId xmlns:p14="http://schemas.microsoft.com/office/powerpoint/2010/main" val="223955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$400,000 in CDBG is being made for Public Service funds to create a quality living environment that increases access to quality facilities and services, improve the safety and livability of neighborhoods, restore and preserve natural and conserve energy resources. </a:t>
            </a:r>
          </a:p>
        </p:txBody>
      </p:sp>
      <p:sp>
        <p:nvSpPr>
          <p:cNvPr id="4" name="Slide Number Placeholder 3"/>
          <p:cNvSpPr>
            <a:spLocks noGrp="1"/>
          </p:cNvSpPr>
          <p:nvPr>
            <p:ph type="sldNum" sz="quarter" idx="5"/>
          </p:nvPr>
        </p:nvSpPr>
        <p:spPr/>
        <p:txBody>
          <a:bodyPr/>
          <a:lstStyle/>
          <a:p>
            <a:fld id="{069F8FA5-12A6-4185-9EDB-873CDF818BD9}" type="slidenum">
              <a:rPr lang="en-US" smtClean="0"/>
              <a:t>8</a:t>
            </a:fld>
            <a:endParaRPr lang="en-US"/>
          </a:p>
        </p:txBody>
      </p:sp>
    </p:spTree>
    <p:extLst>
      <p:ext uri="{BB962C8B-B14F-4D97-AF65-F5344CB8AC3E}">
        <p14:creationId xmlns:p14="http://schemas.microsoft.com/office/powerpoint/2010/main" val="138197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$400,000 in CDBG is being made for Public Service funds to create a quality living environment that increases access to quality facilities and services, improve the safety and livability of neighborhoods, restore and preserve natural and conserve energy resources. </a:t>
            </a:r>
          </a:p>
        </p:txBody>
      </p:sp>
      <p:sp>
        <p:nvSpPr>
          <p:cNvPr id="4" name="Slide Number Placeholder 3"/>
          <p:cNvSpPr>
            <a:spLocks noGrp="1"/>
          </p:cNvSpPr>
          <p:nvPr>
            <p:ph type="sldNum" sz="quarter" idx="5"/>
          </p:nvPr>
        </p:nvSpPr>
        <p:spPr/>
        <p:txBody>
          <a:bodyPr/>
          <a:lstStyle/>
          <a:p>
            <a:fld id="{069F8FA5-12A6-4185-9EDB-873CDF818BD9}" type="slidenum">
              <a:rPr lang="en-US" smtClean="0"/>
              <a:t>11</a:t>
            </a:fld>
            <a:endParaRPr lang="en-US"/>
          </a:p>
        </p:txBody>
      </p:sp>
    </p:spTree>
    <p:extLst>
      <p:ext uri="{BB962C8B-B14F-4D97-AF65-F5344CB8AC3E}">
        <p14:creationId xmlns:p14="http://schemas.microsoft.com/office/powerpoint/2010/main" val="69976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$400,000 in CDBG is being made for Public Service funds to create a quality living environment that increases access to quality facilities and services, improve the safety and livability of neighborhoods, restore and preserve natural and conserve energy resources. </a:t>
            </a:r>
          </a:p>
        </p:txBody>
      </p:sp>
      <p:sp>
        <p:nvSpPr>
          <p:cNvPr id="4" name="Slide Number Placeholder 3"/>
          <p:cNvSpPr>
            <a:spLocks noGrp="1"/>
          </p:cNvSpPr>
          <p:nvPr>
            <p:ph type="sldNum" sz="quarter" idx="5"/>
          </p:nvPr>
        </p:nvSpPr>
        <p:spPr/>
        <p:txBody>
          <a:bodyPr/>
          <a:lstStyle/>
          <a:p>
            <a:fld id="{069F8FA5-12A6-4185-9EDB-873CDF818BD9}" type="slidenum">
              <a:rPr lang="en-US" smtClean="0"/>
              <a:t>14</a:t>
            </a:fld>
            <a:endParaRPr lang="en-US"/>
          </a:p>
        </p:txBody>
      </p:sp>
    </p:spTree>
    <p:extLst>
      <p:ext uri="{BB962C8B-B14F-4D97-AF65-F5344CB8AC3E}">
        <p14:creationId xmlns:p14="http://schemas.microsoft.com/office/powerpoint/2010/main" val="53679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000"/>
                </a:solidFill>
                <a:effectLst/>
                <a:latin typeface="Gotham"/>
              </a:rPr>
              <a:t>Timeline - Please be sure to account for permitting and review process required as well as material ordering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 Sans" panose="020B0606030504020204" pitchFamily="34" charset="0"/>
              </a:rPr>
              <a:t>In general, you can use CDBG-CV funds for the same wide range of activities that are eligible under the annual CDBG program. Keep in mind that the CARES Act requires that all activities assisted with CDBG-CV funds must be used to </a:t>
            </a:r>
            <a:r>
              <a:rPr lang="en-US" b="1" i="0" dirty="0">
                <a:solidFill>
                  <a:srgbClr val="333333"/>
                </a:solidFill>
                <a:effectLst/>
                <a:latin typeface="Open Sans" panose="020B0606030504020204" pitchFamily="34" charset="0"/>
              </a:rPr>
              <a:t>prevent, prepare for, and respond to coronavirus</a:t>
            </a:r>
            <a:r>
              <a:rPr lang="en-US" b="0" i="0" dirty="0">
                <a:solidFill>
                  <a:srgbClr val="333333"/>
                </a:solidFill>
                <a:effectLst/>
                <a:latin typeface="Open Sans" panose="020B0606030504020204" pitchFamily="34" charset="0"/>
              </a:rPr>
              <a:t>, and grantees must have adequate policies and procedures in place to </a:t>
            </a:r>
            <a:r>
              <a:rPr lang="en-US" b="1" i="0" dirty="0">
                <a:solidFill>
                  <a:srgbClr val="333333"/>
                </a:solidFill>
                <a:effectLst/>
                <a:latin typeface="Open Sans" panose="020B0606030504020204" pitchFamily="34" charset="0"/>
              </a:rPr>
              <a:t>prevent duplication of benefits</a:t>
            </a:r>
            <a:r>
              <a:rPr lang="en-US" b="0" i="0" dirty="0">
                <a:solidFill>
                  <a:srgbClr val="333333"/>
                </a:solidFill>
                <a:effectLst/>
                <a:latin typeface="Open Sans" panose="020B0606030504020204" pitchFamily="34" charset="0"/>
              </a:rPr>
              <a:t>.</a:t>
            </a:r>
            <a:endParaRPr lang="en-US" dirty="0"/>
          </a:p>
          <a:p>
            <a:endParaRPr lang="en-US" dirty="0"/>
          </a:p>
          <a:p>
            <a:r>
              <a:rPr lang="en-US" b="1" i="0" dirty="0">
                <a:solidFill>
                  <a:srgbClr val="000000"/>
                </a:solidFill>
                <a:effectLst/>
                <a:latin typeface="Gotham"/>
              </a:rPr>
              <a:t>PPR tieback</a:t>
            </a:r>
            <a:br>
              <a:rPr lang="en-US" dirty="0"/>
            </a:br>
            <a:r>
              <a:rPr lang="en-US" b="0" i="1" dirty="0">
                <a:solidFill>
                  <a:srgbClr val="000000"/>
                </a:solidFill>
                <a:effectLst/>
                <a:latin typeface="Gotham"/>
              </a:rPr>
              <a:t>A key for tieback is to focus on documented coronavirus effects or risks to overall services, infrastructure etc. </a:t>
            </a:r>
          </a:p>
          <a:p>
            <a:r>
              <a:rPr lang="en-US" b="0" i="1" dirty="0">
                <a:solidFill>
                  <a:srgbClr val="000000"/>
                </a:solidFill>
                <a:effectLst/>
                <a:latin typeface="Gotham"/>
              </a:rPr>
              <a:t>serving LMI neighborhoods and communities. Consider both backward-looking and potential forward-looking </a:t>
            </a:r>
          </a:p>
          <a:p>
            <a:r>
              <a:rPr lang="en-US" b="0" i="1" dirty="0">
                <a:solidFill>
                  <a:srgbClr val="000000"/>
                </a:solidFill>
                <a:effectLst/>
                <a:latin typeface="Gotham"/>
              </a:rPr>
              <a:t>risks or vulnerabilities to CV.</a:t>
            </a:r>
          </a:p>
          <a:p>
            <a:endParaRPr lang="en-US" dirty="0"/>
          </a:p>
        </p:txBody>
      </p:sp>
      <p:sp>
        <p:nvSpPr>
          <p:cNvPr id="4" name="Slide Number Placeholder 3"/>
          <p:cNvSpPr>
            <a:spLocks noGrp="1"/>
          </p:cNvSpPr>
          <p:nvPr>
            <p:ph type="sldNum" sz="quarter" idx="5"/>
          </p:nvPr>
        </p:nvSpPr>
        <p:spPr/>
        <p:txBody>
          <a:bodyPr/>
          <a:lstStyle/>
          <a:p>
            <a:fld id="{069F8FA5-12A6-4185-9EDB-873CDF818BD9}" type="slidenum">
              <a:rPr lang="en-US" smtClean="0"/>
              <a:t>15</a:t>
            </a:fld>
            <a:endParaRPr lang="en-US"/>
          </a:p>
        </p:txBody>
      </p:sp>
    </p:spTree>
    <p:extLst>
      <p:ext uri="{BB962C8B-B14F-4D97-AF65-F5344CB8AC3E}">
        <p14:creationId xmlns:p14="http://schemas.microsoft.com/office/powerpoint/2010/main" val="224097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8FA5-12A6-4185-9EDB-873CDF818BD9}" type="slidenum">
              <a:rPr lang="en-US" smtClean="0"/>
              <a:t>16</a:t>
            </a:fld>
            <a:endParaRPr lang="en-US"/>
          </a:p>
        </p:txBody>
      </p:sp>
    </p:spTree>
    <p:extLst>
      <p:ext uri="{BB962C8B-B14F-4D97-AF65-F5344CB8AC3E}">
        <p14:creationId xmlns:p14="http://schemas.microsoft.com/office/powerpoint/2010/main" val="332276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STOP all choice limiting actions (demo, acquisition, construction, site improvements) until ER process is complete. A level of ER is determined based on activity – why the timeline, budget and scope are VERY important. If you have the ability to budget for a consultant to work with us to meet this requirement, it is very beneficial for the timeline.</a:t>
            </a:r>
          </a:p>
          <a:p>
            <a:endParaRPr lang="en-US" dirty="0"/>
          </a:p>
          <a:p>
            <a:r>
              <a:rPr lang="en-US" sz="1200" dirty="0">
                <a:latin typeface="Calibri" panose="020F0502020204030204" pitchFamily="34" charset="0"/>
                <a:cs typeface="Calibri" panose="020F0502020204030204" pitchFamily="34" charset="0"/>
              </a:rPr>
              <a:t>Labor Standards </a:t>
            </a:r>
            <a:r>
              <a:rPr lang="en-US" sz="1200" b="0" dirty="0">
                <a:latin typeface="Calibri" panose="020F0502020204030204" pitchFamily="34" charset="0"/>
                <a:cs typeface="Calibri" panose="020F0502020204030204" pitchFamily="34" charset="0"/>
              </a:rPr>
              <a:t>– Construction work that is financed in whole or in part with CDBG funds must adhere to certain Federal Labor Standards requirements. Section 3, Davis Bacon Act, Copeland Anti Kickback Act and Contract Work Hours and Safety Standards Act.</a:t>
            </a:r>
          </a:p>
          <a:p>
            <a:endParaRPr lang="en-US" sz="1200" b="0" dirty="0">
              <a:latin typeface="Calibri" panose="020F0502020204030204" pitchFamily="34" charset="0"/>
              <a:cs typeface="Calibri" panose="020F0502020204030204" pitchFamily="34" charset="0"/>
            </a:endParaRPr>
          </a:p>
          <a:p>
            <a:r>
              <a:rPr lang="en-US" sz="1200" b="0" dirty="0">
                <a:latin typeface="Calibri" panose="020F0502020204030204" pitchFamily="34" charset="0"/>
                <a:cs typeface="Calibri" panose="020F0502020204030204" pitchFamily="34" charset="0"/>
              </a:rPr>
              <a:t>Davis-Bacon – Tell your contractors that are bidding on your job as it affects the cost estimate.  Payrolls will be required to be submitted weekly to the City for review and need to be in compliance before payment. There also is required contract language that applies.</a:t>
            </a:r>
            <a:endParaRPr lang="en-US" dirty="0"/>
          </a:p>
        </p:txBody>
      </p:sp>
      <p:sp>
        <p:nvSpPr>
          <p:cNvPr id="4" name="Slide Number Placeholder 3"/>
          <p:cNvSpPr>
            <a:spLocks noGrp="1"/>
          </p:cNvSpPr>
          <p:nvPr>
            <p:ph type="sldNum" sz="quarter" idx="5"/>
          </p:nvPr>
        </p:nvSpPr>
        <p:spPr/>
        <p:txBody>
          <a:bodyPr/>
          <a:lstStyle/>
          <a:p>
            <a:fld id="{069F8FA5-12A6-4185-9EDB-873CDF818BD9}" type="slidenum">
              <a:rPr lang="en-US" smtClean="0"/>
              <a:t>17</a:t>
            </a:fld>
            <a:endParaRPr lang="en-US"/>
          </a:p>
        </p:txBody>
      </p:sp>
    </p:spTree>
    <p:extLst>
      <p:ext uri="{BB962C8B-B14F-4D97-AF65-F5344CB8AC3E}">
        <p14:creationId xmlns:p14="http://schemas.microsoft.com/office/powerpoint/2010/main" val="1250355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9029700" cy="946376"/>
          </a:xfrm>
        </p:spPr>
        <p:txBody>
          <a:bodyPr anchor="b"/>
          <a:lstStyle>
            <a:lvl1pPr algn="l">
              <a:defRPr sz="6000"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28033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Right Alt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24535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872593" y="6356350"/>
            <a:ext cx="4114800" cy="365125"/>
          </a:xfrm>
        </p:spPr>
        <p:txBody>
          <a:bodyPr/>
          <a:lstStyle/>
          <a:p>
            <a:endParaRPr lang="en-US" dirty="0"/>
          </a:p>
        </p:txBody>
      </p:sp>
      <p:sp>
        <p:nvSpPr>
          <p:cNvPr id="6" name="Slide Number Placeholder 5"/>
          <p:cNvSpPr>
            <a:spLocks noGrp="1"/>
          </p:cNvSpPr>
          <p:nvPr>
            <p:ph type="sldNum" sz="quarter" idx="12"/>
          </p:nvPr>
        </p:nvSpPr>
        <p:spPr>
          <a:xfrm>
            <a:off x="8278586" y="6356350"/>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5601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411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872593" y="6356350"/>
            <a:ext cx="4114800" cy="365125"/>
          </a:xfrm>
        </p:spPr>
        <p:txBody>
          <a:bodyPr/>
          <a:lstStyle/>
          <a:p>
            <a:endParaRPr lang="en-US" dirty="0"/>
          </a:p>
        </p:txBody>
      </p:sp>
      <p:sp>
        <p:nvSpPr>
          <p:cNvPr id="6" name="Slide Number Placeholder 5"/>
          <p:cNvSpPr>
            <a:spLocks noGrp="1"/>
          </p:cNvSpPr>
          <p:nvPr>
            <p:ph type="sldNum" sz="quarter" idx="12"/>
          </p:nvPr>
        </p:nvSpPr>
        <p:spPr>
          <a:xfrm>
            <a:off x="8278586" y="6360886"/>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4195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67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872593" y="6355444"/>
            <a:ext cx="4114800" cy="365125"/>
          </a:xfrm>
        </p:spPr>
        <p:txBody>
          <a:bodyPr/>
          <a:lstStyle/>
          <a:p>
            <a:endParaRPr lang="en-US" dirty="0"/>
          </a:p>
        </p:txBody>
      </p:sp>
      <p:sp>
        <p:nvSpPr>
          <p:cNvPr id="6" name="Slide Number Placeholder 5"/>
          <p:cNvSpPr>
            <a:spLocks noGrp="1"/>
          </p:cNvSpPr>
          <p:nvPr>
            <p:ph type="sldNum" sz="quarter" idx="12"/>
          </p:nvPr>
        </p:nvSpPr>
        <p:spPr>
          <a:xfrm>
            <a:off x="8278586" y="6353629"/>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4195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49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ner Title and Content Lef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dirty="0"/>
          </a:p>
        </p:txBody>
      </p:sp>
    </p:spTree>
    <p:extLst>
      <p:ext uri="{BB962C8B-B14F-4D97-AF65-F5344CB8AC3E}">
        <p14:creationId xmlns:p14="http://schemas.microsoft.com/office/powerpoint/2010/main" val="331967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ner Title and Content Lef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dirty="0"/>
          </a:p>
        </p:txBody>
      </p:sp>
    </p:spTree>
    <p:extLst>
      <p:ext uri="{BB962C8B-B14F-4D97-AF65-F5344CB8AC3E}">
        <p14:creationId xmlns:p14="http://schemas.microsoft.com/office/powerpoint/2010/main" val="311432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Option 1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25563"/>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6" name="Content Placeholder 6"/>
          <p:cNvSpPr>
            <a:spLocks noGrp="1"/>
          </p:cNvSpPr>
          <p:nvPr>
            <p:ph sz="quarter" idx="13"/>
          </p:nvPr>
        </p:nvSpPr>
        <p:spPr>
          <a:xfrm>
            <a:off x="838200" y="1819275"/>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77000" y="1819275"/>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11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Option 2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4770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2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Option 3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2614" y="0"/>
            <a:ext cx="10031186" cy="1325563"/>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4770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21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Option 1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96"/>
            <a:ext cx="10515600" cy="1333046"/>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566863"/>
            <a:ext cx="105156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4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3 Welcom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9029700" cy="946376"/>
          </a:xfrm>
        </p:spPr>
        <p:txBody>
          <a:bodyPr anchor="b"/>
          <a:lstStyle>
            <a:lvl1pPr algn="l">
              <a:defRPr sz="6000"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01759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Option 2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33046"/>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747157"/>
            <a:ext cx="10515600" cy="4277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915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op Option 3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2614" y="5896"/>
            <a:ext cx="10031186" cy="1333046"/>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566863"/>
            <a:ext cx="105156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434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027" y="5035097"/>
            <a:ext cx="11636830"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9922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 T3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8599714"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73999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 T3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7407728"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3106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10515600"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650362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T3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7554686"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833421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T3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8648700"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83663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425354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US" noProof="0" dirty="0"/>
              <a:t>Add a footer</a:t>
            </a:r>
          </a:p>
        </p:txBody>
      </p:sp>
    </p:spTree>
    <p:extLst>
      <p:ext uri="{BB962C8B-B14F-4D97-AF65-F5344CB8AC3E}">
        <p14:creationId xmlns:p14="http://schemas.microsoft.com/office/powerpoint/2010/main" val="166503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3 Welcom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7625443" cy="946376"/>
          </a:xfrm>
        </p:spPr>
        <p:txBody>
          <a:bodyPr anchor="b">
            <a:noAutofit/>
          </a:bodyPr>
          <a:lstStyle>
            <a:lvl1pPr algn="l">
              <a:defRPr sz="5400"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00526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932043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985990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54699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1470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98173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250348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0648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US" noProof="0"/>
              <a:t>Enter your caption</a:t>
            </a:r>
          </a:p>
        </p:txBody>
      </p:sp>
    </p:spTree>
    <p:extLst>
      <p:ext uri="{BB962C8B-B14F-4D97-AF65-F5344CB8AC3E}">
        <p14:creationId xmlns:p14="http://schemas.microsoft.com/office/powerpoint/2010/main" val="1054668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Thank You</a:t>
            </a:r>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1984078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9673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al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84083"/>
            <a:ext cx="12192000" cy="1325563"/>
          </a:xfrm>
        </p:spPr>
        <p:txBody>
          <a:bodyPr/>
          <a:lstStyle>
            <a:lvl1pPr algn="ct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336664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81627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984638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47225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88017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20575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50546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90258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695461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18860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
        <p:nvSpPr>
          <p:cNvPr id="11" name="Text Placeholder 10">
            <a:extLst>
              <a:ext uri="{FF2B5EF4-FFF2-40B4-BE49-F238E27FC236}">
                <a16:creationId xmlns:a16="http://schemas.microsoft.com/office/drawing/2014/main" id="{1B3B1662-8902-44D0-A545-5008B483D16F}"/>
              </a:ext>
            </a:extLst>
          </p:cNvPr>
          <p:cNvSpPr>
            <a:spLocks noGrp="1"/>
          </p:cNvSpPr>
          <p:nvPr>
            <p:ph type="body" sz="quarter" idx="14"/>
          </p:nvPr>
        </p:nvSpPr>
        <p:spPr>
          <a:xfrm>
            <a:off x="1578017" y="2169005"/>
            <a:ext cx="9035966" cy="2519990"/>
          </a:xfrm>
        </p:spPr>
        <p:txBody>
          <a:bodyPr anchor="ctr"/>
          <a:lstStyle>
            <a:lvl1pPr marL="0" indent="0" algn="ctr">
              <a:buNone/>
              <a:defRPr sz="6000"/>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19143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338787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84767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Sectional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84083"/>
            <a:ext cx="12192000" cy="1325563"/>
          </a:xfrm>
        </p:spPr>
        <p:txBody>
          <a:bodyPr/>
          <a:lstStyle>
            <a:lvl1pPr algn="ct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375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4195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58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ner Title and 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dirty="0"/>
          </a:p>
        </p:txBody>
      </p:sp>
    </p:spTree>
    <p:extLst>
      <p:ext uri="{BB962C8B-B14F-4D97-AF65-F5344CB8AC3E}">
        <p14:creationId xmlns:p14="http://schemas.microsoft.com/office/powerpoint/2010/main" val="295602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Righ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86538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Righ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35338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0DF9B-188E-4A88-BA80-93CE47D76098}" type="slidenum">
              <a:rPr lang="en-US" smtClean="0"/>
              <a:t>‹#›</a:t>
            </a:fld>
            <a:endParaRPr lang="en-US"/>
          </a:p>
        </p:txBody>
      </p:sp>
    </p:spTree>
    <p:extLst>
      <p:ext uri="{BB962C8B-B14F-4D97-AF65-F5344CB8AC3E}">
        <p14:creationId xmlns:p14="http://schemas.microsoft.com/office/powerpoint/2010/main" val="238179176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4" r:id="rId4"/>
    <p:sldLayoutId id="2147483650" r:id="rId5"/>
    <p:sldLayoutId id="2147483651" r:id="rId6"/>
    <p:sldLayoutId id="214748365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60" r:id="rId16"/>
    <p:sldLayoutId id="2147483662" r:id="rId17"/>
    <p:sldLayoutId id="2147483672" r:id="rId18"/>
    <p:sldLayoutId id="2147483663" r:id="rId19"/>
    <p:sldLayoutId id="2147483661" r:id="rId20"/>
    <p:sldLayoutId id="2147483671" r:id="rId21"/>
    <p:sldLayoutId id="2147483670" r:id="rId22"/>
    <p:sldLayoutId id="2147483668" r:id="rId23"/>
    <p:sldLayoutId id="2147483669" r:id="rId24"/>
    <p:sldLayoutId id="2147483653" r:id="rId25"/>
    <p:sldLayoutId id="2147483666" r:id="rId26"/>
    <p:sldLayoutId id="2147483667" r:id="rId27"/>
    <p:sldLayoutId id="2147483655"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529477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s://www.hudexchange.info/resource/6324/cdbg-cv-public-facilities-quick-guide/"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tampa.gov/msbd"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hyperlink" Target="mailto:HCDInfo@tampagov.ne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hudexchange.info/programs/cdbg-cv/cdbg-cv-toolkit/introduction/" TargetMode="External"/><Relationship Id="rId2" Type="http://schemas.openxmlformats.org/officeDocument/2006/relationships/hyperlink" Target="https://www.hudexchange.info/"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HCDInfo@Tampagov.net"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independentsector.org/resource/the-value-of-volunteer-time/"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830" y="4878611"/>
            <a:ext cx="9029700" cy="1530657"/>
          </a:xfrm>
        </p:spPr>
        <p:txBody>
          <a:bodyPr>
            <a:normAutofit fontScale="90000"/>
          </a:bodyPr>
          <a:lstStyle/>
          <a:p>
            <a:r>
              <a:rPr lang="en-US" dirty="0"/>
              <a:t>Technical Assistance Workshop </a:t>
            </a:r>
            <a:br>
              <a:rPr lang="en-US" dirty="0"/>
            </a:br>
            <a:r>
              <a:rPr lang="en-US" dirty="0"/>
              <a:t>April 29, 2022</a:t>
            </a:r>
          </a:p>
        </p:txBody>
      </p:sp>
      <p:sp>
        <p:nvSpPr>
          <p:cNvPr id="3" name="Title 1">
            <a:extLst>
              <a:ext uri="{FF2B5EF4-FFF2-40B4-BE49-F238E27FC236}">
                <a16:creationId xmlns:a16="http://schemas.microsoft.com/office/drawing/2014/main" id="{F53E10C3-3E90-4C9F-9FCF-23E797695AE4}"/>
              </a:ext>
            </a:extLst>
          </p:cNvPr>
          <p:cNvSpPr txBox="1">
            <a:spLocks/>
          </p:cNvSpPr>
          <p:nvPr/>
        </p:nvSpPr>
        <p:spPr>
          <a:xfrm>
            <a:off x="1581150" y="448732"/>
            <a:ext cx="9029700" cy="2446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gn="ctr"/>
            <a:r>
              <a:rPr lang="en-US" dirty="0">
                <a:solidFill>
                  <a:schemeClr val="bg1"/>
                </a:solidFill>
              </a:rPr>
              <a:t>Request For Application</a:t>
            </a:r>
          </a:p>
          <a:p>
            <a:pPr algn="ctr"/>
            <a:r>
              <a:rPr lang="en-US" sz="4500" dirty="0">
                <a:solidFill>
                  <a:schemeClr val="bg1"/>
                </a:solidFill>
              </a:rPr>
              <a:t>RFA #</a:t>
            </a:r>
            <a:r>
              <a:rPr lang="en-US" sz="4500" dirty="0">
                <a:solidFill>
                  <a:schemeClr val="bg1"/>
                </a:solidFill>
                <a:effectLst/>
                <a:latin typeface="Calibri" panose="020F0502020204030204" pitchFamily="34" charset="0"/>
                <a:ea typeface="Calibri" panose="020F0502020204030204" pitchFamily="34" charset="0"/>
              </a:rPr>
              <a:t>22-P-00581</a:t>
            </a:r>
            <a:endParaRPr lang="en-US" sz="4500" dirty="0">
              <a:solidFill>
                <a:schemeClr val="bg1"/>
              </a:solidFill>
            </a:endParaRPr>
          </a:p>
        </p:txBody>
      </p:sp>
    </p:spTree>
    <p:extLst>
      <p:ext uri="{BB962C8B-B14F-4D97-AF65-F5344CB8AC3E}">
        <p14:creationId xmlns:p14="http://schemas.microsoft.com/office/powerpoint/2010/main" val="107192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Eligible Activities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idx="1"/>
          </p:nvPr>
        </p:nvSpPr>
        <p:spPr/>
        <p:txBody>
          <a:bodyPr>
            <a:normAutofit lnSpcReduction="10000"/>
          </a:bodyPr>
          <a:lstStyle/>
          <a:p>
            <a:pPr marL="0" indent="0">
              <a:lnSpc>
                <a:spcPct val="100000"/>
              </a:lnSpc>
              <a:buNone/>
              <a:defRPr/>
            </a:pPr>
            <a:r>
              <a:rPr lang="en-US" sz="2400" b="1" dirty="0">
                <a:latin typeface="Calibri" panose="020F0502020204030204" pitchFamily="34" charset="0"/>
                <a:ea typeface="Tahoma" panose="020B0604030504040204" pitchFamily="34" charset="0"/>
                <a:cs typeface="Calibri" panose="020F0502020204030204" pitchFamily="34" charset="0"/>
              </a:rPr>
              <a:t>The public service</a:t>
            </a:r>
            <a:r>
              <a:rPr lang="en-US" sz="2400" b="1" i="1" dirty="0">
                <a:latin typeface="Calibri" panose="020F0502020204030204" pitchFamily="34" charset="0"/>
                <a:ea typeface="Tahoma" panose="020B0604030504040204" pitchFamily="34" charset="0"/>
                <a:cs typeface="Calibri" panose="020F0502020204030204" pitchFamily="34" charset="0"/>
              </a:rPr>
              <a:t> </a:t>
            </a:r>
            <a:r>
              <a:rPr lang="en-US" sz="2400" b="1" dirty="0">
                <a:latin typeface="Calibri" panose="020F0502020204030204" pitchFamily="34" charset="0"/>
                <a:ea typeface="Tahoma" panose="020B0604030504040204" pitchFamily="34" charset="0"/>
                <a:cs typeface="Calibri" panose="020F0502020204030204" pitchFamily="34" charset="0"/>
              </a:rPr>
              <a:t>must be one of the following:</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Child Care</a:t>
            </a: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Health Care/Mental Health</a:t>
            </a: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Job Training</a:t>
            </a: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Recreation Programs</a:t>
            </a: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Education Programs</a:t>
            </a: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Services for senior citizens</a:t>
            </a: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Services for homeless persons</a:t>
            </a:r>
          </a:p>
          <a:p>
            <a:pPr marL="285750" indent="-285750">
              <a:lnSpc>
                <a:spcPct val="100000"/>
              </a:lnSpc>
              <a:defRPr/>
            </a:pPr>
            <a:r>
              <a:rPr lang="en-US" sz="2400" dirty="0">
                <a:latin typeface="Calibri" panose="020F0502020204030204" pitchFamily="34" charset="0"/>
                <a:ea typeface="Tahoma" panose="020B0604030504040204" pitchFamily="34" charset="0"/>
                <a:cs typeface="Calibri" panose="020F0502020204030204" pitchFamily="34" charset="0"/>
              </a:rPr>
              <a:t>Drug abuse counseling and treatment</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4294967295"/>
          </p:nvPr>
        </p:nvSpPr>
        <p:spPr>
          <a:xfrm>
            <a:off x="852488" y="1008063"/>
            <a:ext cx="11339512" cy="360362"/>
          </a:xfrm>
        </p:spPr>
        <p:txBody>
          <a:bodyPr>
            <a:normAutofit fontScale="77500" lnSpcReduction="20000"/>
          </a:bodyPr>
          <a:lstStyle/>
          <a:p>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6756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a:bodyPr>
          <a:lstStyle/>
          <a:p>
            <a:r>
              <a:rPr lang="en-US" sz="4200" dirty="0">
                <a:latin typeface="Calibri" panose="020F0502020204030204" pitchFamily="34" charset="0"/>
                <a:cs typeface="Calibri" panose="020F0502020204030204" pitchFamily="34" charset="0"/>
              </a:rPr>
              <a:t>Approx. CDBG </a:t>
            </a:r>
            <a:r>
              <a:rPr lang="en-US" sz="4200" b="1" dirty="0">
                <a:latin typeface="Calibri" panose="020F0502020204030204" pitchFamily="34" charset="0"/>
                <a:cs typeface="Calibri" panose="020F0502020204030204" pitchFamily="34" charset="0"/>
              </a:rPr>
              <a:t>Funding Available - $275,000</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4294967295"/>
          </p:nvPr>
        </p:nvSpPr>
        <p:spPr>
          <a:xfrm>
            <a:off x="11726863" y="6276975"/>
            <a:ext cx="465137" cy="4000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D3ACBBDA-2FF8-499E-B960-642C7582265D}"/>
              </a:ext>
            </a:extLst>
          </p:cNvPr>
          <p:cNvSpPr txBox="1">
            <a:spLocks/>
          </p:cNvSpPr>
          <p:nvPr/>
        </p:nvSpPr>
        <p:spPr>
          <a:xfrm>
            <a:off x="0" y="2667000"/>
            <a:ext cx="12192000" cy="28124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6600" dirty="0">
                <a:solidFill>
                  <a:schemeClr val="bg1"/>
                </a:solidFill>
                <a:latin typeface="Calibri" panose="020F0502020204030204" pitchFamily="34" charset="0"/>
                <a:cs typeface="Calibri" panose="020F0502020204030204" pitchFamily="34" charset="0"/>
              </a:rPr>
              <a:t>HOUSING COUNSELING</a:t>
            </a:r>
          </a:p>
        </p:txBody>
      </p:sp>
    </p:spTree>
    <p:extLst>
      <p:ext uri="{BB962C8B-B14F-4D97-AF65-F5344CB8AC3E}">
        <p14:creationId xmlns:p14="http://schemas.microsoft.com/office/powerpoint/2010/main" val="77049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Key Requirements</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idx="1"/>
          </p:nvPr>
        </p:nvSpPr>
        <p:spPr/>
        <p:txBody>
          <a:bodyPr>
            <a:normAutofit fontScale="92500" lnSpcReduction="20000"/>
          </a:bodyPr>
          <a:lstStyle/>
          <a:p>
            <a:pPr eaLnBrk="1" hangingPunct="1">
              <a:lnSpc>
                <a:spcPct val="110000"/>
              </a:lnSpc>
              <a:spcBef>
                <a:spcPct val="0"/>
              </a:spcBef>
              <a:buClrTx/>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This RFA is issued pursuant to by 24 CFR part 570, entitled Community Development Block Grant (CDBG)</a:t>
            </a:r>
          </a:p>
          <a:p>
            <a:pPr lvl="1" eaLnBrk="1" hangingPunct="1">
              <a:lnSpc>
                <a:spcPct val="110000"/>
              </a:lnSpc>
              <a:spcBef>
                <a:spcPct val="0"/>
              </a:spcBef>
              <a:buClrTx/>
              <a:buSzTx/>
              <a:buFont typeface="Verdana" panose="020B0604030504040204" pitchFamily="34" charset="0"/>
              <a:buChar char="◦"/>
            </a:pPr>
            <a:r>
              <a:rPr lang="en-US" altLang="en-US" sz="2200" dirty="0">
                <a:solidFill>
                  <a:schemeClr val="tx1"/>
                </a:solidFill>
                <a:latin typeface="Calibri" panose="020F0502020204030204" pitchFamily="34" charset="0"/>
                <a:cs typeface="Calibri" panose="020F0502020204030204" pitchFamily="34" charset="0"/>
              </a:rPr>
              <a:t>Primary Objective of CDBG</a:t>
            </a:r>
          </a:p>
          <a:p>
            <a:pPr lvl="2">
              <a:lnSpc>
                <a:spcPct val="110000"/>
              </a:lnSpc>
              <a:spcBef>
                <a:spcPts val="250"/>
              </a:spcBef>
              <a:buClr>
                <a:srgbClr val="632523"/>
              </a:buClr>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Create a suitable living environment</a:t>
            </a:r>
          </a:p>
          <a:p>
            <a:pPr lvl="2">
              <a:lnSpc>
                <a:spcPct val="110000"/>
              </a:lnSpc>
              <a:spcBef>
                <a:spcPts val="250"/>
              </a:spcBef>
              <a:buClr>
                <a:srgbClr val="632523"/>
              </a:buClr>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Provide decent housing</a:t>
            </a:r>
          </a:p>
          <a:p>
            <a:pPr lvl="2">
              <a:lnSpc>
                <a:spcPct val="110000"/>
              </a:lnSpc>
              <a:spcBef>
                <a:spcPts val="250"/>
              </a:spcBef>
              <a:buClr>
                <a:srgbClr val="632523"/>
              </a:buClr>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Expand economic opportunities for low- and moderate-income persons</a:t>
            </a:r>
          </a:p>
          <a:p>
            <a:pPr eaLnBrk="1" hangingPunct="1">
              <a:lnSpc>
                <a:spcPct val="110000"/>
              </a:lnSpc>
              <a:spcBef>
                <a:spcPct val="0"/>
              </a:spcBef>
              <a:buClrTx/>
              <a:buSzTx/>
              <a:buFont typeface="Wingdings 2" panose="05020102010507070707" pitchFamily="18" charset="2"/>
              <a:buChar char=""/>
            </a:pPr>
            <a:endParaRPr lang="en-US" altLang="en-US" sz="2200" dirty="0">
              <a:solidFill>
                <a:schemeClr val="tx1"/>
              </a:solidFill>
              <a:latin typeface="Calibri" panose="020F0502020204030204" pitchFamily="34" charset="0"/>
              <a:cs typeface="Calibri" panose="020F0502020204030204" pitchFamily="34" charset="0"/>
            </a:endParaRPr>
          </a:p>
          <a:p>
            <a:pPr eaLnBrk="1" hangingPunct="1">
              <a:lnSpc>
                <a:spcPct val="110000"/>
              </a:lnSpc>
              <a:spcBef>
                <a:spcPct val="0"/>
              </a:spcBef>
              <a:buClrTx/>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Applicants receiving the City’s Mortgage Assistance Program </a:t>
            </a:r>
            <a:r>
              <a:rPr lang="en-US" altLang="en-US" sz="2200" b="1" dirty="0">
                <a:solidFill>
                  <a:schemeClr val="tx1"/>
                </a:solidFill>
                <a:latin typeface="Calibri" panose="020F0502020204030204" pitchFamily="34" charset="0"/>
                <a:cs typeface="Calibri" panose="020F0502020204030204" pitchFamily="34" charset="0"/>
              </a:rPr>
              <a:t>household </a:t>
            </a:r>
            <a:r>
              <a:rPr lang="en-US" altLang="en-US" sz="2200" dirty="0">
                <a:solidFill>
                  <a:schemeClr val="tx1"/>
                </a:solidFill>
                <a:latin typeface="Calibri" panose="020F0502020204030204" pitchFamily="34" charset="0"/>
                <a:cs typeface="Calibri" panose="020F0502020204030204" pitchFamily="34" charset="0"/>
              </a:rPr>
              <a:t>income must be at or below </a:t>
            </a:r>
          </a:p>
          <a:p>
            <a:pPr lvl="2">
              <a:lnSpc>
                <a:spcPct val="110000"/>
              </a:lnSpc>
              <a:spcBef>
                <a:spcPts val="250"/>
              </a:spcBef>
              <a:buClr>
                <a:srgbClr val="632523"/>
              </a:buClr>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80% percent of the Area Median Income (AMI) for the HOME program, and </a:t>
            </a:r>
          </a:p>
          <a:p>
            <a:pPr lvl="2">
              <a:lnSpc>
                <a:spcPct val="110000"/>
              </a:lnSpc>
              <a:spcBef>
                <a:spcPts val="250"/>
              </a:spcBef>
              <a:buClr>
                <a:srgbClr val="632523"/>
              </a:buClr>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140% of Area Median Income (AMI) for the SHIP Program</a:t>
            </a:r>
          </a:p>
          <a:p>
            <a:pPr lvl="2">
              <a:lnSpc>
                <a:spcPct val="110000"/>
              </a:lnSpc>
              <a:spcBef>
                <a:spcPts val="250"/>
              </a:spcBef>
              <a:buClrTx/>
              <a:buSzTx/>
              <a:buFont typeface="Wingdings 2" panose="05020102010507070707" pitchFamily="18" charset="2"/>
              <a:buChar char=""/>
            </a:pPr>
            <a:r>
              <a:rPr lang="en-US" altLang="en-US" sz="2200" dirty="0">
                <a:solidFill>
                  <a:schemeClr val="tx1"/>
                </a:solidFill>
                <a:latin typeface="Calibri" panose="020F0502020204030204" pitchFamily="34" charset="0"/>
                <a:cs typeface="Calibri" panose="020F0502020204030204" pitchFamily="34" charset="0"/>
              </a:rPr>
              <a:t>Income must be verified using third party verification</a:t>
            </a:r>
          </a:p>
        </p:txBody>
      </p:sp>
    </p:spTree>
    <p:extLst>
      <p:ext uri="{BB962C8B-B14F-4D97-AF65-F5344CB8AC3E}">
        <p14:creationId xmlns:p14="http://schemas.microsoft.com/office/powerpoint/2010/main" val="348959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Key Requirements</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idx="1"/>
          </p:nvPr>
        </p:nvSpPr>
        <p:spPr>
          <a:xfrm>
            <a:off x="457200" y="1856014"/>
            <a:ext cx="8621486" cy="4620532"/>
          </a:xfrm>
        </p:spPr>
        <p:txBody>
          <a:bodyPr>
            <a:normAutofit fontScale="92500"/>
          </a:bodyPr>
          <a:lstStyle/>
          <a:p>
            <a:pPr marL="0" indent="0" eaLnBrk="1" hangingPunct="1">
              <a:buNone/>
              <a:defRPr/>
            </a:pPr>
            <a:r>
              <a:rPr lang="en-US" sz="2400" b="1" dirty="0">
                <a:latin typeface="Calibri" panose="020F0502020204030204" pitchFamily="34" charset="0"/>
                <a:ea typeface="Tahoma" panose="020B0604030504040204" pitchFamily="34" charset="0"/>
                <a:cs typeface="Calibri" panose="020F0502020204030204" pitchFamily="34" charset="0"/>
              </a:rPr>
              <a:t>The City is seeking these organizations to provide the following:</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561975" lvl="1" indent="-285750">
              <a:defRPr/>
            </a:pPr>
            <a:r>
              <a:rPr lang="en-US" dirty="0">
                <a:latin typeface="Calibri" panose="020F0502020204030204" pitchFamily="34" charset="0"/>
                <a:ea typeface="Tahoma" panose="020B0604030504040204" pitchFamily="34" charset="0"/>
                <a:cs typeface="Calibri" panose="020F0502020204030204" pitchFamily="34" charset="0"/>
              </a:rPr>
              <a:t>One on one housing counseling services to residents residing within the City of Tampa limits. </a:t>
            </a:r>
          </a:p>
          <a:p>
            <a:pPr marL="561975" lvl="1" indent="-285750">
              <a:defRPr/>
            </a:pPr>
            <a:r>
              <a:rPr lang="en-US" dirty="0">
                <a:latin typeface="Calibri" panose="020F0502020204030204" pitchFamily="34" charset="0"/>
                <a:ea typeface="Tahoma" panose="020B0604030504040204" pitchFamily="34" charset="0"/>
                <a:cs typeface="Calibri" panose="020F0502020204030204" pitchFamily="34" charset="0"/>
              </a:rPr>
              <a:t>Home Buyer Education to area residents seeking to purchase a home in the City of Tampa limits.</a:t>
            </a:r>
          </a:p>
          <a:p>
            <a:pPr marL="561975" lvl="1" indent="-285750">
              <a:defRPr/>
            </a:pPr>
            <a:r>
              <a:rPr lang="en-US" dirty="0">
                <a:latin typeface="Calibri" panose="020F0502020204030204" pitchFamily="34" charset="0"/>
                <a:ea typeface="Tahoma" panose="020B0604030504040204" pitchFamily="34" charset="0"/>
                <a:cs typeface="Calibri" panose="020F0502020204030204" pitchFamily="34" charset="0"/>
              </a:rPr>
              <a:t>Post purchase counseling to new homeowners within the City limits as they navigate the transition from renter to homeowner.  </a:t>
            </a:r>
          </a:p>
          <a:p>
            <a:pPr marL="561975" lvl="1" indent="-285750">
              <a:defRPr/>
            </a:pPr>
            <a:r>
              <a:rPr lang="en-US" dirty="0">
                <a:latin typeface="Calibri" panose="020F0502020204030204" pitchFamily="34" charset="0"/>
                <a:ea typeface="Tahoma" panose="020B0604030504040204" pitchFamily="34" charset="0"/>
                <a:cs typeface="Calibri" panose="020F0502020204030204" pitchFamily="34" charset="0"/>
              </a:rPr>
              <a:t>Application processing for the City’s Mortgage Assistance Program.</a:t>
            </a:r>
            <a:endParaRPr lang="en-US" b="1" dirty="0">
              <a:latin typeface="Calibri" panose="020F0502020204030204" pitchFamily="34" charset="0"/>
              <a:ea typeface="Tahoma" panose="020B0604030504040204" pitchFamily="34" charset="0"/>
              <a:cs typeface="Calibri" panose="020F0502020204030204" pitchFamily="34" charset="0"/>
            </a:endParaRPr>
          </a:p>
          <a:p>
            <a:pPr marL="0" indent="0" eaLnBrk="1" hangingPunct="1">
              <a:buNone/>
              <a:defRPr/>
            </a:pPr>
            <a:endParaRPr lang="en-US" sz="2400" b="1" dirty="0">
              <a:latin typeface="Calibri" panose="020F0502020204030204" pitchFamily="34" charset="0"/>
              <a:ea typeface="Tahoma" panose="020B0604030504040204" pitchFamily="34" charset="0"/>
              <a:cs typeface="Calibri" panose="020F0502020204030204" pitchFamily="34" charset="0"/>
            </a:endParaRPr>
          </a:p>
          <a:p>
            <a:pPr marL="0" indent="0" eaLnBrk="1" hangingPunct="1">
              <a:buNone/>
              <a:defRPr/>
            </a:pPr>
            <a:r>
              <a:rPr lang="en-US" sz="2400" b="1" dirty="0">
                <a:latin typeface="Calibri" panose="020F0502020204030204" pitchFamily="34" charset="0"/>
                <a:ea typeface="Tahoma" panose="020B0604030504040204" pitchFamily="34" charset="0"/>
                <a:cs typeface="Calibri" panose="020F0502020204030204" pitchFamily="34" charset="0"/>
              </a:rPr>
              <a:t>Note: </a:t>
            </a:r>
            <a:r>
              <a:rPr lang="en-US" sz="2400" dirty="0">
                <a:latin typeface="Calibri" panose="020F0502020204030204" pitchFamily="34" charset="0"/>
                <a:ea typeface="Tahoma" panose="020B0604030504040204" pitchFamily="34" charset="0"/>
                <a:cs typeface="Calibri" panose="020F0502020204030204" pitchFamily="34" charset="0"/>
              </a:rPr>
              <a:t>The City seeks programs that offer day, evening and/or Saturday sessions to accommodate the program participants’ availability </a:t>
            </a:r>
            <a:r>
              <a:rPr lang="en-US" sz="2400" b="1" dirty="0">
                <a:latin typeface="Calibri" panose="020F0502020204030204" pitchFamily="34" charset="0"/>
                <a:ea typeface="Tahoma" panose="020B0604030504040204" pitchFamily="34" charset="0"/>
                <a:cs typeface="Calibri" panose="020F0502020204030204" pitchFamily="34" charset="0"/>
              </a:rPr>
              <a:t>and </a:t>
            </a:r>
            <a:r>
              <a:rPr lang="en-US" sz="2400" b="1" u="sng" dirty="0">
                <a:latin typeface="Calibri" panose="020F0502020204030204" pitchFamily="34" charset="0"/>
                <a:ea typeface="Tahoma" panose="020B0604030504040204" pitchFamily="34" charset="0"/>
                <a:cs typeface="Calibri" panose="020F0502020204030204" pitchFamily="34" charset="0"/>
              </a:rPr>
              <a:t>MUST</a:t>
            </a:r>
            <a:r>
              <a:rPr lang="en-US" sz="2400" b="1" dirty="0">
                <a:latin typeface="Calibri" panose="020F0502020204030204" pitchFamily="34" charset="0"/>
                <a:ea typeface="Tahoma" panose="020B0604030504040204" pitchFamily="34" charset="0"/>
                <a:cs typeface="Calibri" panose="020F0502020204030204" pitchFamily="34" charset="0"/>
              </a:rPr>
              <a:t> be a minimum of eight hours.  </a:t>
            </a:r>
            <a:endParaRPr lang="en-US" sz="2400"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59932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a:bodyPr>
          <a:lstStyle/>
          <a:p>
            <a:r>
              <a:rPr lang="en-US" sz="4200" dirty="0">
                <a:latin typeface="Calibri" panose="020F0502020204030204" pitchFamily="34" charset="0"/>
                <a:cs typeface="Calibri" panose="020F0502020204030204" pitchFamily="34" charset="0"/>
              </a:rPr>
              <a:t>Approx. CDBG-CV </a:t>
            </a:r>
            <a:r>
              <a:rPr lang="en-US" sz="4200" b="1" dirty="0">
                <a:latin typeface="Calibri" panose="020F0502020204030204" pitchFamily="34" charset="0"/>
                <a:cs typeface="Calibri" panose="020F0502020204030204" pitchFamily="34" charset="0"/>
              </a:rPr>
              <a:t>Funding Available - $1,000,000</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4294967295"/>
          </p:nvPr>
        </p:nvSpPr>
        <p:spPr>
          <a:xfrm>
            <a:off x="11726863" y="6276975"/>
            <a:ext cx="465137" cy="4000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D3ACBBDA-2FF8-499E-B960-642C7582265D}"/>
              </a:ext>
            </a:extLst>
          </p:cNvPr>
          <p:cNvSpPr txBox="1">
            <a:spLocks/>
          </p:cNvSpPr>
          <p:nvPr/>
        </p:nvSpPr>
        <p:spPr>
          <a:xfrm>
            <a:off x="0" y="2667000"/>
            <a:ext cx="12192000" cy="28124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6600" dirty="0">
                <a:solidFill>
                  <a:schemeClr val="bg1"/>
                </a:solidFill>
                <a:latin typeface="Calibri" panose="020F0502020204030204" pitchFamily="34" charset="0"/>
                <a:cs typeface="Calibri" panose="020F0502020204030204" pitchFamily="34" charset="0"/>
              </a:rPr>
              <a:t>PUBLIC FACILITIES</a:t>
            </a:r>
          </a:p>
        </p:txBody>
      </p:sp>
    </p:spTree>
    <p:extLst>
      <p:ext uri="{BB962C8B-B14F-4D97-AF65-F5344CB8AC3E}">
        <p14:creationId xmlns:p14="http://schemas.microsoft.com/office/powerpoint/2010/main" val="378385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Key Requirements</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quarter" idx="13"/>
          </p:nvPr>
        </p:nvSpPr>
        <p:spPr>
          <a:xfrm>
            <a:off x="838200" y="1454150"/>
            <a:ext cx="7591426" cy="4902200"/>
          </a:xfrm>
        </p:spPr>
        <p:txBody>
          <a:bodyPr>
            <a:noAutofit/>
          </a:bodyPr>
          <a:lstStyle/>
          <a:p>
            <a:r>
              <a:rPr lang="en-US" sz="2200" dirty="0">
                <a:latin typeface="Calibri" panose="020F0502020204030204" pitchFamily="34" charset="0"/>
                <a:cs typeface="Calibri" panose="020F0502020204030204" pitchFamily="34" charset="0"/>
              </a:rPr>
              <a:t>Describe the need for Project</a:t>
            </a:r>
          </a:p>
          <a:p>
            <a:r>
              <a:rPr lang="en-US" sz="2200" dirty="0">
                <a:latin typeface="Calibri" panose="020F0502020204030204" pitchFamily="34" charset="0"/>
                <a:cs typeface="Calibri" panose="020F0502020204030204" pitchFamily="34" charset="0"/>
              </a:rPr>
              <a:t>Description of the project in detail; Timeline, Total Budget w/ Estimates, Team to Carryout Project (Contractor, Architect, Project Manager, etc.) and how selected</a:t>
            </a:r>
          </a:p>
          <a:p>
            <a:r>
              <a:rPr lang="en-US" sz="2200" dirty="0">
                <a:latin typeface="Calibri" panose="020F0502020204030204" pitchFamily="34" charset="0"/>
                <a:cs typeface="Calibri" panose="020F0502020204030204" pitchFamily="34" charset="0"/>
              </a:rPr>
              <a:t>Preliminary Design – Site plan, drawings, renderings, etc.</a:t>
            </a:r>
          </a:p>
          <a:p>
            <a:r>
              <a:rPr lang="en-US" sz="2200" dirty="0">
                <a:latin typeface="Calibri" panose="020F0502020204030204" pitchFamily="34" charset="0"/>
                <a:cs typeface="Calibri" panose="020F0502020204030204" pitchFamily="34" charset="0"/>
              </a:rPr>
              <a:t>Property History &amp; Condition – age of structure(s), use, occupants, photos</a:t>
            </a:r>
          </a:p>
          <a:p>
            <a:r>
              <a:rPr lang="en-US" sz="2200" dirty="0">
                <a:latin typeface="Calibri" panose="020F0502020204030204" pitchFamily="34" charset="0"/>
                <a:cs typeface="Calibri" panose="020F0502020204030204" pitchFamily="34" charset="0"/>
              </a:rPr>
              <a:t>Delivery of Services – Before, During Project, After</a:t>
            </a:r>
          </a:p>
          <a:p>
            <a:r>
              <a:rPr lang="en-US" sz="2200" dirty="0">
                <a:latin typeface="Calibri" panose="020F0502020204030204" pitchFamily="34" charset="0"/>
                <a:cs typeface="Calibri" panose="020F0502020204030204" pitchFamily="34" charset="0"/>
              </a:rPr>
              <a:t>Project Compliance – Environmental Review, Section 3, ER, Davis-Bacon</a:t>
            </a:r>
          </a:p>
          <a:p>
            <a:r>
              <a:rPr lang="en-US" sz="2200" dirty="0">
                <a:latin typeface="Calibri" panose="020F0502020204030204" pitchFamily="34" charset="0"/>
                <a:cs typeface="Calibri" panose="020F0502020204030204" pitchFamily="34" charset="0"/>
              </a:rPr>
              <a:t>Describe how your project prepares for, prevents and/or responds to coronavirus ("PPR tieback). There cannot be a Duplication of Benefits.</a:t>
            </a: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p:txBody>
      </p:sp>
      <p:pic>
        <p:nvPicPr>
          <p:cNvPr id="17" name="Picture Placeholder 16">
            <a:extLst>
              <a:ext uri="{FF2B5EF4-FFF2-40B4-BE49-F238E27FC236}">
                <a16:creationId xmlns:a16="http://schemas.microsoft.com/office/drawing/2014/main" id="{893F9275-F9D8-C846-B8BE-3571B6BA9792}"/>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p:blipFill>
        <p:spPr>
          <a:xfrm>
            <a:off x="8630954" y="1420983"/>
            <a:ext cx="3243314" cy="2431085"/>
          </a:xfrm>
        </p:spPr>
      </p:pic>
      <p:pic>
        <p:nvPicPr>
          <p:cNvPr id="19" name="Picture Placeholder 18">
            <a:extLst>
              <a:ext uri="{FF2B5EF4-FFF2-40B4-BE49-F238E27FC236}">
                <a16:creationId xmlns:a16="http://schemas.microsoft.com/office/drawing/2014/main" id="{0E34C8FB-E520-F145-92A4-42863771C42F}"/>
              </a:ext>
            </a:extLst>
          </p:cNvPr>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a:stretch/>
        </p:blipFill>
        <p:spPr>
          <a:xfrm>
            <a:off x="8630954" y="4027488"/>
            <a:ext cx="3241328" cy="2430462"/>
          </a:xfrm>
        </p:spPr>
      </p:pic>
    </p:spTree>
    <p:extLst>
      <p:ext uri="{BB962C8B-B14F-4D97-AF65-F5344CB8AC3E}">
        <p14:creationId xmlns:p14="http://schemas.microsoft.com/office/powerpoint/2010/main" val="11564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Eligible Activities</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quarter" idx="13"/>
          </p:nvPr>
        </p:nvSpPr>
        <p:spPr>
          <a:xfrm>
            <a:off x="838200" y="1528762"/>
            <a:ext cx="10515600" cy="576263"/>
          </a:xfrm>
        </p:spPr>
        <p:txBody>
          <a:bodyPr>
            <a:noAutofit/>
          </a:bodyPr>
          <a:lstStyle/>
          <a:p>
            <a:pPr marL="0" indent="0">
              <a:lnSpc>
                <a:spcPct val="100000"/>
              </a:lnSpc>
              <a:buNone/>
              <a:defRPr/>
            </a:pPr>
            <a:r>
              <a:rPr lang="en-US" sz="2200" b="1" dirty="0">
                <a:latin typeface="Calibri" panose="020F0502020204030204" pitchFamily="34" charset="0"/>
                <a:ea typeface="Tahoma" panose="020B0604030504040204" pitchFamily="34" charset="0"/>
                <a:cs typeface="Calibri" panose="020F0502020204030204" pitchFamily="34" charset="0"/>
              </a:rPr>
              <a:t>Acquisition, construction, rehab and/or reconstruction of buildings and/or improvements of public facilities such as:</a:t>
            </a:r>
            <a:endParaRPr lang="en-US" sz="2200" dirty="0">
              <a:latin typeface="Calibri" panose="020F0502020204030204" pitchFamily="34" charset="0"/>
              <a:ea typeface="Tahoma" panose="020B0604030504040204" pitchFamily="34" charset="0"/>
              <a:cs typeface="Calibri" panose="020F0502020204030204" pitchFamily="34" charset="0"/>
            </a:endParaRPr>
          </a:p>
        </p:txBody>
      </p:sp>
      <p:graphicFrame>
        <p:nvGraphicFramePr>
          <p:cNvPr id="4" name="Table 5">
            <a:extLst>
              <a:ext uri="{FF2B5EF4-FFF2-40B4-BE49-F238E27FC236}">
                <a16:creationId xmlns:a16="http://schemas.microsoft.com/office/drawing/2014/main" id="{1019E2B8-9338-435A-829E-87F84EA62A89}"/>
              </a:ext>
            </a:extLst>
          </p:cNvPr>
          <p:cNvGraphicFramePr>
            <a:graphicFrameLocks noGrp="1"/>
          </p:cNvGraphicFramePr>
          <p:nvPr>
            <p:extLst>
              <p:ext uri="{D42A27DB-BD31-4B8C-83A1-F6EECF244321}">
                <p14:modId xmlns:p14="http://schemas.microsoft.com/office/powerpoint/2010/main" val="216213512"/>
              </p:ext>
            </p:extLst>
          </p:nvPr>
        </p:nvGraphicFramePr>
        <p:xfrm>
          <a:off x="697217" y="2495596"/>
          <a:ext cx="10797566" cy="2600279"/>
        </p:xfrm>
        <a:graphic>
          <a:graphicData uri="http://schemas.openxmlformats.org/drawingml/2006/table">
            <a:tbl>
              <a:tblPr firstRow="1" bandRow="1">
                <a:tableStyleId>{2D5ABB26-0587-4C30-8999-92F81FD0307C}</a:tableStyleId>
              </a:tblPr>
              <a:tblGrid>
                <a:gridCol w="5398783">
                  <a:extLst>
                    <a:ext uri="{9D8B030D-6E8A-4147-A177-3AD203B41FA5}">
                      <a16:colId xmlns:a16="http://schemas.microsoft.com/office/drawing/2014/main" val="1535135817"/>
                    </a:ext>
                  </a:extLst>
                </a:gridCol>
                <a:gridCol w="5398783">
                  <a:extLst>
                    <a:ext uri="{9D8B030D-6E8A-4147-A177-3AD203B41FA5}">
                      <a16:colId xmlns:a16="http://schemas.microsoft.com/office/drawing/2014/main" val="2490704271"/>
                    </a:ext>
                  </a:extLst>
                </a:gridCol>
              </a:tblGrid>
              <a:tr h="2600279">
                <a:tc>
                  <a:txBody>
                    <a:bodyPr/>
                    <a:lstStyle/>
                    <a:p>
                      <a:pPr marL="285750" indent="-285750">
                        <a:lnSpc>
                          <a:spcPct val="100000"/>
                        </a:lnSpc>
                        <a:buFont typeface="Arial" panose="020B0604020202020204" pitchFamily="34" charset="0"/>
                        <a:buChar char="•"/>
                        <a:defRPr/>
                      </a:pPr>
                      <a:r>
                        <a:rPr lang="en-US" sz="2200" dirty="0"/>
                        <a:t>Child Care Centers,</a:t>
                      </a:r>
                    </a:p>
                    <a:p>
                      <a:pPr marL="285750" indent="-285750">
                        <a:lnSpc>
                          <a:spcPct val="100000"/>
                        </a:lnSpc>
                        <a:buFont typeface="Arial" panose="020B0604020202020204" pitchFamily="34" charset="0"/>
                        <a:buChar char="•"/>
                        <a:defRPr/>
                      </a:pPr>
                      <a:r>
                        <a:rPr lang="en-US" sz="2200" dirty="0"/>
                        <a:t>Health Care/Mental Health,</a:t>
                      </a:r>
                    </a:p>
                    <a:p>
                      <a:pPr marL="285750" indent="-285750">
                        <a:lnSpc>
                          <a:spcPct val="100000"/>
                        </a:lnSpc>
                        <a:buFont typeface="Arial" panose="020B0604020202020204" pitchFamily="34" charset="0"/>
                        <a:buChar char="•"/>
                        <a:defRPr/>
                      </a:pPr>
                      <a:r>
                        <a:rPr lang="en-US" sz="2200" dirty="0"/>
                        <a:t>Job Training, </a:t>
                      </a:r>
                    </a:p>
                    <a:p>
                      <a:pPr marL="285750" indent="-285750">
                        <a:lnSpc>
                          <a:spcPct val="100000"/>
                        </a:lnSpc>
                        <a:buFont typeface="Arial" panose="020B0604020202020204" pitchFamily="34" charset="0"/>
                        <a:buChar char="•"/>
                        <a:defRPr/>
                      </a:pPr>
                      <a:r>
                        <a:rPr lang="en-US" sz="2200" dirty="0"/>
                        <a:t>Recreation Programs,</a:t>
                      </a:r>
                    </a:p>
                    <a:p>
                      <a:pPr marL="285750" indent="-285750">
                        <a:lnSpc>
                          <a:spcPct val="100000"/>
                        </a:lnSpc>
                        <a:buFont typeface="Arial" panose="020B0604020202020204" pitchFamily="34" charset="0"/>
                        <a:buChar char="•"/>
                        <a:defRPr/>
                      </a:pPr>
                      <a:r>
                        <a:rPr lang="en-US" sz="2200" dirty="0"/>
                        <a:t>Education Programs,</a:t>
                      </a:r>
                    </a:p>
                    <a:p>
                      <a:pPr marL="285750" indent="-285750">
                        <a:lnSpc>
                          <a:spcPct val="100000"/>
                        </a:lnSpc>
                        <a:buFont typeface="Arial" panose="020B0604020202020204" pitchFamily="34" charset="0"/>
                        <a:buChar char="•"/>
                        <a:defRPr/>
                      </a:pPr>
                      <a:r>
                        <a:rPr lang="en-US" sz="2200" dirty="0"/>
                        <a:t>Services for senior citizens,</a:t>
                      </a:r>
                    </a:p>
                    <a:p>
                      <a:pPr marL="285750" indent="-285750">
                        <a:lnSpc>
                          <a:spcPct val="100000"/>
                        </a:lnSpc>
                        <a:buFont typeface="Arial" panose="020B0604020202020204" pitchFamily="34" charset="0"/>
                        <a:buChar char="•"/>
                        <a:defRPr/>
                      </a:pPr>
                      <a:r>
                        <a:rPr lang="en-US" sz="2200" dirty="0"/>
                        <a:t>Homeless Facilities (not operating costs)</a:t>
                      </a:r>
                    </a:p>
                  </a:txBody>
                  <a:tcPr/>
                </a:tc>
                <a:tc>
                  <a:txBody>
                    <a:bodyPr/>
                    <a:lstStyle/>
                    <a:p>
                      <a:pPr marL="285750" indent="-285750">
                        <a:lnSpc>
                          <a:spcPct val="100000"/>
                        </a:lnSpc>
                        <a:buFont typeface="Arial" panose="020B0604020202020204" pitchFamily="34" charset="0"/>
                        <a:buChar char="•"/>
                        <a:defRPr/>
                      </a:pPr>
                      <a:r>
                        <a:rPr lang="en-US" sz="2200" dirty="0"/>
                        <a:t>Drug abuse counseling and treatment</a:t>
                      </a:r>
                    </a:p>
                    <a:p>
                      <a:pPr marL="285750" indent="-285750">
                        <a:lnSpc>
                          <a:spcPct val="100000"/>
                        </a:lnSpc>
                        <a:buFont typeface="Arial" panose="020B0604020202020204" pitchFamily="34" charset="0"/>
                        <a:buChar char="•"/>
                        <a:defRPr/>
                      </a:pPr>
                      <a:r>
                        <a:rPr lang="en-US" sz="2200" dirty="0"/>
                        <a:t>Persons with disabilities</a:t>
                      </a:r>
                      <a:endParaRPr lang="en-US" sz="2200" dirty="0">
                        <a:latin typeface="Calibri" panose="020F0502020204030204" pitchFamily="34" charset="0"/>
                        <a:ea typeface="Tahoma" panose="020B0604030504040204" pitchFamily="34" charset="0"/>
                        <a:cs typeface="Calibri" panose="020F0502020204030204" pitchFamily="34" charset="0"/>
                      </a:endParaRPr>
                    </a:p>
                    <a:p>
                      <a:pPr marL="285750" indent="-285750">
                        <a:buFont typeface="Arial" panose="020B0604020202020204" pitchFamily="34" charset="0"/>
                        <a:buChar char="•"/>
                      </a:pPr>
                      <a:r>
                        <a:rPr lang="en-US" sz="2200" dirty="0"/>
                        <a:t>Removal of Architectural Barriers</a:t>
                      </a:r>
                    </a:p>
                    <a:p>
                      <a:pPr marL="285750" indent="-285750">
                        <a:buFont typeface="Arial" panose="020B0604020202020204" pitchFamily="34" charset="0"/>
                        <a:buChar char="•"/>
                      </a:pPr>
                      <a:r>
                        <a:rPr lang="en-US" sz="2200" dirty="0"/>
                        <a:t>Youth Centers/Facilities</a:t>
                      </a:r>
                    </a:p>
                    <a:p>
                      <a:pPr marL="285750" indent="-285750">
                        <a:buFont typeface="Arial" panose="020B0604020202020204" pitchFamily="34" charset="0"/>
                        <a:buChar char="•"/>
                      </a:pPr>
                      <a:r>
                        <a:rPr lang="en-US" sz="2200" dirty="0"/>
                        <a:t>Neighborhood Facilities</a:t>
                      </a:r>
                    </a:p>
                    <a:p>
                      <a:pPr marL="285750" indent="-285750">
                        <a:buFont typeface="Arial" panose="020B0604020202020204" pitchFamily="34" charset="0"/>
                        <a:buChar char="•"/>
                      </a:pPr>
                      <a:r>
                        <a:rPr lang="en-US" sz="2200" dirty="0"/>
                        <a:t>Parks, Recreational Facilities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a:p>
                  </a:txBody>
                  <a:tcPr/>
                </a:tc>
                <a:extLst>
                  <a:ext uri="{0D108BD9-81ED-4DB2-BD59-A6C34878D82A}">
                    <a16:rowId xmlns:a16="http://schemas.microsoft.com/office/drawing/2014/main" val="478945298"/>
                  </a:ext>
                </a:extLst>
              </a:tr>
            </a:tbl>
          </a:graphicData>
        </a:graphic>
      </p:graphicFrame>
      <p:sp>
        <p:nvSpPr>
          <p:cNvPr id="9" name="Content Placeholder 4">
            <a:extLst>
              <a:ext uri="{FF2B5EF4-FFF2-40B4-BE49-F238E27FC236}">
                <a16:creationId xmlns:a16="http://schemas.microsoft.com/office/drawing/2014/main" id="{FE631853-4F96-4CED-A2EE-7603B60FA15B}"/>
              </a:ext>
            </a:extLst>
          </p:cNvPr>
          <p:cNvSpPr txBox="1">
            <a:spLocks/>
          </p:cNvSpPr>
          <p:nvPr/>
        </p:nvSpPr>
        <p:spPr>
          <a:xfrm>
            <a:off x="838200" y="5700758"/>
            <a:ext cx="10515600" cy="576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2000" dirty="0"/>
              <a:t>Resource: </a:t>
            </a:r>
            <a:r>
              <a:rPr lang="en-US" sz="2000" dirty="0">
                <a:hlinkClick r:id="rId3"/>
              </a:rPr>
              <a:t>https://www.hudexchange.info/resource/6324/cdbg-cv-public-facilities-quick-guide/</a:t>
            </a:r>
            <a:endParaRPr lang="en-US" sz="2000" dirty="0"/>
          </a:p>
        </p:txBody>
      </p:sp>
    </p:spTree>
    <p:extLst>
      <p:ext uri="{BB962C8B-B14F-4D97-AF65-F5344CB8AC3E}">
        <p14:creationId xmlns:p14="http://schemas.microsoft.com/office/powerpoint/2010/main" val="34288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Federal Requirements </a:t>
            </a:r>
            <a:r>
              <a:rPr lang="en-US" sz="2200" b="1" i="1" dirty="0">
                <a:latin typeface="Calibri" panose="020F0502020204030204" pitchFamily="34" charset="0"/>
                <a:ea typeface="Tahoma" panose="020B0604030504040204" pitchFamily="34" charset="0"/>
                <a:cs typeface="Calibri" panose="020F0502020204030204" pitchFamily="34" charset="0"/>
              </a:rPr>
              <a:t>For Public Facilities projects only</a:t>
            </a:r>
            <a:endParaRPr lang="en-US" sz="2200" b="1" i="1" dirty="0">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28">
            <a:extLst>
              <a:ext uri="{FF2B5EF4-FFF2-40B4-BE49-F238E27FC236}">
                <a16:creationId xmlns:a16="http://schemas.microsoft.com/office/drawing/2014/main" id="{B7056A8E-3CD1-4478-9074-70198F95C575}"/>
              </a:ext>
            </a:extLst>
          </p:cNvPr>
          <p:cNvSpPr txBox="1">
            <a:spLocks/>
          </p:cNvSpPr>
          <p:nvPr/>
        </p:nvSpPr>
        <p:spPr>
          <a:xfrm>
            <a:off x="652575" y="1700534"/>
            <a:ext cx="10863150" cy="475036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dirty="0">
                <a:latin typeface="Calibri" panose="020F0502020204030204" pitchFamily="34" charset="0"/>
                <a:cs typeface="Calibri" panose="020F0502020204030204" pitchFamily="34" charset="0"/>
              </a:rPr>
              <a:t>Environmental Review (ER) </a:t>
            </a:r>
            <a:r>
              <a:rPr lang="en-US" sz="2200" b="0" dirty="0">
                <a:latin typeface="Calibri" panose="020F0502020204030204" pitchFamily="34" charset="0"/>
                <a:cs typeface="Calibri" panose="020F0502020204030204" pitchFamily="34" charset="0"/>
              </a:rPr>
              <a:t>– 24 CFR Part 58; No choice limiting action may occur until the ER is complete. Time to complete varies (</a:t>
            </a:r>
            <a:r>
              <a:rPr lang="en-US" sz="2200" b="0" dirty="0" err="1">
                <a:latin typeface="Calibri" panose="020F0502020204030204" pitchFamily="34" charset="0"/>
                <a:cs typeface="Calibri" panose="020F0502020204030204" pitchFamily="34" charset="0"/>
              </a:rPr>
              <a:t>ie</a:t>
            </a:r>
            <a:r>
              <a:rPr lang="en-US" sz="2200" b="0" dirty="0">
                <a:latin typeface="Calibri" panose="020F0502020204030204" pitchFamily="34" charset="0"/>
                <a:cs typeface="Calibri" panose="020F0502020204030204" pitchFamily="34" charset="0"/>
              </a:rPr>
              <a:t>. CEST 45-60 days, EA longer)</a:t>
            </a:r>
          </a:p>
          <a:p>
            <a:pPr>
              <a:lnSpc>
                <a:spcPct val="100000"/>
              </a:lnSpc>
            </a:pPr>
            <a:r>
              <a:rPr lang="en-US" sz="2200" dirty="0">
                <a:latin typeface="Calibri" panose="020F0502020204030204" pitchFamily="34" charset="0"/>
                <a:cs typeface="Calibri" panose="020F0502020204030204" pitchFamily="34" charset="0"/>
              </a:rPr>
              <a:t>Renovation, Repair and Painting (RRP) Rule </a:t>
            </a:r>
            <a:r>
              <a:rPr lang="en-US" sz="2200" b="0" dirty="0">
                <a:latin typeface="Calibri" panose="020F0502020204030204" pitchFamily="34" charset="0"/>
                <a:cs typeface="Calibri" panose="020F0502020204030204" pitchFamily="34" charset="0"/>
              </a:rPr>
              <a:t>- Contractors performing RRP work that disturbs lead-based paint in homes, childcare facilities, and schools built before 1978 must be certified and must follow specific lead-safe work practices to prevent lead contamination. All housing projects receiving HUD assistance must comply with the Lead-safe Housing Rule.</a:t>
            </a:r>
          </a:p>
          <a:p>
            <a:r>
              <a:rPr lang="en-US" sz="2200" dirty="0">
                <a:latin typeface="Calibri" panose="020F0502020204030204" pitchFamily="34" charset="0"/>
                <a:cs typeface="Calibri" panose="020F0502020204030204" pitchFamily="34" charset="0"/>
              </a:rPr>
              <a:t>Davis Bacon Acts </a:t>
            </a:r>
            <a:r>
              <a:rPr lang="en-US" sz="2200" b="0" dirty="0">
                <a:latin typeface="Calibri" panose="020F0502020204030204" pitchFamily="34" charset="0"/>
                <a:cs typeface="Calibri" panose="020F0502020204030204" pitchFamily="34" charset="0"/>
              </a:rPr>
              <a:t>– It requires that workers receive no less than the prevailing wages being paid for similar work in the same area.</a:t>
            </a:r>
            <a:endParaRPr lang="en-US" sz="1700" b="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Section 3 </a:t>
            </a:r>
            <a:r>
              <a:rPr lang="en-US" sz="2200" b="0" dirty="0">
                <a:latin typeface="Calibri" panose="020F0502020204030204" pitchFamily="34" charset="0"/>
                <a:cs typeface="Calibri" panose="020F0502020204030204" pitchFamily="34" charset="0"/>
              </a:rPr>
              <a:t>- Requires that recipients of certain HUD financial assistance, to the </a:t>
            </a:r>
            <a:r>
              <a:rPr lang="en-US" sz="2200" b="0" i="1" dirty="0">
                <a:latin typeface="Calibri" panose="020F0502020204030204" pitchFamily="34" charset="0"/>
                <a:cs typeface="Calibri" panose="020F0502020204030204" pitchFamily="34" charset="0"/>
              </a:rPr>
              <a:t>greatest extent feasible</a:t>
            </a:r>
            <a:r>
              <a:rPr lang="en-US" sz="2200" b="0" dirty="0">
                <a:latin typeface="Calibri" panose="020F0502020204030204" pitchFamily="34" charset="0"/>
                <a:cs typeface="Calibri" panose="020F0502020204030204" pitchFamily="34" charset="0"/>
              </a:rPr>
              <a:t>, provide training, employment, contracting and other economic opportunities to low- and very low-income persons, especially recipients of government assistance for housing, and to businesses that provide economic opportunities to low- and very low-income persons. Those working on project may qualify as a </a:t>
            </a:r>
            <a:r>
              <a:rPr lang="en-US" sz="2200" dirty="0">
                <a:latin typeface="Calibri" panose="020F0502020204030204" pitchFamily="34" charset="0"/>
                <a:cs typeface="Calibri" panose="020F0502020204030204" pitchFamily="34" charset="0"/>
              </a:rPr>
              <a:t>Section 3 worker</a:t>
            </a:r>
            <a:r>
              <a:rPr lang="en-US" sz="2200" b="0" dirty="0">
                <a:latin typeface="Calibri" panose="020F0502020204030204" pitchFamily="34" charset="0"/>
                <a:cs typeface="Calibri" panose="020F0502020204030204" pitchFamily="34" charset="0"/>
              </a:rPr>
              <a:t>, targeted worker or </a:t>
            </a:r>
            <a:r>
              <a:rPr lang="en-US" sz="2200" dirty="0">
                <a:latin typeface="Calibri" panose="020F0502020204030204" pitchFamily="34" charset="0"/>
                <a:cs typeface="Calibri" panose="020F0502020204030204" pitchFamily="34" charset="0"/>
              </a:rPr>
              <a:t>Section 3 business concern</a:t>
            </a:r>
            <a:r>
              <a:rPr lang="en-US" sz="2200" b="0" dirty="0">
                <a:latin typeface="Calibri" panose="020F0502020204030204" pitchFamily="34" charset="0"/>
                <a:cs typeface="Calibri" panose="020F0502020204030204" pitchFamily="34" charset="0"/>
              </a:rPr>
              <a:t>. This applies to both general and sub-contractors. </a:t>
            </a:r>
          </a:p>
        </p:txBody>
      </p:sp>
    </p:spTree>
    <p:extLst>
      <p:ext uri="{BB962C8B-B14F-4D97-AF65-F5344CB8AC3E}">
        <p14:creationId xmlns:p14="http://schemas.microsoft.com/office/powerpoint/2010/main" val="286953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4CF6-EF15-4F35-B6CB-682039FF9DAA}"/>
              </a:ext>
            </a:extLst>
          </p:cNvPr>
          <p:cNvSpPr>
            <a:spLocks noGrp="1"/>
          </p:cNvSpPr>
          <p:nvPr>
            <p:ph type="title"/>
          </p:nvPr>
        </p:nvSpPr>
        <p:spPr/>
        <p:txBody>
          <a:bodyPr>
            <a:normAutofit/>
          </a:bodyPr>
          <a:lstStyle/>
          <a:p>
            <a:r>
              <a:rPr lang="en-US" sz="4400" b="1" dirty="0">
                <a:latin typeface="+mn-lt"/>
              </a:rPr>
              <a:t>Equal Business Opportunity (EBO) Program</a:t>
            </a:r>
            <a:endParaRPr lang="en-US" sz="4400" dirty="0"/>
          </a:p>
        </p:txBody>
      </p:sp>
      <p:sp>
        <p:nvSpPr>
          <p:cNvPr id="4" name="Content Placeholder 3">
            <a:extLst>
              <a:ext uri="{FF2B5EF4-FFF2-40B4-BE49-F238E27FC236}">
                <a16:creationId xmlns:a16="http://schemas.microsoft.com/office/drawing/2014/main" id="{53CBC61E-F7DE-4B4E-837E-DCFF2BDB1068}"/>
              </a:ext>
            </a:extLst>
          </p:cNvPr>
          <p:cNvSpPr>
            <a:spLocks noGrp="1"/>
          </p:cNvSpPr>
          <p:nvPr>
            <p:ph sz="quarter" idx="13"/>
          </p:nvPr>
        </p:nvSpPr>
        <p:spPr>
          <a:xfrm>
            <a:off x="838200" y="1566862"/>
            <a:ext cx="10515600" cy="5285241"/>
          </a:xfrm>
        </p:spPr>
        <p:txBody>
          <a:bodyPr>
            <a:normAutofit fontScale="92500" lnSpcReduction="20000"/>
          </a:bodyPr>
          <a:lstStyle/>
          <a:p>
            <a:pPr>
              <a:lnSpc>
                <a:spcPct val="100000"/>
              </a:lnSpc>
              <a:buClr>
                <a:schemeClr val="tx1"/>
              </a:buClr>
            </a:pPr>
            <a:r>
              <a:rPr lang="en-US" sz="3000" b="1" dirty="0"/>
              <a:t>Certification Eligibility</a:t>
            </a:r>
            <a:r>
              <a:rPr lang="en-US" sz="3000" dirty="0"/>
              <a:t> is open to all </a:t>
            </a:r>
            <a:r>
              <a:rPr lang="en-US" sz="3000" u="sng" dirty="0"/>
              <a:t>Independently Owned</a:t>
            </a:r>
            <a:r>
              <a:rPr lang="en-US" sz="3000" dirty="0"/>
              <a:t> </a:t>
            </a:r>
            <a:r>
              <a:rPr lang="en-US" sz="3000" u="sng" dirty="0"/>
              <a:t>and Operated</a:t>
            </a:r>
            <a:r>
              <a:rPr lang="en-US" sz="3000" dirty="0"/>
              <a:t> small businesses including women and  minority-owned companies</a:t>
            </a:r>
          </a:p>
          <a:p>
            <a:pPr>
              <a:lnSpc>
                <a:spcPct val="100000"/>
              </a:lnSpc>
              <a:buClr>
                <a:schemeClr val="tx1"/>
              </a:buClr>
            </a:pPr>
            <a:endParaRPr lang="en-US" sz="1000" dirty="0"/>
          </a:p>
          <a:p>
            <a:pPr>
              <a:lnSpc>
                <a:spcPct val="100000"/>
              </a:lnSpc>
              <a:buClr>
                <a:schemeClr val="tx1"/>
              </a:buClr>
            </a:pPr>
            <a:r>
              <a:rPr lang="en-US" sz="3000" b="1" dirty="0"/>
              <a:t>SLBE</a:t>
            </a:r>
            <a:r>
              <a:rPr lang="en-US" sz="3000" dirty="0"/>
              <a:t> = size, gross revenues, location</a:t>
            </a:r>
          </a:p>
          <a:p>
            <a:pPr marL="457200" lvl="1" indent="0">
              <a:lnSpc>
                <a:spcPct val="100000"/>
              </a:lnSpc>
              <a:buClr>
                <a:schemeClr val="tx1"/>
              </a:buClr>
              <a:buNone/>
            </a:pPr>
            <a:r>
              <a:rPr lang="en-US" sz="2400" dirty="0"/>
              <a:t>(Hillsborough, Polk, Pinellas, Pasco, Manatee)</a:t>
            </a:r>
          </a:p>
          <a:p>
            <a:pPr>
              <a:lnSpc>
                <a:spcPct val="100000"/>
              </a:lnSpc>
              <a:buClr>
                <a:schemeClr val="tx1"/>
              </a:buClr>
            </a:pPr>
            <a:endParaRPr lang="en-US" sz="1000" dirty="0"/>
          </a:p>
          <a:p>
            <a:pPr>
              <a:lnSpc>
                <a:spcPct val="100000"/>
              </a:lnSpc>
              <a:buClr>
                <a:schemeClr val="tx1"/>
              </a:buClr>
            </a:pPr>
            <a:r>
              <a:rPr lang="en-US" sz="2800" b="1" dirty="0"/>
              <a:t>WMBE</a:t>
            </a:r>
            <a:r>
              <a:rPr lang="en-US" sz="2800" dirty="0"/>
              <a:t> = 51% ownership and control by the </a:t>
            </a:r>
          </a:p>
          <a:p>
            <a:pPr marL="0" indent="0">
              <a:lnSpc>
                <a:spcPct val="100000"/>
              </a:lnSpc>
              <a:buClr>
                <a:schemeClr val="tx1"/>
              </a:buClr>
              <a:buNone/>
            </a:pPr>
            <a:r>
              <a:rPr lang="en-US" dirty="0"/>
              <a:t>   </a:t>
            </a:r>
            <a:r>
              <a:rPr lang="en-US" sz="2800" dirty="0"/>
              <a:t>minority or female individual(s) regardless of </a:t>
            </a:r>
          </a:p>
          <a:p>
            <a:pPr marL="0" indent="0">
              <a:lnSpc>
                <a:spcPct val="100000"/>
              </a:lnSpc>
              <a:buClr>
                <a:schemeClr val="tx1"/>
              </a:buClr>
              <a:buNone/>
            </a:pPr>
            <a:r>
              <a:rPr lang="en-US" sz="2800" dirty="0"/>
              <a:t>   trade specialty or profession (statewide)</a:t>
            </a:r>
          </a:p>
          <a:p>
            <a:pPr marL="0" indent="0">
              <a:lnSpc>
                <a:spcPct val="100000"/>
              </a:lnSpc>
              <a:buClr>
                <a:schemeClr val="tx1"/>
              </a:buClr>
              <a:buNone/>
            </a:pPr>
            <a:endParaRPr lang="en-US" sz="2800" dirty="0"/>
          </a:p>
          <a:p>
            <a:pPr marL="0" indent="0" algn="ctr">
              <a:lnSpc>
                <a:spcPct val="100000"/>
              </a:lnSpc>
              <a:buClr>
                <a:schemeClr val="tx1"/>
              </a:buClr>
              <a:buNone/>
            </a:pPr>
            <a:endParaRPr lang="en-US" sz="2800" dirty="0">
              <a:hlinkClick r:id="rId3"/>
            </a:endParaRPr>
          </a:p>
          <a:p>
            <a:pPr marL="0" indent="0" algn="ctr">
              <a:lnSpc>
                <a:spcPct val="100000"/>
              </a:lnSpc>
              <a:buClr>
                <a:schemeClr val="tx1"/>
              </a:buClr>
              <a:buNone/>
            </a:pPr>
            <a:r>
              <a:rPr lang="en-US" sz="2800" dirty="0">
                <a:hlinkClick r:id="rId3"/>
              </a:rPr>
              <a:t>https://www.tampa.gov/msbd</a:t>
            </a:r>
            <a:endParaRPr lang="en-US" sz="2800" dirty="0"/>
          </a:p>
          <a:p>
            <a:endParaRPr lang="en-US" sz="3200" dirty="0"/>
          </a:p>
        </p:txBody>
      </p:sp>
      <p:pic>
        <p:nvPicPr>
          <p:cNvPr id="5" name="Picture 4">
            <a:extLst>
              <a:ext uri="{FF2B5EF4-FFF2-40B4-BE49-F238E27FC236}">
                <a16:creationId xmlns:a16="http://schemas.microsoft.com/office/drawing/2014/main" id="{21251F7C-1F95-468C-8E4C-8277E49770D9}"/>
              </a:ext>
            </a:extLst>
          </p:cNvPr>
          <p:cNvPicPr>
            <a:picLocks noChangeAspect="1"/>
          </p:cNvPicPr>
          <p:nvPr/>
        </p:nvPicPr>
        <p:blipFill>
          <a:blip r:embed="rId4"/>
          <a:stretch>
            <a:fillRect/>
          </a:stretch>
        </p:blipFill>
        <p:spPr>
          <a:xfrm>
            <a:off x="8553450" y="2882920"/>
            <a:ext cx="3323919" cy="2596811"/>
          </a:xfrm>
          <a:prstGeom prst="rect">
            <a:avLst/>
          </a:prstGeom>
        </p:spPr>
      </p:pic>
    </p:spTree>
    <p:extLst>
      <p:ext uri="{BB962C8B-B14F-4D97-AF65-F5344CB8AC3E}">
        <p14:creationId xmlns:p14="http://schemas.microsoft.com/office/powerpoint/2010/main" val="293953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4000" b="1" dirty="0">
                <a:latin typeface="+mn-lt"/>
                <a:cs typeface="Times New Roman" panose="02020603050405020304" pitchFamily="18" charset="0"/>
              </a:rPr>
              <a:t>Expedited/</a:t>
            </a:r>
            <a:br>
              <a:rPr lang="en-US" sz="4000" b="1" dirty="0">
                <a:latin typeface="+mn-lt"/>
                <a:cs typeface="Times New Roman" panose="02020603050405020304" pitchFamily="18" charset="0"/>
              </a:rPr>
            </a:br>
            <a:r>
              <a:rPr lang="en-US" sz="4000" b="1" dirty="0">
                <a:latin typeface="+mn-lt"/>
                <a:cs typeface="Times New Roman" panose="02020603050405020304" pitchFamily="18" charset="0"/>
              </a:rPr>
              <a:t>Accelerated Permitting</a:t>
            </a:r>
            <a:endParaRPr lang="en-US" sz="40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3">
            <a:extLst>
              <a:ext uri="{FF2B5EF4-FFF2-40B4-BE49-F238E27FC236}">
                <a16:creationId xmlns:a16="http://schemas.microsoft.com/office/drawing/2014/main" id="{68E7E5AE-6B0A-4945-9769-E42487DDC4AF}"/>
              </a:ext>
            </a:extLst>
          </p:cNvPr>
          <p:cNvSpPr>
            <a:spLocks noGrp="1"/>
          </p:cNvSpPr>
          <p:nvPr>
            <p:ph sz="quarter" idx="13"/>
          </p:nvPr>
        </p:nvSpPr>
        <p:spPr>
          <a:xfrm>
            <a:off x="838200" y="1566863"/>
            <a:ext cx="7505700" cy="4457700"/>
          </a:xfrm>
        </p:spPr>
        <p:txBody>
          <a:bodyPr>
            <a:normAutofit/>
          </a:bodyPr>
          <a:lstStyle/>
          <a:p>
            <a:pPr marL="0" indent="0">
              <a:buNone/>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Expedite the processing of permits for projects to a greater degree than other projects that house or provide services to LMI persons</a:t>
            </a:r>
          </a:p>
          <a:p>
            <a:pPr marL="914400" indent="-452438">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Giving priority to qualifying proposals</a:t>
            </a:r>
          </a:p>
          <a:p>
            <a:pPr marL="914400" indent="-452438">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Qualifying projects may also be given access to early project consultation meetings</a:t>
            </a:r>
          </a:p>
          <a:p>
            <a:pPr marL="914400" indent="-452438">
              <a:defRPr/>
            </a:pPr>
            <a:r>
              <a:rPr lang="en-US" sz="2800" dirty="0">
                <a:solidFill>
                  <a:prstClr val="black"/>
                </a:solidFill>
                <a:latin typeface="Calibri" panose="020F0502020204030204"/>
              </a:rPr>
              <a:t>A dedicated person (Development Review Administrator) assigned to project(s)</a:t>
            </a:r>
          </a:p>
          <a:p>
            <a:pPr marL="914400" indent="-452438">
              <a:defRPr/>
            </a:pPr>
            <a:r>
              <a:rPr lang="en-US" sz="2800" dirty="0">
                <a:solidFill>
                  <a:prstClr val="black"/>
                </a:solidFill>
                <a:latin typeface="Calibri" panose="020F0502020204030204"/>
              </a:rPr>
              <a:t>Reduces barriers</a:t>
            </a:r>
            <a:endParaRPr lang="en-US" sz="2800" dirty="0">
              <a:solidFill>
                <a:prstClr val="black"/>
              </a:solidFill>
            </a:endParaRPr>
          </a:p>
        </p:txBody>
      </p:sp>
      <p:pic>
        <p:nvPicPr>
          <p:cNvPr id="19" name="Picture Placeholder 18">
            <a:extLst>
              <a:ext uri="{FF2B5EF4-FFF2-40B4-BE49-F238E27FC236}">
                <a16:creationId xmlns:a16="http://schemas.microsoft.com/office/drawing/2014/main" id="{0E34C8FB-E520-F145-92A4-42863771C42F}"/>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p:blipFill>
        <p:spPr>
          <a:xfrm>
            <a:off x="9005408" y="3914736"/>
            <a:ext cx="2743200" cy="2266989"/>
          </a:xfrm>
        </p:spPr>
      </p:pic>
      <p:pic>
        <p:nvPicPr>
          <p:cNvPr id="17" name="Picture Placeholder 16">
            <a:extLst>
              <a:ext uri="{FF2B5EF4-FFF2-40B4-BE49-F238E27FC236}">
                <a16:creationId xmlns:a16="http://schemas.microsoft.com/office/drawing/2014/main" id="{893F9275-F9D8-C846-B8BE-3571B6BA9792}"/>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p:blipFill>
        <p:spPr>
          <a:xfrm>
            <a:off x="9005408" y="1523961"/>
            <a:ext cx="2743200" cy="2266989"/>
          </a:xfrm>
        </p:spPr>
      </p:pic>
    </p:spTree>
    <p:extLst>
      <p:ext uri="{BB962C8B-B14F-4D97-AF65-F5344CB8AC3E}">
        <p14:creationId xmlns:p14="http://schemas.microsoft.com/office/powerpoint/2010/main" val="10939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72CC2-EC3D-4612-9AA7-CD6D1C155A65}"/>
              </a:ext>
            </a:extLst>
          </p:cNvPr>
          <p:cNvSpPr>
            <a:spLocks noGrp="1"/>
          </p:cNvSpPr>
          <p:nvPr>
            <p:ph type="title"/>
          </p:nvPr>
        </p:nvSpPr>
        <p:spPr/>
        <p:txBody>
          <a:bodyPr>
            <a:noAutofit/>
          </a:bodyPr>
          <a:lstStyle/>
          <a:p>
            <a:r>
              <a:rPr lang="en-US" dirty="0"/>
              <a:t>Agenda</a:t>
            </a:r>
          </a:p>
        </p:txBody>
      </p:sp>
      <p:sp>
        <p:nvSpPr>
          <p:cNvPr id="4" name="Content Placeholder 3">
            <a:extLst>
              <a:ext uri="{FF2B5EF4-FFF2-40B4-BE49-F238E27FC236}">
                <a16:creationId xmlns:a16="http://schemas.microsoft.com/office/drawing/2014/main" id="{0ECDB23E-E5D8-477C-91C3-FEC350D1F56F}"/>
              </a:ext>
            </a:extLst>
          </p:cNvPr>
          <p:cNvSpPr>
            <a:spLocks noGrp="1"/>
          </p:cNvSpPr>
          <p:nvPr>
            <p:ph idx="1"/>
          </p:nvPr>
        </p:nvSpPr>
        <p:spPr/>
        <p:txBody>
          <a:bodyPr>
            <a:normAutofit/>
          </a:bodyPr>
          <a:lstStyle/>
          <a:p>
            <a:r>
              <a:rPr lang="en-US" dirty="0"/>
              <a:t>  </a:t>
            </a:r>
            <a:r>
              <a:rPr lang="en-US" dirty="0">
                <a:latin typeface="Calibri" panose="020F0502020204030204" pitchFamily="34" charset="0"/>
                <a:cs typeface="Calibri" panose="020F0502020204030204" pitchFamily="34" charset="0"/>
              </a:rPr>
              <a:t>Introductions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Application and Award Process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Funding Available &amp; Key Requirements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Guideline Review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Role of the Reviewer</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Allocating Points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RFA Process Timeline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Question &amp; Answer</a:t>
            </a:r>
          </a:p>
          <a:p>
            <a:pPr marL="0" indent="0">
              <a:buNone/>
            </a:pPr>
            <a:endParaRPr lang="en-US" dirty="0"/>
          </a:p>
        </p:txBody>
      </p:sp>
      <p:sp>
        <p:nvSpPr>
          <p:cNvPr id="2" name="Slide Number Placeholder 1">
            <a:extLst>
              <a:ext uri="{FF2B5EF4-FFF2-40B4-BE49-F238E27FC236}">
                <a16:creationId xmlns:a16="http://schemas.microsoft.com/office/drawing/2014/main" id="{A8C8084F-2859-4CF4-BBDD-FB858A11DF14}"/>
              </a:ext>
            </a:extLst>
          </p:cNvPr>
          <p:cNvSpPr>
            <a:spLocks noGrp="1"/>
          </p:cNvSpPr>
          <p:nvPr>
            <p:ph type="sldNum" sz="quarter" idx="12"/>
          </p:nvPr>
        </p:nvSpPr>
        <p:spPr/>
        <p:txBody>
          <a:bodyPr/>
          <a:lstStyle/>
          <a:p>
            <a:fld id="{37C0DF9B-188E-4A88-BA80-93CE47D76098}" type="slidenum">
              <a:rPr lang="en-US" smtClean="0"/>
              <a:t>2</a:t>
            </a:fld>
            <a:endParaRPr lang="en-US"/>
          </a:p>
        </p:txBody>
      </p:sp>
    </p:spTree>
    <p:extLst>
      <p:ext uri="{BB962C8B-B14F-4D97-AF65-F5344CB8AC3E}">
        <p14:creationId xmlns:p14="http://schemas.microsoft.com/office/powerpoint/2010/main" val="344606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Role of Reviewers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idx="1"/>
          </p:nvPr>
        </p:nvSpPr>
        <p:spPr/>
        <p:txBody>
          <a:bodyPr/>
          <a:lstStyle/>
          <a:p>
            <a:pPr marL="0" indent="0">
              <a:buNone/>
            </a:pPr>
            <a:r>
              <a:rPr lang="en-US" sz="2400" b="1" dirty="0">
                <a:latin typeface="Calibri" panose="020F0502020204030204" pitchFamily="34" charset="0"/>
                <a:cs typeface="Calibri" panose="020F0502020204030204" pitchFamily="34" charset="0"/>
              </a:rPr>
              <a:t>City Staff </a:t>
            </a:r>
            <a:r>
              <a:rPr lang="en-US" sz="2400" dirty="0">
                <a:latin typeface="Calibri" panose="020F0502020204030204" pitchFamily="34" charset="0"/>
                <a:cs typeface="Calibri" panose="020F0502020204030204" pitchFamily="34" charset="0"/>
              </a:rPr>
              <a:t>will verify support documentation and use recommendations from the Reviewers to help make a final decision.  This information will be used to further develop the Annual Action Plan.</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Reviewers</a:t>
            </a:r>
            <a:r>
              <a:rPr lang="en-US" sz="2400" dirty="0">
                <a:latin typeface="Calibri" panose="020F0502020204030204" pitchFamily="34" charset="0"/>
                <a:cs typeface="Calibri" panose="020F0502020204030204" pitchFamily="34" charset="0"/>
              </a:rPr>
              <a:t> are being asked to evaluate the proposals submitted and assist the City by making a recommendation of who to fund and at what dollar figure.</a:t>
            </a:r>
          </a:p>
          <a:p>
            <a:pPr marL="0" indent="0">
              <a:buNone/>
            </a:pPr>
            <a:r>
              <a:rPr lang="en-US" dirty="0">
                <a:latin typeface="Calibri" panose="020F0502020204030204" pitchFamily="34" charset="0"/>
                <a:cs typeface="Calibri" panose="020F0502020204030204" pitchFamily="34" charset="0"/>
              </a:rPr>
              <a:t>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5226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Allocating Points</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4816358" y="2401303"/>
            <a:ext cx="1615875" cy="4798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Light"/>
                <a:ea typeface="+mn-ea"/>
                <a:cs typeface="+mn-cs"/>
              </a:rPr>
              <a:t>Points</a:t>
            </a:r>
          </a:p>
        </p:txBody>
      </p:sp>
      <p:sp>
        <p:nvSpPr>
          <p:cNvPr id="19" name="Rectangle 18"/>
          <p:cNvSpPr/>
          <p:nvPr/>
        </p:nvSpPr>
        <p:spPr>
          <a:xfrm>
            <a:off x="6432233" y="2401301"/>
            <a:ext cx="3429000" cy="4732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Light"/>
                <a:ea typeface="+mn-ea"/>
                <a:cs typeface="+mn-cs"/>
              </a:rPr>
              <a:t>Guidance</a:t>
            </a:r>
          </a:p>
        </p:txBody>
      </p:sp>
      <p:sp>
        <p:nvSpPr>
          <p:cNvPr id="20" name="Rectangle 19"/>
          <p:cNvSpPr/>
          <p:nvPr/>
        </p:nvSpPr>
        <p:spPr>
          <a:xfrm>
            <a:off x="4816358" y="2874597"/>
            <a:ext cx="1615875" cy="4982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mn-cs"/>
              </a:rPr>
              <a:t>Maximum points</a:t>
            </a:r>
          </a:p>
        </p:txBody>
      </p:sp>
      <p:sp>
        <p:nvSpPr>
          <p:cNvPr id="21" name="Rectangle 20"/>
          <p:cNvSpPr/>
          <p:nvPr/>
        </p:nvSpPr>
        <p:spPr>
          <a:xfrm>
            <a:off x="6432233" y="2874597"/>
            <a:ext cx="3429000" cy="4982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mn-cs"/>
              </a:rPr>
              <a:t>More than adequate response</a:t>
            </a:r>
          </a:p>
        </p:txBody>
      </p:sp>
      <p:sp>
        <p:nvSpPr>
          <p:cNvPr id="22" name="Rectangle 21"/>
          <p:cNvSpPr/>
          <p:nvPr/>
        </p:nvSpPr>
        <p:spPr>
          <a:xfrm>
            <a:off x="4816358" y="3372851"/>
            <a:ext cx="1615875" cy="5048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mn-cs"/>
              </a:rPr>
              <a:t>Medium points</a:t>
            </a:r>
          </a:p>
        </p:txBody>
      </p:sp>
      <p:sp>
        <p:nvSpPr>
          <p:cNvPr id="23" name="Rectangle 22"/>
          <p:cNvSpPr/>
          <p:nvPr/>
        </p:nvSpPr>
        <p:spPr>
          <a:xfrm>
            <a:off x="6432233" y="3372850"/>
            <a:ext cx="3429000" cy="5048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mn-cs"/>
              </a:rPr>
              <a:t>Adequate response, no special insight</a:t>
            </a:r>
          </a:p>
        </p:txBody>
      </p:sp>
      <p:sp>
        <p:nvSpPr>
          <p:cNvPr id="24" name="Rectangle 23"/>
          <p:cNvSpPr/>
          <p:nvPr/>
        </p:nvSpPr>
        <p:spPr>
          <a:xfrm>
            <a:off x="4816357" y="3884241"/>
            <a:ext cx="1615876" cy="5048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mn-cs"/>
              </a:rPr>
              <a:t>No points</a:t>
            </a:r>
          </a:p>
        </p:txBody>
      </p:sp>
      <p:sp>
        <p:nvSpPr>
          <p:cNvPr id="25" name="Rectangle 24"/>
          <p:cNvSpPr/>
          <p:nvPr/>
        </p:nvSpPr>
        <p:spPr>
          <a:xfrm>
            <a:off x="6432233" y="3884241"/>
            <a:ext cx="3429000" cy="5048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a:ea typeface="+mn-ea"/>
                <a:cs typeface="+mn-cs"/>
              </a:rPr>
              <a:t>Inadequate or no response</a:t>
            </a:r>
          </a:p>
        </p:txBody>
      </p:sp>
    </p:spTree>
    <p:extLst>
      <p:ext uri="{BB962C8B-B14F-4D97-AF65-F5344CB8AC3E}">
        <p14:creationId xmlns:p14="http://schemas.microsoft.com/office/powerpoint/2010/main" val="211771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Applicant Evaluation Scoring</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37C8255-129B-4BA4-B90F-979D2FD226F9}"/>
              </a:ext>
            </a:extLst>
          </p:cNvPr>
          <p:cNvSpPr txBox="1"/>
          <p:nvPr/>
        </p:nvSpPr>
        <p:spPr>
          <a:xfrm>
            <a:off x="3200400" y="1764771"/>
            <a:ext cx="8877300" cy="4154984"/>
          </a:xfrm>
          <a:prstGeom prst="rect">
            <a:avLst/>
          </a:prstGeom>
          <a:noFill/>
        </p:spPr>
        <p:txBody>
          <a:bodyPr wrap="square">
            <a:spAutoFit/>
          </a:bodyPr>
          <a:lstStyle/>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How well did the applicant describe the program/project?  </a:t>
            </a:r>
            <a:r>
              <a:rPr lang="en-US" sz="2400" b="1" dirty="0">
                <a:latin typeface="Calibri" panose="020F0502020204030204" pitchFamily="34" charset="0"/>
                <a:ea typeface="Tahoma" panose="020B0604030504040204" pitchFamily="34" charset="0"/>
                <a:cs typeface="Calibri" panose="020F0502020204030204" pitchFamily="34" charset="0"/>
              </a:rPr>
              <a:t>5pts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Has the agency ever had compliance challenges (recaptured or unspent funds)? </a:t>
            </a:r>
            <a:r>
              <a:rPr lang="en-US" sz="2400" b="1" dirty="0">
                <a:latin typeface="Calibri" panose="020F0502020204030204" pitchFamily="34" charset="0"/>
                <a:ea typeface="Tahoma" panose="020B0604030504040204" pitchFamily="34" charset="0"/>
                <a:cs typeface="Calibri" panose="020F0502020204030204" pitchFamily="34" charset="0"/>
              </a:rPr>
              <a:t>5pts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Knowledge and capacity to develop, implement and administer program/project. </a:t>
            </a:r>
            <a:r>
              <a:rPr lang="en-US" sz="2400" b="1" dirty="0">
                <a:latin typeface="Calibri" panose="020F0502020204030204" pitchFamily="34" charset="0"/>
                <a:ea typeface="Tahoma" panose="020B0604030504040204" pitchFamily="34" charset="0"/>
                <a:cs typeface="Calibri" panose="020F0502020204030204" pitchFamily="34" charset="0"/>
              </a:rPr>
              <a:t>10pts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History of securing local, state, federal and private dollars? </a:t>
            </a:r>
            <a:r>
              <a:rPr lang="en-US" sz="2400" b="1" dirty="0">
                <a:latin typeface="Calibri" panose="020F0502020204030204" pitchFamily="34" charset="0"/>
                <a:ea typeface="Tahoma" panose="020B0604030504040204" pitchFamily="34" charset="0"/>
                <a:cs typeface="Calibri" panose="020F0502020204030204" pitchFamily="34" charset="0"/>
              </a:rPr>
              <a:t>5pts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Organization's fiscal capacity to manage financial reporting, record keeping, accounting systems, policies and procedures, and audit requirements? </a:t>
            </a:r>
            <a:r>
              <a:rPr lang="en-US" sz="2400" b="1" dirty="0">
                <a:latin typeface="Calibri" panose="020F0502020204030204" pitchFamily="34" charset="0"/>
                <a:ea typeface="Tahoma" panose="020B0604030504040204" pitchFamily="34" charset="0"/>
                <a:cs typeface="Calibri" panose="020F0502020204030204" pitchFamily="34" charset="0"/>
              </a:rPr>
              <a:t>10</a:t>
            </a:r>
            <a:r>
              <a:rPr lang="en-US" sz="2400" dirty="0">
                <a:latin typeface="Calibri" panose="020F0502020204030204" pitchFamily="34" charset="0"/>
                <a:ea typeface="Tahoma" panose="020B0604030504040204" pitchFamily="34" charset="0"/>
                <a:cs typeface="Calibri" panose="020F0502020204030204" pitchFamily="34" charset="0"/>
              </a:rPr>
              <a:t> </a:t>
            </a:r>
            <a:r>
              <a:rPr lang="en-US" sz="2400" b="1" dirty="0">
                <a:latin typeface="Calibri" panose="020F0502020204030204" pitchFamily="34" charset="0"/>
                <a:ea typeface="Tahoma" panose="020B0604030504040204" pitchFamily="34" charset="0"/>
                <a:cs typeface="Calibri" panose="020F0502020204030204" pitchFamily="34" charset="0"/>
              </a:rPr>
              <a:t>pts</a:t>
            </a:r>
          </a:p>
          <a:p>
            <a:pPr marL="342900" indent="-342900" eaLnBrk="1" hangingPunct="1">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Partner and collaboration descriptions and letters included? </a:t>
            </a:r>
            <a:r>
              <a:rPr lang="en-US" sz="2400" b="1" dirty="0">
                <a:latin typeface="Calibri" panose="020F0502020204030204" pitchFamily="34" charset="0"/>
                <a:cs typeface="Calibri" panose="020F0502020204030204" pitchFamily="34" charset="0"/>
              </a:rPr>
              <a:t>5pts</a:t>
            </a:r>
            <a:endParaRPr lang="en-US" sz="2400" dirty="0">
              <a:latin typeface="Calibri" panose="020F050202020403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Project timeline clear and sufficient? </a:t>
            </a:r>
            <a:r>
              <a:rPr lang="en-US" sz="2400" b="1" dirty="0">
                <a:latin typeface="Calibri" panose="020F0502020204030204" pitchFamily="34" charset="0"/>
                <a:cs typeface="Calibri" panose="020F0502020204030204" pitchFamily="34" charset="0"/>
              </a:rPr>
              <a:t>10 pts</a:t>
            </a:r>
          </a:p>
        </p:txBody>
      </p:sp>
    </p:spTree>
    <p:extLst>
      <p:ext uri="{BB962C8B-B14F-4D97-AF65-F5344CB8AC3E}">
        <p14:creationId xmlns:p14="http://schemas.microsoft.com/office/powerpoint/2010/main" val="396684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Applicant Evaluation Scoring</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ABDFCC69-B01C-4952-88D2-AAB33E0E50F6}"/>
              </a:ext>
            </a:extLst>
          </p:cNvPr>
          <p:cNvSpPr txBox="1"/>
          <p:nvPr/>
        </p:nvSpPr>
        <p:spPr>
          <a:xfrm>
            <a:off x="3200399" y="1903788"/>
            <a:ext cx="8877301" cy="3416320"/>
          </a:xfrm>
          <a:prstGeom prst="rect">
            <a:avLst/>
          </a:prstGeom>
          <a:noFill/>
        </p:spPr>
        <p:txBody>
          <a:bodyPr wrap="square">
            <a:spAutoFit/>
          </a:bodyPr>
          <a:lstStyle/>
          <a:p>
            <a:pPr marL="285750" indent="-28575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Project/program goals, objectives and anticipated outcomes clear? </a:t>
            </a:r>
            <a:r>
              <a:rPr lang="en-US" sz="2400" b="1" dirty="0">
                <a:latin typeface="Calibri" panose="020F0502020204030204" pitchFamily="34" charset="0"/>
                <a:ea typeface="Tahoma" panose="020B0604030504040204" pitchFamily="34" charset="0"/>
                <a:cs typeface="Calibri" panose="020F0502020204030204" pitchFamily="34" charset="0"/>
              </a:rPr>
              <a:t>5pts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Agencies experience qualifying clients for a state/or federally funded programs ? History of Organization? </a:t>
            </a:r>
            <a:r>
              <a:rPr lang="en-US" sz="2400" b="1" dirty="0">
                <a:latin typeface="Calibri" panose="020F0502020204030204" pitchFamily="34" charset="0"/>
                <a:ea typeface="Tahoma" panose="020B0604030504040204" pitchFamily="34" charset="0"/>
                <a:cs typeface="Calibri" panose="020F0502020204030204" pitchFamily="34" charset="0"/>
              </a:rPr>
              <a:t>5pts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Budget - table completed, narrative in support of budget? </a:t>
            </a:r>
            <a:r>
              <a:rPr lang="en-US" sz="2400" b="1" dirty="0">
                <a:latin typeface="Calibri" panose="020F0502020204030204" pitchFamily="34" charset="0"/>
                <a:ea typeface="Tahoma" panose="020B0604030504040204" pitchFamily="34" charset="0"/>
                <a:cs typeface="Calibri" panose="020F0502020204030204" pitchFamily="34" charset="0"/>
              </a:rPr>
              <a:t>10pts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How will your organization sustain the project? </a:t>
            </a:r>
            <a:r>
              <a:rPr lang="en-US" sz="2400" b="1" dirty="0">
                <a:latin typeface="Calibri" panose="020F0502020204030204" pitchFamily="34" charset="0"/>
                <a:ea typeface="Tahoma" panose="020B0604030504040204" pitchFamily="34" charset="0"/>
                <a:cs typeface="Calibri" panose="020F0502020204030204" pitchFamily="34" charset="0"/>
              </a:rPr>
              <a:t>10pts</a:t>
            </a:r>
            <a:endParaRPr lang="en-US" sz="2400" dirty="0">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ea typeface="Tahoma" panose="020B0604030504040204" pitchFamily="34" charset="0"/>
                <a:cs typeface="Calibri" panose="020F0502020204030204" pitchFamily="34" charset="0"/>
              </a:rPr>
              <a:t>Matched Funds </a:t>
            </a:r>
            <a:r>
              <a:rPr lang="en-US" sz="2400" b="1" dirty="0">
                <a:latin typeface="Calibri" panose="020F0502020204030204" pitchFamily="34" charset="0"/>
                <a:ea typeface="Tahoma" panose="020B0604030504040204" pitchFamily="34" charset="0"/>
                <a:cs typeface="Calibri" panose="020F0502020204030204" pitchFamily="34" charset="0"/>
              </a:rPr>
              <a:t>10pts </a:t>
            </a:r>
          </a:p>
          <a:p>
            <a:pPr marL="342900" indent="-342900" eaLnBrk="1" hangingPunct="1">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Minority Business Forms </a:t>
            </a:r>
            <a:r>
              <a:rPr lang="en-US" sz="2400" b="1" dirty="0">
                <a:latin typeface="Calibri" panose="020F0502020204030204" pitchFamily="34" charset="0"/>
                <a:cs typeface="Calibri" panose="020F0502020204030204" pitchFamily="34" charset="0"/>
              </a:rPr>
              <a:t>20pts</a:t>
            </a:r>
            <a:endParaRPr lang="en-US" sz="2400" dirty="0">
              <a:latin typeface="Calibri" panose="020F0502020204030204" pitchFamily="34" charset="0"/>
              <a:cs typeface="Calibri" panose="020F0502020204030204" pitchFamily="34" charset="0"/>
            </a:endParaRPr>
          </a:p>
          <a:p>
            <a:pPr marL="342900" indent="-342900" eaLnBrk="1" hangingPunct="1">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Disaster Recovery Questionnaire?</a:t>
            </a:r>
            <a:r>
              <a:rPr lang="en-US" sz="2400" b="1" dirty="0">
                <a:latin typeface="Calibri" panose="020F0502020204030204" pitchFamily="34" charset="0"/>
                <a:cs typeface="Calibri" panose="020F0502020204030204" pitchFamily="34" charset="0"/>
              </a:rPr>
              <a:t> 10pts</a:t>
            </a:r>
          </a:p>
        </p:txBody>
      </p:sp>
    </p:spTree>
    <p:extLst>
      <p:ext uri="{BB962C8B-B14F-4D97-AF65-F5344CB8AC3E}">
        <p14:creationId xmlns:p14="http://schemas.microsoft.com/office/powerpoint/2010/main" val="49980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Timeline for RFA Process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idx="1"/>
          </p:nvPr>
        </p:nvSpPr>
        <p:spPr>
          <a:xfrm>
            <a:off x="3200400" y="1352550"/>
            <a:ext cx="8991600" cy="5368925"/>
          </a:xfrm>
        </p:spPr>
        <p:txBody>
          <a:bodyPr>
            <a:normAutofit fontScale="25000" lnSpcReduction="20000"/>
          </a:bodyPr>
          <a:lstStyle/>
          <a:p>
            <a:pPr marL="0" indent="0">
              <a:buNone/>
            </a:pPr>
            <a:r>
              <a:rPr lang="en-US" sz="8800" u="sng" dirty="0">
                <a:latin typeface="Calibri" panose="020F0502020204030204" pitchFamily="34" charset="0"/>
                <a:cs typeface="Calibri" panose="020F0502020204030204" pitchFamily="34" charset="0"/>
              </a:rPr>
              <a:t>PROGRAM AND APPLICATION PROCESS</a:t>
            </a:r>
            <a:r>
              <a:rPr lang="en-US" sz="8800" dirty="0">
                <a:latin typeface="Calibri" panose="020F0502020204030204" pitchFamily="34" charset="0"/>
                <a:cs typeface="Calibri" panose="020F0502020204030204" pitchFamily="34" charset="0"/>
              </a:rPr>
              <a:t> 			</a:t>
            </a:r>
            <a:r>
              <a:rPr lang="en-US" sz="8800" b="1" u="sng" dirty="0">
                <a:latin typeface="Calibri" panose="020F0502020204030204" pitchFamily="34" charset="0"/>
                <a:cs typeface="Calibri" panose="020F0502020204030204" pitchFamily="34" charset="0"/>
              </a:rPr>
              <a:t>TENTATIVE Dates*</a:t>
            </a:r>
            <a:endParaRPr lang="en-US" sz="8800" dirty="0">
              <a:latin typeface="Calibri" panose="020F0502020204030204" pitchFamily="34" charset="0"/>
              <a:cs typeface="Calibri" panose="020F0502020204030204" pitchFamily="34" charset="0"/>
            </a:endParaRPr>
          </a:p>
          <a:p>
            <a:pPr marL="0" indent="0">
              <a:lnSpc>
                <a:spcPct val="100000"/>
              </a:lnSpc>
              <a:buNone/>
            </a:pPr>
            <a:r>
              <a:rPr lang="en-US" sz="8800" dirty="0">
                <a:latin typeface="Calibri" panose="020F0502020204030204" pitchFamily="34" charset="0"/>
                <a:cs typeface="Calibri" panose="020F0502020204030204" pitchFamily="34" charset="0"/>
              </a:rPr>
              <a:t>• RFA Release- CDBG					</a:t>
            </a:r>
            <a:r>
              <a:rPr lang="en-US" sz="8800" b="1" dirty="0">
                <a:latin typeface="Calibri" panose="020F0502020204030204" pitchFamily="34" charset="0"/>
                <a:cs typeface="Calibri" panose="020F0502020204030204" pitchFamily="34" charset="0"/>
              </a:rPr>
              <a:t>April 26, 2022</a:t>
            </a:r>
          </a:p>
          <a:p>
            <a:pPr marL="0" indent="0">
              <a:lnSpc>
                <a:spcPct val="100000"/>
              </a:lnSpc>
              <a:buNone/>
            </a:pPr>
            <a:r>
              <a:rPr lang="en-US" sz="8800" dirty="0">
                <a:latin typeface="Calibri" panose="020F0502020204030204" pitchFamily="34" charset="0"/>
                <a:cs typeface="Calibri" panose="020F0502020204030204" pitchFamily="34" charset="0"/>
              </a:rPr>
              <a:t>•</a:t>
            </a:r>
            <a:r>
              <a:rPr lang="en-US" sz="8800" b="1" dirty="0">
                <a:latin typeface="Calibri" panose="020F0502020204030204" pitchFamily="34" charset="0"/>
                <a:cs typeface="Calibri" panose="020F0502020204030204" pitchFamily="34" charset="0"/>
              </a:rPr>
              <a:t> </a:t>
            </a:r>
            <a:r>
              <a:rPr lang="en-US" sz="8800" dirty="0">
                <a:latin typeface="Calibri" panose="020F0502020204030204" pitchFamily="34" charset="0"/>
                <a:cs typeface="Calibri" panose="020F0502020204030204" pitchFamily="34" charset="0"/>
              </a:rPr>
              <a:t>Technical Assistance Workshop			</a:t>
            </a:r>
            <a:r>
              <a:rPr lang="en-US" sz="8800" b="1" dirty="0">
                <a:latin typeface="Calibri" panose="020F0502020204030204" pitchFamily="34" charset="0"/>
                <a:cs typeface="Calibri" panose="020F0502020204030204" pitchFamily="34" charset="0"/>
              </a:rPr>
              <a:t>April 29, 2022 </a:t>
            </a:r>
          </a:p>
          <a:p>
            <a:pPr marL="0" indent="0">
              <a:lnSpc>
                <a:spcPct val="100000"/>
              </a:lnSpc>
              <a:buNone/>
            </a:pPr>
            <a:r>
              <a:rPr lang="en-US" sz="8800" dirty="0">
                <a:latin typeface="Calibri" panose="020F0502020204030204" pitchFamily="34" charset="0"/>
                <a:cs typeface="Calibri" panose="020F0502020204030204" pitchFamily="34" charset="0"/>
              </a:rPr>
              <a:t>•</a:t>
            </a:r>
            <a:r>
              <a:rPr lang="en-US" sz="8800" b="1" dirty="0">
                <a:latin typeface="Calibri" panose="020F0502020204030204" pitchFamily="34" charset="0"/>
                <a:cs typeface="Calibri" panose="020F0502020204030204" pitchFamily="34" charset="0"/>
              </a:rPr>
              <a:t> </a:t>
            </a:r>
            <a:r>
              <a:rPr lang="en-US" sz="8800" dirty="0">
                <a:latin typeface="Calibri" panose="020F0502020204030204" pitchFamily="34" charset="0"/>
                <a:cs typeface="Calibri" panose="020F0502020204030204" pitchFamily="34" charset="0"/>
              </a:rPr>
              <a:t>Workshop questions Due				</a:t>
            </a:r>
            <a:r>
              <a:rPr lang="en-US" sz="8800" b="1" dirty="0">
                <a:latin typeface="Calibri" panose="020F0502020204030204" pitchFamily="34" charset="0"/>
                <a:cs typeface="Calibri" panose="020F0502020204030204" pitchFamily="34" charset="0"/>
              </a:rPr>
              <a:t>May 3, 2022</a:t>
            </a:r>
          </a:p>
          <a:p>
            <a:pPr marL="0" indent="0">
              <a:lnSpc>
                <a:spcPct val="100000"/>
              </a:lnSpc>
              <a:buNone/>
            </a:pPr>
            <a:r>
              <a:rPr lang="en-US" sz="8800" dirty="0">
                <a:latin typeface="Calibri" panose="020F0502020204030204" pitchFamily="34" charset="0"/>
                <a:cs typeface="Calibri" panose="020F0502020204030204" pitchFamily="34" charset="0"/>
              </a:rPr>
              <a:t>• First Public Hearing- FY2023 Action Plan		</a:t>
            </a:r>
            <a:r>
              <a:rPr lang="en-US" sz="8800" b="1" dirty="0">
                <a:latin typeface="Calibri" panose="020F0502020204030204" pitchFamily="34" charset="0"/>
                <a:cs typeface="Calibri" panose="020F0502020204030204" pitchFamily="34" charset="0"/>
              </a:rPr>
              <a:t>June 9, 2022</a:t>
            </a:r>
          </a:p>
          <a:p>
            <a:pPr marL="0" indent="0">
              <a:lnSpc>
                <a:spcPct val="100000"/>
              </a:lnSpc>
              <a:buNone/>
            </a:pPr>
            <a:r>
              <a:rPr lang="en-US" sz="8800" dirty="0">
                <a:latin typeface="Calibri" panose="020F0502020204030204" pitchFamily="34" charset="0"/>
                <a:cs typeface="Calibri" panose="020F0502020204030204" pitchFamily="34" charset="0"/>
              </a:rPr>
              <a:t>• RFA Submission Deadlines (All programs)		</a:t>
            </a:r>
            <a:r>
              <a:rPr lang="en-US" sz="8800" b="1" dirty="0">
                <a:latin typeface="Calibri" panose="020F0502020204030204" pitchFamily="34" charset="0"/>
                <a:cs typeface="Calibri" panose="020F0502020204030204" pitchFamily="34" charset="0"/>
              </a:rPr>
              <a:t>May 10, 2022</a:t>
            </a:r>
          </a:p>
          <a:p>
            <a:pPr marL="0" indent="0">
              <a:lnSpc>
                <a:spcPct val="100000"/>
              </a:lnSpc>
              <a:buNone/>
            </a:pPr>
            <a:r>
              <a:rPr lang="en-US" sz="8800" dirty="0">
                <a:latin typeface="Calibri" panose="020F0502020204030204" pitchFamily="34" charset="0"/>
                <a:cs typeface="Calibri" panose="020F0502020204030204" pitchFamily="34" charset="0"/>
              </a:rPr>
              <a:t>• Proposal Review and Recommendations		</a:t>
            </a:r>
            <a:r>
              <a:rPr lang="en-US" sz="8800" b="1" dirty="0">
                <a:latin typeface="Calibri" panose="020F0502020204030204" pitchFamily="34" charset="0"/>
                <a:cs typeface="Calibri" panose="020F0502020204030204" pitchFamily="34" charset="0"/>
              </a:rPr>
              <a:t>May 21– May 22</a:t>
            </a:r>
            <a:endParaRPr lang="en-US" sz="8800" b="1" baseline="30000" dirty="0">
              <a:latin typeface="Calibri" panose="020F0502020204030204" pitchFamily="34" charset="0"/>
              <a:cs typeface="Calibri" panose="020F0502020204030204" pitchFamily="34" charset="0"/>
            </a:endParaRPr>
          </a:p>
          <a:p>
            <a:pPr marL="0" indent="0">
              <a:lnSpc>
                <a:spcPct val="100000"/>
              </a:lnSpc>
              <a:buNone/>
            </a:pPr>
            <a:r>
              <a:rPr lang="en-US" sz="8800" dirty="0">
                <a:latin typeface="Calibri" panose="020F0502020204030204" pitchFamily="34" charset="0"/>
                <a:cs typeface="Calibri" panose="020F0502020204030204" pitchFamily="34" charset="0"/>
              </a:rPr>
              <a:t>• Draft and Action Plan and Second Public Hearing	</a:t>
            </a:r>
            <a:r>
              <a:rPr lang="en-US" sz="8800" b="1" dirty="0">
                <a:latin typeface="Calibri" panose="020F0502020204030204" pitchFamily="34" charset="0"/>
                <a:cs typeface="Calibri" panose="020F0502020204030204" pitchFamily="34" charset="0"/>
              </a:rPr>
              <a:t>July 14, 2022</a:t>
            </a:r>
          </a:p>
          <a:p>
            <a:pPr marL="0" indent="0">
              <a:lnSpc>
                <a:spcPct val="100000"/>
              </a:lnSpc>
              <a:buNone/>
            </a:pPr>
            <a:r>
              <a:rPr lang="en-US" sz="8800" dirty="0">
                <a:latin typeface="Calibri" panose="020F0502020204030204" pitchFamily="34" charset="0"/>
                <a:cs typeface="Calibri" panose="020F0502020204030204" pitchFamily="34" charset="0"/>
              </a:rPr>
              <a:t>•</a:t>
            </a:r>
            <a:r>
              <a:rPr lang="en-US" sz="8800" b="1" dirty="0">
                <a:latin typeface="Calibri" panose="020F0502020204030204" pitchFamily="34" charset="0"/>
                <a:cs typeface="Calibri" panose="020F0502020204030204" pitchFamily="34" charset="0"/>
              </a:rPr>
              <a:t> </a:t>
            </a:r>
            <a:r>
              <a:rPr lang="en-US" sz="8800" dirty="0">
                <a:latin typeface="Calibri" panose="020F0502020204030204" pitchFamily="34" charset="0"/>
                <a:cs typeface="Calibri" panose="020F0502020204030204" pitchFamily="34" charset="0"/>
              </a:rPr>
              <a:t>Council Approval of Action Plan			</a:t>
            </a:r>
            <a:r>
              <a:rPr lang="en-US" sz="8800" b="1" dirty="0">
                <a:latin typeface="Calibri" panose="020F0502020204030204" pitchFamily="34" charset="0"/>
                <a:cs typeface="Calibri" panose="020F0502020204030204" pitchFamily="34" charset="0"/>
              </a:rPr>
              <a:t>August 4, 2022</a:t>
            </a:r>
          </a:p>
          <a:p>
            <a:pPr marL="0" indent="0">
              <a:lnSpc>
                <a:spcPct val="100000"/>
              </a:lnSpc>
              <a:buNone/>
            </a:pPr>
            <a:r>
              <a:rPr lang="en-US" sz="8800" dirty="0">
                <a:latin typeface="Calibri" panose="020F0502020204030204" pitchFamily="34" charset="0"/>
                <a:cs typeface="Calibri" panose="020F0502020204030204" pitchFamily="34" charset="0"/>
              </a:rPr>
              <a:t>• Final Plan Deadline to HUD				</a:t>
            </a:r>
            <a:r>
              <a:rPr lang="en-US" sz="8800" b="1" dirty="0">
                <a:latin typeface="Calibri" panose="020F0502020204030204" pitchFamily="34" charset="0"/>
                <a:cs typeface="Calibri" panose="020F0502020204030204" pitchFamily="34" charset="0"/>
              </a:rPr>
              <a:t>August 15, 2022</a:t>
            </a:r>
          </a:p>
          <a:p>
            <a:pPr marL="0" indent="0">
              <a:lnSpc>
                <a:spcPct val="100000"/>
              </a:lnSpc>
              <a:buNone/>
            </a:pPr>
            <a:r>
              <a:rPr lang="en-US" sz="8800" dirty="0">
                <a:latin typeface="Calibri" panose="020F0502020204030204" pitchFamily="34" charset="0"/>
                <a:cs typeface="Calibri" panose="020F0502020204030204" pitchFamily="34" charset="0"/>
              </a:rPr>
              <a:t>• Fiscal Year 2023 begins. Contract period from       	</a:t>
            </a:r>
            <a:r>
              <a:rPr lang="en-US" sz="8800" b="1" dirty="0">
                <a:latin typeface="Calibri" panose="020F0502020204030204" pitchFamily="34" charset="0"/>
                <a:cs typeface="Calibri" panose="020F0502020204030204" pitchFamily="34" charset="0"/>
              </a:rPr>
              <a:t>October 1, 2022  </a:t>
            </a:r>
            <a:r>
              <a:rPr lang="en-US" sz="8800" dirty="0">
                <a:latin typeface="Calibri" panose="020F0502020204030204" pitchFamily="34" charset="0"/>
                <a:cs typeface="Calibri" panose="020F0502020204030204" pitchFamily="34" charset="0"/>
              </a:rPr>
              <a:t>                </a:t>
            </a:r>
          </a:p>
          <a:p>
            <a:pPr marL="0" indent="0">
              <a:lnSpc>
                <a:spcPct val="100000"/>
              </a:lnSpc>
              <a:buNone/>
            </a:pPr>
            <a:r>
              <a:rPr lang="en-US" sz="8800" dirty="0">
                <a:latin typeface="Calibri" panose="020F0502020204030204" pitchFamily="34" charset="0"/>
                <a:cs typeface="Calibri" panose="020F0502020204030204" pitchFamily="34" charset="0"/>
              </a:rPr>
              <a:t>   October 1, 2022 to September 30, 2023	</a:t>
            </a:r>
            <a:endParaRPr lang="en-US" sz="7200" dirty="0">
              <a:latin typeface="Calibri" panose="020F0502020204030204" pitchFamily="34" charset="0"/>
              <a:cs typeface="Calibri" panose="020F0502020204030204" pitchFamily="34" charset="0"/>
            </a:endParaRPr>
          </a:p>
          <a:p>
            <a:pPr marL="0" indent="0" algn="ctr">
              <a:lnSpc>
                <a:spcPct val="100000"/>
              </a:lnSpc>
              <a:buNone/>
            </a:pPr>
            <a:endParaRPr lang="en-US" sz="6400" i="1" dirty="0">
              <a:latin typeface="Calibri" panose="020F0502020204030204" pitchFamily="34" charset="0"/>
              <a:cs typeface="Calibri" panose="020F0502020204030204" pitchFamily="34" charset="0"/>
            </a:endParaRPr>
          </a:p>
          <a:p>
            <a:pPr marL="0" indent="0" algn="ctr">
              <a:lnSpc>
                <a:spcPct val="100000"/>
              </a:lnSpc>
              <a:buNone/>
            </a:pPr>
            <a:r>
              <a:rPr lang="en-US" sz="5600" i="1" dirty="0">
                <a:latin typeface="Calibri" panose="020F0502020204030204" pitchFamily="34" charset="0"/>
                <a:cs typeface="Calibri" panose="020F0502020204030204" pitchFamily="34" charset="0"/>
              </a:rPr>
              <a:t>* Dates are subject to change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030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72CC2-EC3D-4612-9AA7-CD6D1C155A65}"/>
              </a:ext>
            </a:extLst>
          </p:cNvPr>
          <p:cNvSpPr>
            <a:spLocks noGrp="1"/>
          </p:cNvSpPr>
          <p:nvPr>
            <p:ph type="title"/>
          </p:nvPr>
        </p:nvSpPr>
        <p:spPr>
          <a:xfrm>
            <a:off x="3200399" y="365125"/>
            <a:ext cx="8542867" cy="1325563"/>
          </a:xfrm>
        </p:spPr>
        <p:txBody>
          <a:bodyPr>
            <a:noAutofit/>
          </a:bodyPr>
          <a:lstStyle/>
          <a:p>
            <a:r>
              <a:rPr lang="en-US" dirty="0"/>
              <a:t>Questions &amp; Answers</a:t>
            </a:r>
          </a:p>
        </p:txBody>
      </p:sp>
      <p:sp>
        <p:nvSpPr>
          <p:cNvPr id="2" name="Slide Number Placeholder 1">
            <a:extLst>
              <a:ext uri="{FF2B5EF4-FFF2-40B4-BE49-F238E27FC236}">
                <a16:creationId xmlns:a16="http://schemas.microsoft.com/office/drawing/2014/main" id="{A8C8084F-2859-4CF4-BBDD-FB858A11DF14}"/>
              </a:ext>
            </a:extLst>
          </p:cNvPr>
          <p:cNvSpPr>
            <a:spLocks noGrp="1"/>
          </p:cNvSpPr>
          <p:nvPr>
            <p:ph type="sldNum" sz="quarter" idx="12"/>
          </p:nvPr>
        </p:nvSpPr>
        <p:spPr/>
        <p:txBody>
          <a:bodyPr/>
          <a:lstStyle/>
          <a:p>
            <a:fld id="{37C0DF9B-188E-4A88-BA80-93CE47D76098}" type="slidenum">
              <a:rPr lang="en-US" smtClean="0"/>
              <a:t>25</a:t>
            </a:fld>
            <a:endParaRPr lang="en-US"/>
          </a:p>
        </p:txBody>
      </p:sp>
      <p:sp>
        <p:nvSpPr>
          <p:cNvPr id="4" name="Content Placeholder 3">
            <a:extLst>
              <a:ext uri="{FF2B5EF4-FFF2-40B4-BE49-F238E27FC236}">
                <a16:creationId xmlns:a16="http://schemas.microsoft.com/office/drawing/2014/main" id="{0ECDB23E-E5D8-477C-91C3-FEC350D1F56F}"/>
              </a:ext>
            </a:extLst>
          </p:cNvPr>
          <p:cNvSpPr>
            <a:spLocks noGrp="1"/>
          </p:cNvSpPr>
          <p:nvPr>
            <p:ph idx="1"/>
          </p:nvPr>
        </p:nvSpPr>
        <p:spPr/>
        <p:txBody>
          <a:bodyPr/>
          <a:lstStyle/>
          <a:p>
            <a:r>
              <a:rPr lang="en-US" dirty="0"/>
              <a:t>We will take questions at this time.</a:t>
            </a:r>
          </a:p>
          <a:p>
            <a:r>
              <a:rPr lang="en-US" dirty="0"/>
              <a:t>If there are questions that cannot be answered during this meeting, then the questions will be recorded and answered through an addendum issued by Kayon Henderson.</a:t>
            </a:r>
          </a:p>
          <a:p>
            <a:pPr marL="0" indent="0">
              <a:buNone/>
            </a:pPr>
            <a:endParaRPr lang="en-US" dirty="0"/>
          </a:p>
        </p:txBody>
      </p:sp>
    </p:spTree>
    <p:extLst>
      <p:ext uri="{BB962C8B-B14F-4D97-AF65-F5344CB8AC3E}">
        <p14:creationId xmlns:p14="http://schemas.microsoft.com/office/powerpoint/2010/main" val="2557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9484F-F07D-4E99-BC09-42063E7A7F42}"/>
              </a:ext>
            </a:extLst>
          </p:cNvPr>
          <p:cNvSpPr>
            <a:spLocks noGrp="1"/>
          </p:cNvSpPr>
          <p:nvPr>
            <p:ph type="title"/>
          </p:nvPr>
        </p:nvSpPr>
        <p:spPr/>
        <p:txBody>
          <a:bodyPr/>
          <a:lstStyle/>
          <a:p>
            <a:r>
              <a:rPr lang="en-US" dirty="0"/>
              <a:t>Technical Assistance Workshop</a:t>
            </a:r>
            <a:br>
              <a:rPr lang="en-US" dirty="0"/>
            </a:br>
            <a:r>
              <a:rPr lang="en-US" dirty="0"/>
              <a:t>April 29, 2022</a:t>
            </a:r>
          </a:p>
        </p:txBody>
      </p:sp>
    </p:spTree>
    <p:extLst>
      <p:ext uri="{BB962C8B-B14F-4D97-AF65-F5344CB8AC3E}">
        <p14:creationId xmlns:p14="http://schemas.microsoft.com/office/powerpoint/2010/main" val="282601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72CC2-EC3D-4612-9AA7-CD6D1C155A65}"/>
              </a:ext>
            </a:extLst>
          </p:cNvPr>
          <p:cNvSpPr>
            <a:spLocks noGrp="1"/>
          </p:cNvSpPr>
          <p:nvPr>
            <p:ph type="title"/>
          </p:nvPr>
        </p:nvSpPr>
        <p:spPr/>
        <p:txBody>
          <a:bodyPr>
            <a:noAutofit/>
          </a:bodyPr>
          <a:lstStyle/>
          <a:p>
            <a:r>
              <a:rPr lang="en-US" sz="4400" b="1" dirty="0">
                <a:latin typeface="Calibri" panose="020F0502020204030204" pitchFamily="34" charset="0"/>
                <a:cs typeface="Calibri" panose="020F0502020204030204" pitchFamily="34" charset="0"/>
              </a:rPr>
              <a:t>Application and Award Process</a:t>
            </a:r>
            <a:endParaRPr lang="en-US" dirty="0"/>
          </a:p>
        </p:txBody>
      </p:sp>
      <p:sp>
        <p:nvSpPr>
          <p:cNvPr id="4" name="Content Placeholder 3">
            <a:extLst>
              <a:ext uri="{FF2B5EF4-FFF2-40B4-BE49-F238E27FC236}">
                <a16:creationId xmlns:a16="http://schemas.microsoft.com/office/drawing/2014/main" id="{0ECDB23E-E5D8-477C-91C3-FEC350D1F56F}"/>
              </a:ext>
            </a:extLst>
          </p:cNvPr>
          <p:cNvSpPr>
            <a:spLocks noGrp="1"/>
          </p:cNvSpPr>
          <p:nvPr>
            <p:ph idx="1"/>
          </p:nvPr>
        </p:nvSpPr>
        <p:spPr/>
        <p:txBody>
          <a:bodyPr>
            <a:normAutofit/>
          </a:bodyPr>
          <a:lstStyle/>
          <a:p>
            <a:pPr marL="0" indent="0">
              <a:buNone/>
            </a:pPr>
            <a:r>
              <a:rPr lang="en-US" dirty="0"/>
              <a:t>RFA Number </a:t>
            </a:r>
            <a:r>
              <a:rPr lang="en-US" sz="2800" dirty="0">
                <a:effectLst/>
                <a:latin typeface="Calibri" panose="020F0502020204030204" pitchFamily="34" charset="0"/>
                <a:ea typeface="Calibri" panose="020F0502020204030204" pitchFamily="34" charset="0"/>
              </a:rPr>
              <a:t>22-P-00581</a:t>
            </a:r>
            <a:endParaRPr lang="en-US" dirty="0"/>
          </a:p>
          <a:p>
            <a:pPr marL="0" indent="0">
              <a:buNone/>
            </a:pPr>
            <a:r>
              <a:rPr lang="en-US" dirty="0"/>
              <a:t>RFA ISSUED: April 26, 2022</a:t>
            </a:r>
          </a:p>
          <a:p>
            <a:pPr marL="0" indent="0">
              <a:buNone/>
            </a:pPr>
            <a:r>
              <a:rPr lang="en-US" dirty="0"/>
              <a:t>RFA DUE BY: May 10, 2022, 5:00pm EST</a:t>
            </a:r>
          </a:p>
          <a:p>
            <a:pPr marL="0" indent="0">
              <a:buNone/>
            </a:pPr>
            <a:endParaRPr lang="en-US" dirty="0"/>
          </a:p>
          <a:p>
            <a:pPr marL="0" indent="0">
              <a:buNone/>
            </a:pPr>
            <a:r>
              <a:rPr lang="en-US" dirty="0"/>
              <a:t>Point of Contact for All Questions:</a:t>
            </a:r>
          </a:p>
          <a:p>
            <a:pPr marL="0" indent="0">
              <a:buNone/>
            </a:pPr>
            <a:r>
              <a:rPr lang="en-US" b="1" dirty="0">
                <a:hlinkClick r:id="rId2"/>
              </a:rPr>
              <a:t>HCDInfo@tampagov.net</a:t>
            </a:r>
            <a:r>
              <a:rPr lang="en-US" b="1" dirty="0"/>
              <a:t> </a:t>
            </a:r>
          </a:p>
          <a:p>
            <a:pPr marL="0" indent="0">
              <a:buNone/>
            </a:pPr>
            <a:r>
              <a:rPr lang="en-US" dirty="0"/>
              <a:t>Housing and Community Development</a:t>
            </a:r>
          </a:p>
          <a:p>
            <a:pPr marL="0" indent="0">
              <a:buNone/>
            </a:pPr>
            <a:r>
              <a:rPr lang="en-US" dirty="0"/>
              <a:t> </a:t>
            </a:r>
          </a:p>
          <a:p>
            <a:pPr marL="0" indent="0">
              <a:buNone/>
            </a:pPr>
            <a:endParaRPr lang="en-US" dirty="0"/>
          </a:p>
        </p:txBody>
      </p:sp>
      <p:sp>
        <p:nvSpPr>
          <p:cNvPr id="2" name="Slide Number Placeholder 1">
            <a:extLst>
              <a:ext uri="{FF2B5EF4-FFF2-40B4-BE49-F238E27FC236}">
                <a16:creationId xmlns:a16="http://schemas.microsoft.com/office/drawing/2014/main" id="{A8C8084F-2859-4CF4-BBDD-FB858A11DF14}"/>
              </a:ext>
            </a:extLst>
          </p:cNvPr>
          <p:cNvSpPr>
            <a:spLocks noGrp="1"/>
          </p:cNvSpPr>
          <p:nvPr>
            <p:ph type="sldNum" sz="quarter" idx="12"/>
          </p:nvPr>
        </p:nvSpPr>
        <p:spPr/>
        <p:txBody>
          <a:bodyPr/>
          <a:lstStyle/>
          <a:p>
            <a:fld id="{37C0DF9B-188E-4A88-BA80-93CE47D76098}" type="slidenum">
              <a:rPr lang="en-US" smtClean="0"/>
              <a:t>3</a:t>
            </a:fld>
            <a:endParaRPr lang="en-US"/>
          </a:p>
        </p:txBody>
      </p:sp>
    </p:spTree>
    <p:extLst>
      <p:ext uri="{BB962C8B-B14F-4D97-AF65-F5344CB8AC3E}">
        <p14:creationId xmlns:p14="http://schemas.microsoft.com/office/powerpoint/2010/main" val="335591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2909455" y="365125"/>
            <a:ext cx="9282545" cy="677135"/>
          </a:xfrm>
        </p:spPr>
        <p:txBody>
          <a:bodyPr/>
          <a:lstStyle/>
          <a:p>
            <a:pPr algn="ctr"/>
            <a:r>
              <a:rPr lang="en-US" sz="2800" b="1" dirty="0">
                <a:latin typeface="Calibri" panose="020F0502020204030204" pitchFamily="34" charset="0"/>
                <a:cs typeface="Calibri" panose="020F0502020204030204" pitchFamily="34" charset="0"/>
              </a:rPr>
              <a:t>Application and Award Process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Oval 3"/>
          <p:cNvSpPr/>
          <p:nvPr/>
        </p:nvSpPr>
        <p:spPr>
          <a:xfrm>
            <a:off x="4872235" y="1842272"/>
            <a:ext cx="1719262" cy="947286"/>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Award Agreements</a:t>
            </a:r>
          </a:p>
        </p:txBody>
      </p:sp>
      <p:sp>
        <p:nvSpPr>
          <p:cNvPr id="10" name="Oval 9"/>
          <p:cNvSpPr/>
          <p:nvPr/>
        </p:nvSpPr>
        <p:spPr>
          <a:xfrm>
            <a:off x="9007665" y="1888256"/>
            <a:ext cx="1695450" cy="953548"/>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a:ea typeface="+mn-ea"/>
                <a:cs typeface="+mn-cs"/>
              </a:rPr>
              <a:t>RFA </a:t>
            </a:r>
            <a:r>
              <a:rPr kumimoji="0" lang="en-US" sz="1600" b="1" i="0" u="none" strike="noStrike" kern="1200" cap="none" spc="0" normalizeH="0" baseline="0" noProof="0" dirty="0">
                <a:ln>
                  <a:noFill/>
                </a:ln>
                <a:solidFill>
                  <a:srgbClr val="FFFFFF"/>
                </a:solidFill>
                <a:effectLst/>
                <a:uLnTx/>
                <a:uFillTx/>
                <a:latin typeface="Calibri Light"/>
                <a:ea typeface="+mn-ea"/>
                <a:cs typeface="+mn-cs"/>
              </a:rPr>
              <a:t>Workshops</a:t>
            </a:r>
          </a:p>
        </p:txBody>
      </p:sp>
      <p:sp>
        <p:nvSpPr>
          <p:cNvPr id="11" name="Oval 10"/>
          <p:cNvSpPr/>
          <p:nvPr/>
        </p:nvSpPr>
        <p:spPr>
          <a:xfrm>
            <a:off x="6035731" y="5245720"/>
            <a:ext cx="1666876" cy="947286"/>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Public Comment Period</a:t>
            </a:r>
          </a:p>
        </p:txBody>
      </p:sp>
      <p:sp>
        <p:nvSpPr>
          <p:cNvPr id="12" name="Oval 11"/>
          <p:cNvSpPr/>
          <p:nvPr/>
        </p:nvSpPr>
        <p:spPr>
          <a:xfrm>
            <a:off x="3760914" y="3060154"/>
            <a:ext cx="1685925" cy="954675"/>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Technical Assistance Workshop</a:t>
            </a:r>
          </a:p>
        </p:txBody>
      </p:sp>
      <p:sp>
        <p:nvSpPr>
          <p:cNvPr id="13" name="Oval 12"/>
          <p:cNvSpPr/>
          <p:nvPr/>
        </p:nvSpPr>
        <p:spPr>
          <a:xfrm>
            <a:off x="6893718" y="1312856"/>
            <a:ext cx="1709738" cy="935051"/>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RFA Release</a:t>
            </a:r>
          </a:p>
        </p:txBody>
      </p:sp>
      <p:sp>
        <p:nvSpPr>
          <p:cNvPr id="14" name="Oval 13"/>
          <p:cNvSpPr/>
          <p:nvPr/>
        </p:nvSpPr>
        <p:spPr>
          <a:xfrm>
            <a:off x="4139020" y="4499605"/>
            <a:ext cx="1704975" cy="932987"/>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Action Plan Adoption</a:t>
            </a:r>
          </a:p>
        </p:txBody>
      </p:sp>
      <p:sp>
        <p:nvSpPr>
          <p:cNvPr id="15" name="Oval 14"/>
          <p:cNvSpPr/>
          <p:nvPr/>
        </p:nvSpPr>
        <p:spPr>
          <a:xfrm>
            <a:off x="9973772" y="4465683"/>
            <a:ext cx="1704975" cy="911939"/>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Award Notification</a:t>
            </a:r>
          </a:p>
        </p:txBody>
      </p:sp>
      <p:sp>
        <p:nvSpPr>
          <p:cNvPr id="16" name="Oval 15"/>
          <p:cNvSpPr/>
          <p:nvPr/>
        </p:nvSpPr>
        <p:spPr>
          <a:xfrm>
            <a:off x="8181132" y="5245720"/>
            <a:ext cx="1724025" cy="951461"/>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Draft Action Plan</a:t>
            </a:r>
          </a:p>
        </p:txBody>
      </p:sp>
      <p:sp>
        <p:nvSpPr>
          <p:cNvPr id="17" name="Oval 16"/>
          <p:cNvSpPr/>
          <p:nvPr/>
        </p:nvSpPr>
        <p:spPr>
          <a:xfrm>
            <a:off x="10214584" y="3144423"/>
            <a:ext cx="1685925" cy="957443"/>
          </a:xfrm>
          <a:prstGeom prst="ellipse">
            <a:avLst/>
          </a:prstGeom>
          <a:solidFill>
            <a:srgbClr val="3366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Light"/>
                <a:ea typeface="+mn-ea"/>
                <a:cs typeface="+mn-cs"/>
              </a:rPr>
              <a:t>Application</a:t>
            </a:r>
            <a:r>
              <a:rPr kumimoji="0" lang="en-US" sz="1800" b="1" i="0" u="none" strike="noStrike" kern="1200" cap="none" spc="0" normalizeH="0" baseline="0" noProof="0" dirty="0">
                <a:ln>
                  <a:noFill/>
                </a:ln>
                <a:solidFill>
                  <a:srgbClr val="FFFFFF"/>
                </a:solidFill>
                <a:effectLst/>
                <a:uLnTx/>
                <a:uFillTx/>
                <a:latin typeface="Calibri Light"/>
                <a:ea typeface="+mn-ea"/>
                <a:cs typeface="+mn-cs"/>
              </a:rPr>
              <a:t> Review</a:t>
            </a:r>
          </a:p>
        </p:txBody>
      </p:sp>
      <p:sp>
        <p:nvSpPr>
          <p:cNvPr id="6" name="Curved Left Arrow 5"/>
          <p:cNvSpPr/>
          <p:nvPr/>
        </p:nvSpPr>
        <p:spPr>
          <a:xfrm rot="1118036">
            <a:off x="6869580" y="2817310"/>
            <a:ext cx="1971675" cy="2362200"/>
          </a:xfrm>
          <a:prstGeom prst="curvedLeftArrow">
            <a:avLst/>
          </a:prstGeom>
          <a:solidFill>
            <a:srgbClr val="00B050"/>
          </a:solidFill>
          <a:ln w="571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18883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Funding Available</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idx="1"/>
          </p:nvPr>
        </p:nvSpPr>
        <p:spPr>
          <a:xfrm>
            <a:off x="3200400" y="1825625"/>
            <a:ext cx="8153400" cy="4895850"/>
          </a:xfrm>
        </p:spPr>
        <p:txBody>
          <a:bodyPr>
            <a:normAutofit/>
          </a:bodyPr>
          <a:lstStyle/>
          <a:p>
            <a:r>
              <a:rPr lang="en-US" dirty="0">
                <a:latin typeface="Calibri" panose="020F0502020204030204" pitchFamily="34" charset="0"/>
                <a:cs typeface="Calibri" panose="020F0502020204030204" pitchFamily="34" charset="0"/>
              </a:rPr>
              <a:t>The Community Development Block Grant (</a:t>
            </a:r>
            <a:r>
              <a:rPr lang="en-US" b="1" dirty="0">
                <a:latin typeface="Calibri" panose="020F0502020204030204" pitchFamily="34" charset="0"/>
                <a:cs typeface="Calibri" panose="020F0502020204030204" pitchFamily="34" charset="0"/>
              </a:rPr>
              <a:t>CDBG</a:t>
            </a:r>
            <a:r>
              <a:rPr lang="en-US" dirty="0">
                <a:latin typeface="Calibri" panose="020F0502020204030204" pitchFamily="34" charset="0"/>
                <a:cs typeface="Calibri" panose="020F0502020204030204" pitchFamily="34" charset="0"/>
              </a:rPr>
              <a:t>) entitlement program allocates annual grants to larger cities and urban counties to develop viable communities by providing decent housing, a suitable living environment, and opportunities to expand economic opportunities, principally for low-moderate income individuals/ households.</a:t>
            </a:r>
          </a:p>
          <a:p>
            <a:r>
              <a:rPr lang="en-US" b="0" i="0" dirty="0">
                <a:effectLst/>
                <a:latin typeface="Calibri" panose="020F0502020204030204" pitchFamily="34" charset="0"/>
                <a:cs typeface="Calibri" panose="020F0502020204030204" pitchFamily="34" charset="0"/>
              </a:rPr>
              <a:t>The </a:t>
            </a:r>
            <a:r>
              <a:rPr lang="en-US" b="1" i="0" dirty="0">
                <a:effectLst/>
                <a:latin typeface="Calibri" panose="020F0502020204030204" pitchFamily="34" charset="0"/>
                <a:cs typeface="Calibri" panose="020F0502020204030204" pitchFamily="34" charset="0"/>
              </a:rPr>
              <a:t>CDBG-CV</a:t>
            </a:r>
            <a:r>
              <a:rPr lang="en-US" b="0" i="0" dirty="0">
                <a:effectLst/>
                <a:latin typeface="Calibri" panose="020F0502020204030204" pitchFamily="34" charset="0"/>
                <a:cs typeface="Calibri" panose="020F0502020204030204" pitchFamily="34" charset="0"/>
              </a:rPr>
              <a:t> Program (CDBG-CV), provided through the CARES Act, provides grants to states, insular areas, and local governments to prevent, prepare for, and respond to the spread of COVID-19.</a:t>
            </a:r>
          </a:p>
          <a:p>
            <a:endParaRPr lang="en-US" b="0" i="0" dirty="0">
              <a:effectLst/>
              <a:latin typeface="Calibri" panose="020F0502020204030204" pitchFamily="34" charset="0"/>
              <a:cs typeface="Calibri" panose="020F0502020204030204" pitchFamily="34" charset="0"/>
            </a:endParaRPr>
          </a:p>
          <a:p>
            <a:pPr marL="0" indent="0" algn="l">
              <a:buNone/>
            </a:pPr>
            <a:endParaRPr lang="en-US" b="0" i="0" dirty="0">
              <a:effectLst/>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070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Key Requirements</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idx="1"/>
          </p:nvPr>
        </p:nvSpPr>
        <p:spPr>
          <a:xfrm>
            <a:off x="3200400" y="1507331"/>
            <a:ext cx="8153400" cy="5032376"/>
          </a:xfrm>
        </p:spPr>
        <p:txBody>
          <a:bodyPr>
            <a:normAutofit fontScale="77500" lnSpcReduction="20000"/>
          </a:bodyPr>
          <a:lstStyle/>
          <a:p>
            <a:pPr>
              <a:lnSpc>
                <a:spcPct val="120000"/>
              </a:lnSpc>
            </a:pPr>
            <a:r>
              <a:rPr lang="en-US" sz="2600" dirty="0">
                <a:latin typeface="Calibri" panose="020F0502020204030204" pitchFamily="34" charset="0"/>
                <a:cs typeface="Calibri" panose="020F0502020204030204" pitchFamily="34" charset="0"/>
              </a:rPr>
              <a:t>CDBG and CDBG-CV funds must be used to benefit low- and moderate-income persons (80% Area Median Income or below), low-income areas, or to eliminate slum or blight conditions. CDBG funding cannot replace local funding of low-income activities but is meant to supplement other funding sources. Further, for those seeking to apply for CDBG-CV funds, CDBG-CV shall be used to prepare for, prevent and/or respond to coronavirus. </a:t>
            </a:r>
          </a:p>
          <a:p>
            <a:pPr>
              <a:lnSpc>
                <a:spcPct val="120000"/>
              </a:lnSpc>
            </a:pPr>
            <a:r>
              <a:rPr lang="en-US" sz="2600" dirty="0">
                <a:latin typeface="Calibri" panose="020F0502020204030204" pitchFamily="34" charset="0"/>
                <a:cs typeface="Calibri" panose="020F0502020204030204" pitchFamily="34" charset="0"/>
              </a:rPr>
              <a:t>City of Tampa will not reimburse costs incurred in applying for CDBG funding. Beginning project costs before funds are officially released will result in project ineligibility and no reimbursement from the City of Tampa.</a:t>
            </a:r>
          </a:p>
          <a:p>
            <a:pPr>
              <a:lnSpc>
                <a:spcPct val="120000"/>
              </a:lnSpc>
            </a:pPr>
            <a:r>
              <a:rPr lang="en-US" sz="2600" dirty="0">
                <a:latin typeface="Calibri" panose="020F0502020204030204" pitchFamily="34" charset="0"/>
                <a:cs typeface="Calibri" panose="020F0502020204030204" pitchFamily="34" charset="0"/>
              </a:rPr>
              <a:t>Projects must meet all applicable grant requirements of HUD.</a:t>
            </a:r>
          </a:p>
          <a:p>
            <a:pPr marL="0" indent="0">
              <a:lnSpc>
                <a:spcPct val="120000"/>
              </a:lnSpc>
              <a:buNone/>
            </a:pPr>
            <a:r>
              <a:rPr lang="en-US" sz="2200" dirty="0">
                <a:latin typeface="Calibri" panose="020F0502020204030204" pitchFamily="34" charset="0"/>
                <a:cs typeface="Calibri" panose="020F0502020204030204" pitchFamily="34" charset="0"/>
              </a:rPr>
              <a:t>For all CDBG programs: </a:t>
            </a:r>
            <a:r>
              <a:rPr lang="en-US" sz="2200" dirty="0">
                <a:latin typeface="Calibri" panose="020F0502020204030204" pitchFamily="34" charset="0"/>
                <a:cs typeface="Calibri" panose="020F0502020204030204" pitchFamily="34" charset="0"/>
                <a:hlinkClick r:id="rId2"/>
              </a:rPr>
              <a:t>https://www.hudexchange.info/</a:t>
            </a:r>
            <a:r>
              <a:rPr lang="en-US" sz="2200" dirty="0">
                <a:latin typeface="Calibri" panose="020F0502020204030204" pitchFamily="34" charset="0"/>
                <a:cs typeface="Calibri" panose="020F0502020204030204" pitchFamily="34" charset="0"/>
              </a:rPr>
              <a:t>  </a:t>
            </a:r>
          </a:p>
          <a:p>
            <a:pPr marL="0" indent="0">
              <a:lnSpc>
                <a:spcPct val="120000"/>
              </a:lnSpc>
              <a:buNone/>
            </a:pPr>
            <a:r>
              <a:rPr lang="en-US" sz="2200" dirty="0">
                <a:latin typeface="Calibri" panose="020F0502020204030204" pitchFamily="34" charset="0"/>
                <a:cs typeface="Calibri" panose="020F0502020204030204" pitchFamily="34" charset="0"/>
              </a:rPr>
              <a:t>For CDBG-CV Public Facilities, per this RFA, visit the following address: </a:t>
            </a:r>
            <a:r>
              <a:rPr lang="en-US" sz="2200" dirty="0">
                <a:latin typeface="Calibri" panose="020F0502020204030204" pitchFamily="34" charset="0"/>
                <a:cs typeface="Calibri" panose="020F0502020204030204" pitchFamily="34" charset="0"/>
                <a:hlinkClick r:id="rId3"/>
              </a:rPr>
              <a:t>https://www.hudexchange.info/programs/cdbg-cv/cdbg-cv-toolkit/introduction/</a:t>
            </a:r>
            <a:endParaRPr lang="en-US" sz="2200" dirty="0">
              <a:latin typeface="Calibri" panose="020F0502020204030204" pitchFamily="34" charset="0"/>
              <a:cs typeface="Calibri" panose="020F0502020204030204" pitchFamily="34" charset="0"/>
            </a:endParaRPr>
          </a:p>
          <a:p>
            <a:pPr>
              <a:lnSpc>
                <a:spcPct val="120000"/>
              </a:lnSpc>
            </a:pPr>
            <a:endParaRPr lang="en-US" sz="2200" dirty="0">
              <a:latin typeface="Calibri" panose="020F0502020204030204" pitchFamily="34" charset="0"/>
              <a:cs typeface="Calibri" panose="020F0502020204030204" pitchFamily="34" charset="0"/>
            </a:endParaRPr>
          </a:p>
          <a:p>
            <a:pPr marL="0" indent="0">
              <a:lnSpc>
                <a:spcPct val="120000"/>
              </a:lnSpc>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7767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Guideline Review</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idx="1"/>
          </p:nvPr>
        </p:nvSpPr>
        <p:spPr/>
        <p:txBody>
          <a:bodyPr>
            <a:normAutofit lnSpcReduction="10000"/>
          </a:bodyPr>
          <a:lstStyle/>
          <a:p>
            <a:r>
              <a:rPr lang="en-US" sz="2400" dirty="0">
                <a:latin typeface="Calibri" panose="020F0502020204030204" pitchFamily="34" charset="0"/>
                <a:cs typeface="Calibri" panose="020F0502020204030204" pitchFamily="34" charset="0"/>
              </a:rPr>
              <a:t>Guidelines may differ for each program</a:t>
            </a:r>
          </a:p>
          <a:p>
            <a:r>
              <a:rPr lang="en-US" sz="2400" dirty="0">
                <a:latin typeface="Calibri" panose="020F0502020204030204" pitchFamily="34" charset="0"/>
                <a:cs typeface="Calibri" panose="020F0502020204030204" pitchFamily="34" charset="0"/>
              </a:rPr>
              <a:t>Match Requirements</a:t>
            </a:r>
          </a:p>
          <a:p>
            <a:r>
              <a:rPr lang="en-US" sz="2400" dirty="0">
                <a:latin typeface="Calibri" panose="020F0502020204030204" pitchFamily="34" charset="0"/>
                <a:cs typeface="Calibri" panose="020F0502020204030204" pitchFamily="34" charset="0"/>
              </a:rPr>
              <a:t>All leverage/matching funds must be committed for the requested project and made available during the project period.</a:t>
            </a:r>
          </a:p>
          <a:p>
            <a:r>
              <a:rPr lang="en-US" sz="2400" dirty="0">
                <a:latin typeface="Calibri" panose="020F0502020204030204" pitchFamily="34" charset="0"/>
                <a:cs typeface="Calibri" panose="020F0502020204030204" pitchFamily="34" charset="0"/>
              </a:rPr>
              <a:t>All questions after this workshop MUST be submitted in writing by May 3rd at 11:59 a.m. (EST) to Kayon Henderson via email to: </a:t>
            </a:r>
            <a:r>
              <a:rPr lang="en-US" sz="2400" u="sng" dirty="0">
                <a:latin typeface="Calibri" panose="020F0502020204030204" pitchFamily="34" charset="0"/>
                <a:cs typeface="Calibri" panose="020F0502020204030204" pitchFamily="34" charset="0"/>
                <a:hlinkClick r:id="rId2"/>
              </a:rPr>
              <a:t>HCDInfo@Tampagov.net</a:t>
            </a:r>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Responses will be returned by close of business May 4th </a:t>
            </a:r>
          </a:p>
          <a:p>
            <a:r>
              <a:rPr lang="en-US" sz="2400" dirty="0">
                <a:latin typeface="Calibri" panose="020F0502020204030204" pitchFamily="34" charset="0"/>
                <a:cs typeface="Calibri" panose="020F0502020204030204" pitchFamily="34" charset="0"/>
              </a:rPr>
              <a:t>All responses are due by 5:00PM (EST), Tuesday, May 10, 2022</a:t>
            </a:r>
          </a:p>
          <a:p>
            <a:r>
              <a:rPr lang="en-US" sz="2400" dirty="0">
                <a:latin typeface="Calibri" panose="020F0502020204030204" pitchFamily="34" charset="0"/>
                <a:cs typeface="Calibri" panose="020F0502020204030204" pitchFamily="34" charset="0"/>
              </a:rPr>
              <a:t>All responses must be submitted in </a:t>
            </a:r>
            <a:r>
              <a:rPr lang="en-US" sz="2400" dirty="0" err="1">
                <a:latin typeface="Calibri" panose="020F0502020204030204" pitchFamily="34" charset="0"/>
                <a:cs typeface="Calibri" panose="020F0502020204030204" pitchFamily="34" charset="0"/>
              </a:rPr>
              <a:t>ZoomGrants</a:t>
            </a:r>
            <a:endParaRPr lang="en-US" sz="2400" dirty="0">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3215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a:bodyPr>
          <a:lstStyle/>
          <a:p>
            <a:r>
              <a:rPr lang="en-US" sz="4200" dirty="0">
                <a:latin typeface="Calibri" panose="020F0502020204030204" pitchFamily="34" charset="0"/>
                <a:cs typeface="Calibri" panose="020F0502020204030204" pitchFamily="34" charset="0"/>
              </a:rPr>
              <a:t>Approx. CDBG </a:t>
            </a:r>
            <a:r>
              <a:rPr lang="en-US" sz="4200" b="1" dirty="0">
                <a:latin typeface="Calibri" panose="020F0502020204030204" pitchFamily="34" charset="0"/>
                <a:cs typeface="Calibri" panose="020F0502020204030204" pitchFamily="34" charset="0"/>
              </a:rPr>
              <a:t>Funding Available - $400,000</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4294967295"/>
          </p:nvPr>
        </p:nvSpPr>
        <p:spPr>
          <a:xfrm>
            <a:off x="11726863" y="6276975"/>
            <a:ext cx="465137" cy="4000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D3ACBBDA-2FF8-499E-B960-642C7582265D}"/>
              </a:ext>
            </a:extLst>
          </p:cNvPr>
          <p:cNvSpPr txBox="1">
            <a:spLocks/>
          </p:cNvSpPr>
          <p:nvPr/>
        </p:nvSpPr>
        <p:spPr>
          <a:xfrm>
            <a:off x="0" y="2667000"/>
            <a:ext cx="12192000" cy="28124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6600" dirty="0">
                <a:solidFill>
                  <a:schemeClr val="bg1"/>
                </a:solidFill>
                <a:latin typeface="Calibri" panose="020F0502020204030204" pitchFamily="34" charset="0"/>
                <a:cs typeface="Calibri" panose="020F0502020204030204" pitchFamily="34" charset="0"/>
              </a:rPr>
              <a:t>PUBLIC SERVICES</a:t>
            </a:r>
          </a:p>
        </p:txBody>
      </p:sp>
    </p:spTree>
    <p:extLst>
      <p:ext uri="{BB962C8B-B14F-4D97-AF65-F5344CB8AC3E}">
        <p14:creationId xmlns:p14="http://schemas.microsoft.com/office/powerpoint/2010/main" val="132974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4800" b="1" dirty="0">
                <a:latin typeface="Calibri" panose="020F0502020204030204" pitchFamily="34" charset="0"/>
                <a:cs typeface="Calibri" panose="020F0502020204030204" pitchFamily="34" charset="0"/>
              </a:rPr>
              <a:t>Key Requirements</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idx="1"/>
          </p:nvPr>
        </p:nvSpPr>
        <p:spPr/>
        <p:txBody>
          <a:bodyPr/>
          <a:lstStyle/>
          <a:p>
            <a:pPr marL="457200" lvl="1" indent="-457200">
              <a:defRPr/>
            </a:pPr>
            <a:r>
              <a:rPr lang="en-US" sz="2200" dirty="0">
                <a:latin typeface="Calibri" panose="020F0502020204030204" pitchFamily="34" charset="0"/>
                <a:ea typeface="Tahoma" panose="020B0604030504040204" pitchFamily="34" charset="0"/>
                <a:cs typeface="Calibri" panose="020F0502020204030204" pitchFamily="34" charset="0"/>
              </a:rPr>
              <a:t>The Public Service project must be a new service or a quantifiable increase for renewal applications</a:t>
            </a:r>
          </a:p>
          <a:p>
            <a:pPr marL="457200" lvl="1" indent="-457200">
              <a:defRPr/>
            </a:pPr>
            <a:r>
              <a:rPr lang="en-US" sz="2200" dirty="0">
                <a:latin typeface="Calibri" panose="020F0502020204030204" pitchFamily="34" charset="0"/>
                <a:ea typeface="Tahoma" panose="020B0604030504040204" pitchFamily="34" charset="0"/>
                <a:cs typeface="Calibri" panose="020F0502020204030204" pitchFamily="34" charset="0"/>
              </a:rPr>
              <a:t>Match requirement – 100%</a:t>
            </a:r>
          </a:p>
          <a:p>
            <a:pPr marL="457200" lvl="1" indent="0">
              <a:buNone/>
              <a:defRPr/>
            </a:pPr>
            <a:r>
              <a:rPr lang="en-US" sz="2200" dirty="0">
                <a:latin typeface="Calibri" panose="020F0502020204030204" pitchFamily="34" charset="0"/>
                <a:ea typeface="Tahoma" panose="020B0604030504040204" pitchFamily="34" charset="0"/>
                <a:cs typeface="Calibri" panose="020F0502020204030204" pitchFamily="34" charset="0"/>
              </a:rPr>
              <a:t>Volunteer hours may be used as match; </a:t>
            </a:r>
          </a:p>
          <a:p>
            <a:pPr lvl="1">
              <a:defRPr/>
            </a:pPr>
            <a:r>
              <a:rPr lang="en-US" sz="2200" dirty="0">
                <a:latin typeface="Calibri" panose="020F0502020204030204" pitchFamily="34" charset="0"/>
                <a:ea typeface="Tahoma" panose="020B0604030504040204" pitchFamily="34" charset="0"/>
                <a:cs typeface="Calibri" panose="020F0502020204030204" pitchFamily="34" charset="0"/>
              </a:rPr>
              <a:t>A maximum of 50% of volunteer hours or in-kind services </a:t>
            </a:r>
          </a:p>
          <a:p>
            <a:pPr lvl="1">
              <a:defRPr/>
            </a:pPr>
            <a:r>
              <a:rPr lang="en-US" sz="2200" dirty="0">
                <a:latin typeface="Calibri" panose="020F0502020204030204" pitchFamily="34" charset="0"/>
                <a:ea typeface="Tahoma" panose="020B0604030504040204" pitchFamily="34" charset="0"/>
                <a:cs typeface="Calibri" panose="020F0502020204030204" pitchFamily="34" charset="0"/>
              </a:rPr>
              <a:t>The rate for volunteer hours is $29.95 per hour. </a:t>
            </a:r>
            <a:r>
              <a:rPr lang="en-US" sz="2000" i="1" dirty="0">
                <a:latin typeface="Calibri" panose="020F0502020204030204" pitchFamily="34" charset="0"/>
                <a:ea typeface="Tahoma" panose="020B0604030504040204" pitchFamily="34" charset="0"/>
                <a:cs typeface="Calibri" panose="020F0502020204030204" pitchFamily="34" charset="0"/>
              </a:rPr>
              <a:t>The rate can be found     </a:t>
            </a:r>
          </a:p>
          <a:p>
            <a:pPr marL="457200" lvl="1" indent="0">
              <a:buNone/>
              <a:defRPr/>
            </a:pPr>
            <a:r>
              <a:rPr lang="en-US" sz="2000" i="1" dirty="0">
                <a:latin typeface="Calibri" panose="020F0502020204030204" pitchFamily="34" charset="0"/>
                <a:ea typeface="Tahoma" panose="020B0604030504040204" pitchFamily="34" charset="0"/>
                <a:cs typeface="Calibri" panose="020F0502020204030204" pitchFamily="34" charset="0"/>
              </a:rPr>
              <a:t>    at </a:t>
            </a:r>
            <a:r>
              <a:rPr lang="en-US" sz="2000" i="1" dirty="0">
                <a:latin typeface="Calibri" panose="020F0502020204030204" pitchFamily="34" charset="0"/>
                <a:ea typeface="Tahoma" panose="020B0604030504040204" pitchFamily="34" charset="0"/>
                <a:cs typeface="Calibri" panose="020F0502020204030204" pitchFamily="34" charset="0"/>
                <a:hlinkClick r:id="rId2"/>
              </a:rPr>
              <a:t>https://independentsector.org/resource/the-value-of-volunteer-time/ </a:t>
            </a:r>
            <a:endParaRPr lang="en-US" sz="2000" dirty="0">
              <a:latin typeface="Calibri" panose="020F0502020204030204" pitchFamily="34" charset="0"/>
              <a:ea typeface="Tahoma" panose="020B0604030504040204" pitchFamily="34" charset="0"/>
              <a:cs typeface="Calibri" panose="020F0502020204030204" pitchFamily="34" charset="0"/>
            </a:endParaRPr>
          </a:p>
          <a:p>
            <a:pPr marL="342900" lvl="1" indent="-342900">
              <a:tabLst>
                <a:tab pos="457200" algn="l"/>
              </a:tabLst>
              <a:defRPr/>
            </a:pPr>
            <a:r>
              <a:rPr lang="en-US" sz="2200" dirty="0">
                <a:latin typeface="Calibri" panose="020F0502020204030204" pitchFamily="34" charset="0"/>
                <a:ea typeface="Tahoma" panose="020B0604030504040204" pitchFamily="34" charset="0"/>
                <a:cs typeface="Calibri" panose="020F0502020204030204" pitchFamily="34" charset="0"/>
              </a:rPr>
              <a:t>Reimbursements are on a per client basis</a:t>
            </a:r>
          </a:p>
          <a:p>
            <a:pPr lvl="1">
              <a:defRPr/>
            </a:pPr>
            <a:r>
              <a:rPr lang="en-US" sz="2200" dirty="0">
                <a:latin typeface="Calibri" panose="020F0502020204030204" pitchFamily="34" charset="0"/>
                <a:ea typeface="Tahoma" panose="020B0604030504040204" pitchFamily="34" charset="0"/>
                <a:cs typeface="Calibri" panose="020F0502020204030204" pitchFamily="34" charset="0"/>
              </a:rPr>
              <a:t>You will be required to establish a rate per client based on your funding request and clients being proposed to be served.</a:t>
            </a:r>
          </a:p>
          <a:p>
            <a:pPr marL="457200" lvl="2" indent="0">
              <a:buNone/>
              <a:defRPr/>
            </a:pPr>
            <a:r>
              <a:rPr lang="en-US" sz="2200" dirty="0">
                <a:latin typeface="Calibri" panose="020F0502020204030204" pitchFamily="34" charset="0"/>
                <a:ea typeface="Tahoma" panose="020B0604030504040204" pitchFamily="34" charset="0"/>
                <a:cs typeface="Calibri" panose="020F0502020204030204" pitchFamily="34" charset="0"/>
              </a:rPr>
              <a:t>    (</a:t>
            </a:r>
            <a:r>
              <a:rPr lang="en-US" sz="2200" i="1" dirty="0">
                <a:latin typeface="Calibri" panose="020F0502020204030204" pitchFamily="34" charset="0"/>
                <a:ea typeface="Tahoma" panose="020B0604030504040204" pitchFamily="34" charset="0"/>
                <a:cs typeface="Calibri" panose="020F0502020204030204" pitchFamily="34" charset="0"/>
              </a:rPr>
              <a:t>Example - $1,000 per client up to the amount of award</a:t>
            </a:r>
            <a:r>
              <a:rPr lang="en-US" sz="2200" dirty="0">
                <a:latin typeface="Calibri" panose="020F0502020204030204" pitchFamily="34" charset="0"/>
                <a:ea typeface="Tahoma" panose="020B0604030504040204" pitchFamily="34" charset="0"/>
                <a:cs typeface="Calibri" panose="020F0502020204030204" pitchFamily="34" charset="0"/>
              </a:rPr>
              <a:t>)</a:t>
            </a:r>
          </a:p>
          <a:p>
            <a:pPr marL="457200" lvl="2" indent="0">
              <a:buNone/>
              <a:defRPr/>
            </a:pPr>
            <a:endParaRPr lang="en-US" sz="2200" dirty="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893854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B2BE98-8A37-432D-A765-A91C2B8D9A76}" vid="{F18CE948-EE21-446A-BE67-2872F3D30E34}"/>
    </a:ext>
  </a:extLst>
</a:theme>
</file>

<file path=ppt/theme/theme2.xml><?xml version="1.0" encoding="utf-8"?>
<a:theme xmlns:a="http://schemas.openxmlformats.org/drawingml/2006/main" name="1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Geometric presentation_AAS_v3" id="{5F394A36-244E-477B-9B00-631A6705923C}" vid="{7FC6DB14-D4FF-4031-8ADB-F8536C0C40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B74DF85C8CD4408B193CFFB7A550C0" ma:contentTypeVersion="6" ma:contentTypeDescription="Create a new document." ma:contentTypeScope="" ma:versionID="08904246e34aa3eaf61aafe9ed52eead">
  <xsd:schema xmlns:xsd="http://www.w3.org/2001/XMLSchema" xmlns:xs="http://www.w3.org/2001/XMLSchema" xmlns:p="http://schemas.microsoft.com/office/2006/metadata/properties" xmlns:ns2="3c84f468-94c4-42b6-ab7e-c9d2078df59f" targetNamespace="http://schemas.microsoft.com/office/2006/metadata/properties" ma:root="true" ma:fieldsID="89ab0d0b46a8fdedaf2381bf5441d154" ns2:_="">
    <xsd:import namespace="3c84f468-94c4-42b6-ab7e-c9d2078df5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4f468-94c4-42b6-ab7e-c9d2078df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DC256D-0F14-4155-8C4E-07F499304AD3}">
  <ds:schemaRefs>
    <ds:schemaRef ds:uri="http://purl.org/dc/terms/"/>
    <ds:schemaRef ds:uri="http://schemas.microsoft.com/office/2006/metadata/properties"/>
    <ds:schemaRef ds:uri="3c84f468-94c4-42b6-ab7e-c9d2078df59f"/>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4E1D9DFB-C423-4C52-8016-1DDC0B965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4f468-94c4-42b6-ab7e-c9d2078df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3E2116-AB91-4FD1-AD9A-87D3CC794C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COT Powerpoint Template Full (7)</Template>
  <TotalTime>2074</TotalTime>
  <Words>2425</Words>
  <Application>Microsoft Office PowerPoint</Application>
  <PresentationFormat>Widescreen</PresentationFormat>
  <Paragraphs>243</Paragraphs>
  <Slides>26</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Calibri</vt:lpstr>
      <vt:lpstr>Calibri Light</vt:lpstr>
      <vt:lpstr>Corbel</vt:lpstr>
      <vt:lpstr>Gotham</vt:lpstr>
      <vt:lpstr>Open Sans</vt:lpstr>
      <vt:lpstr>system-ui</vt:lpstr>
      <vt:lpstr>Times New Roman</vt:lpstr>
      <vt:lpstr>Verdana</vt:lpstr>
      <vt:lpstr>Wingdings 2</vt:lpstr>
      <vt:lpstr>Office Theme</vt:lpstr>
      <vt:lpstr>1_Office Theme</vt:lpstr>
      <vt:lpstr>Technical Assistance Workshop  April 29, 2022</vt:lpstr>
      <vt:lpstr>Agenda</vt:lpstr>
      <vt:lpstr>Application and Award Process</vt:lpstr>
      <vt:lpstr>Application and Award Process</vt:lpstr>
      <vt:lpstr>Funding Available</vt:lpstr>
      <vt:lpstr>Key Requirements</vt:lpstr>
      <vt:lpstr>Guideline Review</vt:lpstr>
      <vt:lpstr>Approx. CDBG Funding Available - $400,000</vt:lpstr>
      <vt:lpstr>Key Requirements</vt:lpstr>
      <vt:lpstr>Eligible Activities</vt:lpstr>
      <vt:lpstr>Approx. CDBG Funding Available - $275,000</vt:lpstr>
      <vt:lpstr>Key Requirements</vt:lpstr>
      <vt:lpstr>Key Requirements</vt:lpstr>
      <vt:lpstr>Approx. CDBG-CV Funding Available - $1,000,000</vt:lpstr>
      <vt:lpstr>Key Requirements</vt:lpstr>
      <vt:lpstr>Eligible Activities</vt:lpstr>
      <vt:lpstr>Federal Requirements For Public Facilities projects only</vt:lpstr>
      <vt:lpstr>Equal Business Opportunity (EBO) Program</vt:lpstr>
      <vt:lpstr>Expedited/ Accelerated Permitting</vt:lpstr>
      <vt:lpstr>Role of Reviewers</vt:lpstr>
      <vt:lpstr>Allocating Points</vt:lpstr>
      <vt:lpstr>Applicant Evaluation Scoring</vt:lpstr>
      <vt:lpstr>Applicant Evaluation Scoring</vt:lpstr>
      <vt:lpstr>Timeline for RFA Process</vt:lpstr>
      <vt:lpstr>Questions &amp; Answers</vt:lpstr>
      <vt:lpstr>Technical Assistance Workshop April 29, 2022</vt:lpstr>
    </vt:vector>
  </TitlesOfParts>
  <Company>City of Tampa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Perry</dc:creator>
  <cp:lastModifiedBy>Cendy Rojas</cp:lastModifiedBy>
  <cp:revision>99</cp:revision>
  <cp:lastPrinted>2021-06-10T18:57:48Z</cp:lastPrinted>
  <dcterms:created xsi:type="dcterms:W3CDTF">2021-06-02T11:42:26Z</dcterms:created>
  <dcterms:modified xsi:type="dcterms:W3CDTF">2022-04-29T12:02:20Z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0x0101000BB74DF85C8CD4408B193CFFB7A550C0</vt:lpwstr>
  </property>
</Properties>
</file>