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  <p:sldMasterId id="2147483710" r:id="rId6"/>
  </p:sldMasterIdLst>
  <p:notesMasterIdLst>
    <p:notesMasterId r:id="rId38"/>
  </p:notesMasterIdLst>
  <p:sldIdLst>
    <p:sldId id="256" r:id="rId7"/>
    <p:sldId id="6881" r:id="rId8"/>
    <p:sldId id="295" r:id="rId9"/>
    <p:sldId id="6879" r:id="rId10"/>
    <p:sldId id="286" r:id="rId11"/>
    <p:sldId id="294" r:id="rId12"/>
    <p:sldId id="6882" r:id="rId13"/>
    <p:sldId id="6883" r:id="rId14"/>
    <p:sldId id="292" r:id="rId15"/>
    <p:sldId id="296" r:id="rId16"/>
    <p:sldId id="269" r:id="rId17"/>
    <p:sldId id="6878" r:id="rId18"/>
    <p:sldId id="284" r:id="rId19"/>
    <p:sldId id="297" r:id="rId20"/>
    <p:sldId id="299" r:id="rId21"/>
    <p:sldId id="298" r:id="rId22"/>
    <p:sldId id="312" r:id="rId23"/>
    <p:sldId id="300" r:id="rId24"/>
    <p:sldId id="301" r:id="rId25"/>
    <p:sldId id="302" r:id="rId26"/>
    <p:sldId id="303" r:id="rId27"/>
    <p:sldId id="304" r:id="rId28"/>
    <p:sldId id="305" r:id="rId29"/>
    <p:sldId id="309" r:id="rId30"/>
    <p:sldId id="308" r:id="rId31"/>
    <p:sldId id="310" r:id="rId32"/>
    <p:sldId id="6880" r:id="rId33"/>
    <p:sldId id="311" r:id="rId34"/>
    <p:sldId id="307" r:id="rId35"/>
    <p:sldId id="306" r:id="rId36"/>
    <p:sldId id="6875" r:id="rId37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C49227-8413-4F8A-9DF6-A0B9EE3F613B}">
          <p14:sldIdLst>
            <p14:sldId id="256"/>
          </p14:sldIdLst>
        </p14:section>
        <p14:section name="Untitled Section" id="{8BBCCE11-6261-470C-9A60-159ACD919F78}">
          <p14:sldIdLst>
            <p14:sldId id="6881"/>
            <p14:sldId id="295"/>
            <p14:sldId id="6879"/>
            <p14:sldId id="286"/>
            <p14:sldId id="294"/>
            <p14:sldId id="6882"/>
            <p14:sldId id="6883"/>
            <p14:sldId id="292"/>
            <p14:sldId id="296"/>
            <p14:sldId id="269"/>
            <p14:sldId id="6878"/>
            <p14:sldId id="284"/>
            <p14:sldId id="297"/>
            <p14:sldId id="299"/>
            <p14:sldId id="298"/>
            <p14:sldId id="312"/>
            <p14:sldId id="300"/>
            <p14:sldId id="301"/>
            <p14:sldId id="302"/>
            <p14:sldId id="303"/>
            <p14:sldId id="304"/>
            <p14:sldId id="305"/>
            <p14:sldId id="309"/>
            <p14:sldId id="308"/>
            <p14:sldId id="310"/>
            <p14:sldId id="6880"/>
            <p14:sldId id="311"/>
            <p14:sldId id="307"/>
            <p14:sldId id="306"/>
            <p14:sldId id="68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5484F-8DCA-4D9F-9BB1-E20B0E6BC35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750459-DDFA-4D66-8FDC-4A60B23E5D1A}">
      <dgm:prSet phldrT="[Text]"/>
      <dgm:spPr/>
      <dgm:t>
        <a:bodyPr/>
        <a:lstStyle/>
        <a:p>
          <a:r>
            <a:rPr lang="en-US" dirty="0"/>
            <a:t>Parking Outcomes</a:t>
          </a:r>
        </a:p>
      </dgm:t>
    </dgm:pt>
    <dgm:pt modelId="{F51FD7FB-E9FD-48D3-B2E7-710C2FC6FEE3}" type="parTrans" cxnId="{5CF40DD0-BBD4-470D-938E-F23D10ADAA76}">
      <dgm:prSet/>
      <dgm:spPr/>
      <dgm:t>
        <a:bodyPr/>
        <a:lstStyle/>
        <a:p>
          <a:endParaRPr lang="en-US"/>
        </a:p>
      </dgm:t>
    </dgm:pt>
    <dgm:pt modelId="{EAB19A8A-4520-4A54-872A-7272BA655D9E}" type="sibTrans" cxnId="{5CF40DD0-BBD4-470D-938E-F23D10ADAA76}">
      <dgm:prSet/>
      <dgm:spPr/>
      <dgm:t>
        <a:bodyPr/>
        <a:lstStyle/>
        <a:p>
          <a:endParaRPr lang="en-US"/>
        </a:p>
      </dgm:t>
    </dgm:pt>
    <dgm:pt modelId="{AE1E3696-D86B-4694-8655-CAEE0F49D1F4}">
      <dgm:prSet phldrT="[Text]"/>
      <dgm:spPr/>
      <dgm:t>
        <a:bodyPr/>
        <a:lstStyle/>
        <a:p>
          <a:r>
            <a:rPr lang="en-US" dirty="0"/>
            <a:t>Management &amp; Operations</a:t>
          </a:r>
        </a:p>
      </dgm:t>
    </dgm:pt>
    <dgm:pt modelId="{25624D41-5977-45E9-80AA-76272240C99A}" type="parTrans" cxnId="{5B712C08-FBA8-46F8-9698-346A06E7D093}">
      <dgm:prSet/>
      <dgm:spPr/>
      <dgm:t>
        <a:bodyPr/>
        <a:lstStyle/>
        <a:p>
          <a:endParaRPr lang="en-US"/>
        </a:p>
      </dgm:t>
    </dgm:pt>
    <dgm:pt modelId="{D9DA9FF4-8EB0-443A-A85D-31B2B6311B33}" type="sibTrans" cxnId="{5B712C08-FBA8-46F8-9698-346A06E7D093}">
      <dgm:prSet/>
      <dgm:spPr/>
      <dgm:t>
        <a:bodyPr/>
        <a:lstStyle/>
        <a:p>
          <a:endParaRPr lang="en-US"/>
        </a:p>
      </dgm:t>
    </dgm:pt>
    <dgm:pt modelId="{D75DA7EC-22A0-4579-82AA-D7195F5D3E91}">
      <dgm:prSet phldrT="[Text]"/>
      <dgm:spPr/>
      <dgm:t>
        <a:bodyPr/>
        <a:lstStyle/>
        <a:p>
          <a:r>
            <a:rPr lang="en-US" dirty="0"/>
            <a:t>Community expectations</a:t>
          </a:r>
        </a:p>
      </dgm:t>
    </dgm:pt>
    <dgm:pt modelId="{21DD2353-64B3-405B-869A-78EC6FA6711B}" type="parTrans" cxnId="{BE7C1CB9-F58E-4FCC-892B-82F612E89883}">
      <dgm:prSet/>
      <dgm:spPr/>
      <dgm:t>
        <a:bodyPr/>
        <a:lstStyle/>
        <a:p>
          <a:endParaRPr lang="en-US"/>
        </a:p>
      </dgm:t>
    </dgm:pt>
    <dgm:pt modelId="{CB47586F-1B65-457D-B6DB-AF4685F48E79}" type="sibTrans" cxnId="{BE7C1CB9-F58E-4FCC-892B-82F612E89883}">
      <dgm:prSet/>
      <dgm:spPr/>
      <dgm:t>
        <a:bodyPr/>
        <a:lstStyle/>
        <a:p>
          <a:endParaRPr lang="en-US"/>
        </a:p>
      </dgm:t>
    </dgm:pt>
    <dgm:pt modelId="{95A60800-6F19-4895-97FD-F812B870D3FB}">
      <dgm:prSet phldrT="[Text]"/>
      <dgm:spPr/>
      <dgm:t>
        <a:bodyPr/>
        <a:lstStyle/>
        <a:p>
          <a:r>
            <a:rPr lang="en-US" dirty="0"/>
            <a:t>Development Regulations</a:t>
          </a:r>
        </a:p>
      </dgm:t>
    </dgm:pt>
    <dgm:pt modelId="{78A488C8-5E67-49A7-88FF-44D3C4C9BEDB}" type="parTrans" cxnId="{6ED7C759-B36F-4F7D-B4DE-74F2D3DDB820}">
      <dgm:prSet/>
      <dgm:spPr/>
      <dgm:t>
        <a:bodyPr/>
        <a:lstStyle/>
        <a:p>
          <a:endParaRPr lang="en-US"/>
        </a:p>
      </dgm:t>
    </dgm:pt>
    <dgm:pt modelId="{67F9D4F6-36B5-47A9-9CD1-013418FE16EB}" type="sibTrans" cxnId="{6ED7C759-B36F-4F7D-B4DE-74F2D3DDB820}">
      <dgm:prSet/>
      <dgm:spPr/>
      <dgm:t>
        <a:bodyPr/>
        <a:lstStyle/>
        <a:p>
          <a:endParaRPr lang="en-US"/>
        </a:p>
      </dgm:t>
    </dgm:pt>
    <dgm:pt modelId="{A6AF5DE2-6F08-4D87-AB25-CC2B9636CF23}" type="pres">
      <dgm:prSet presAssocID="{1C15484F-8DCA-4D9F-9BB1-E20B0E6B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010FF7C-A21A-4642-A318-1B92AAAF3767}" type="pres">
      <dgm:prSet presAssocID="{A7750459-DDFA-4D66-8FDC-4A60B23E5D1A}" presName="centerShape" presStyleLbl="node0" presStyleIdx="0" presStyleCnt="1"/>
      <dgm:spPr/>
    </dgm:pt>
    <dgm:pt modelId="{83A09BDD-002B-4955-9C6E-AEB03D4B9C4A}" type="pres">
      <dgm:prSet presAssocID="{25624D41-5977-45E9-80AA-76272240C99A}" presName="parTrans" presStyleLbl="bgSibTrans2D1" presStyleIdx="0" presStyleCnt="3"/>
      <dgm:spPr/>
    </dgm:pt>
    <dgm:pt modelId="{3B8AD67A-DD2E-4786-B4E4-9228317CA2A6}" type="pres">
      <dgm:prSet presAssocID="{AE1E3696-D86B-4694-8655-CAEE0F49D1F4}" presName="node" presStyleLbl="node1" presStyleIdx="0" presStyleCnt="3">
        <dgm:presLayoutVars>
          <dgm:bulletEnabled val="1"/>
        </dgm:presLayoutVars>
      </dgm:prSet>
      <dgm:spPr/>
    </dgm:pt>
    <dgm:pt modelId="{1908738E-B095-4994-BF4C-F977286B610E}" type="pres">
      <dgm:prSet presAssocID="{21DD2353-64B3-405B-869A-78EC6FA6711B}" presName="parTrans" presStyleLbl="bgSibTrans2D1" presStyleIdx="1" presStyleCnt="3"/>
      <dgm:spPr/>
    </dgm:pt>
    <dgm:pt modelId="{199129AC-3DA3-4B28-8D30-A7759703A4F6}" type="pres">
      <dgm:prSet presAssocID="{D75DA7EC-22A0-4579-82AA-D7195F5D3E91}" presName="node" presStyleLbl="node1" presStyleIdx="1" presStyleCnt="3" custRadScaleRad="88849" custRadScaleInc="-922">
        <dgm:presLayoutVars>
          <dgm:bulletEnabled val="1"/>
        </dgm:presLayoutVars>
      </dgm:prSet>
      <dgm:spPr/>
    </dgm:pt>
    <dgm:pt modelId="{8CC705DE-6B4B-42C8-8E3C-7A665CB09E3A}" type="pres">
      <dgm:prSet presAssocID="{78A488C8-5E67-49A7-88FF-44D3C4C9BEDB}" presName="parTrans" presStyleLbl="bgSibTrans2D1" presStyleIdx="2" presStyleCnt="3"/>
      <dgm:spPr/>
    </dgm:pt>
    <dgm:pt modelId="{7842F2A5-55A4-4A6D-8268-3242381B6F25}" type="pres">
      <dgm:prSet presAssocID="{95A60800-6F19-4895-97FD-F812B870D3FB}" presName="node" presStyleLbl="node1" presStyleIdx="2" presStyleCnt="3">
        <dgm:presLayoutVars>
          <dgm:bulletEnabled val="1"/>
        </dgm:presLayoutVars>
      </dgm:prSet>
      <dgm:spPr/>
    </dgm:pt>
  </dgm:ptLst>
  <dgm:cxnLst>
    <dgm:cxn modelId="{5B712C08-FBA8-46F8-9698-346A06E7D093}" srcId="{A7750459-DDFA-4D66-8FDC-4A60B23E5D1A}" destId="{AE1E3696-D86B-4694-8655-CAEE0F49D1F4}" srcOrd="0" destOrd="0" parTransId="{25624D41-5977-45E9-80AA-76272240C99A}" sibTransId="{D9DA9FF4-8EB0-443A-A85D-31B2B6311B33}"/>
    <dgm:cxn modelId="{B0A7650F-80FE-41DD-B7AB-06609189E010}" type="presOf" srcId="{21DD2353-64B3-405B-869A-78EC6FA6711B}" destId="{1908738E-B095-4994-BF4C-F977286B610E}" srcOrd="0" destOrd="0" presId="urn:microsoft.com/office/officeart/2005/8/layout/radial4"/>
    <dgm:cxn modelId="{12E3D250-A0F7-451A-9A62-839AC419688B}" type="presOf" srcId="{A7750459-DDFA-4D66-8FDC-4A60B23E5D1A}" destId="{7010FF7C-A21A-4642-A318-1B92AAAF3767}" srcOrd="0" destOrd="0" presId="urn:microsoft.com/office/officeart/2005/8/layout/radial4"/>
    <dgm:cxn modelId="{695D3652-5223-4111-A195-85EA81667C21}" type="presOf" srcId="{95A60800-6F19-4895-97FD-F812B870D3FB}" destId="{7842F2A5-55A4-4A6D-8268-3242381B6F25}" srcOrd="0" destOrd="0" presId="urn:microsoft.com/office/officeart/2005/8/layout/radial4"/>
    <dgm:cxn modelId="{6ED7C759-B36F-4F7D-B4DE-74F2D3DDB820}" srcId="{A7750459-DDFA-4D66-8FDC-4A60B23E5D1A}" destId="{95A60800-6F19-4895-97FD-F812B870D3FB}" srcOrd="2" destOrd="0" parTransId="{78A488C8-5E67-49A7-88FF-44D3C4C9BEDB}" sibTransId="{67F9D4F6-36B5-47A9-9CD1-013418FE16EB}"/>
    <dgm:cxn modelId="{9C9C6A82-B17B-43CD-B02E-C5BEE17EBEFA}" type="presOf" srcId="{78A488C8-5E67-49A7-88FF-44D3C4C9BEDB}" destId="{8CC705DE-6B4B-42C8-8E3C-7A665CB09E3A}" srcOrd="0" destOrd="0" presId="urn:microsoft.com/office/officeart/2005/8/layout/radial4"/>
    <dgm:cxn modelId="{15B4F98C-B5A6-4BE8-A970-A1460449B7A3}" type="presOf" srcId="{AE1E3696-D86B-4694-8655-CAEE0F49D1F4}" destId="{3B8AD67A-DD2E-4786-B4E4-9228317CA2A6}" srcOrd="0" destOrd="0" presId="urn:microsoft.com/office/officeart/2005/8/layout/radial4"/>
    <dgm:cxn modelId="{22F05EAB-09B8-43F0-9418-EF78D219BA2A}" type="presOf" srcId="{D75DA7EC-22A0-4579-82AA-D7195F5D3E91}" destId="{199129AC-3DA3-4B28-8D30-A7759703A4F6}" srcOrd="0" destOrd="0" presId="urn:microsoft.com/office/officeart/2005/8/layout/radial4"/>
    <dgm:cxn modelId="{BE7C1CB9-F58E-4FCC-892B-82F612E89883}" srcId="{A7750459-DDFA-4D66-8FDC-4A60B23E5D1A}" destId="{D75DA7EC-22A0-4579-82AA-D7195F5D3E91}" srcOrd="1" destOrd="0" parTransId="{21DD2353-64B3-405B-869A-78EC6FA6711B}" sibTransId="{CB47586F-1B65-457D-B6DB-AF4685F48E79}"/>
    <dgm:cxn modelId="{5CF40DD0-BBD4-470D-938E-F23D10ADAA76}" srcId="{1C15484F-8DCA-4D9F-9BB1-E20B0E6BC355}" destId="{A7750459-DDFA-4D66-8FDC-4A60B23E5D1A}" srcOrd="0" destOrd="0" parTransId="{F51FD7FB-E9FD-48D3-B2E7-710C2FC6FEE3}" sibTransId="{EAB19A8A-4520-4A54-872A-7272BA655D9E}"/>
    <dgm:cxn modelId="{E28B7DD4-628C-4F24-AD9A-BA70894F3A92}" type="presOf" srcId="{25624D41-5977-45E9-80AA-76272240C99A}" destId="{83A09BDD-002B-4955-9C6E-AEB03D4B9C4A}" srcOrd="0" destOrd="0" presId="urn:microsoft.com/office/officeart/2005/8/layout/radial4"/>
    <dgm:cxn modelId="{E71FEAD6-99E4-4F03-83E8-6868A6C9ECCD}" type="presOf" srcId="{1C15484F-8DCA-4D9F-9BB1-E20B0E6BC355}" destId="{A6AF5DE2-6F08-4D87-AB25-CC2B9636CF23}" srcOrd="0" destOrd="0" presId="urn:microsoft.com/office/officeart/2005/8/layout/radial4"/>
    <dgm:cxn modelId="{41B11217-DB7F-4E2D-8A11-A7872D3A8134}" type="presParOf" srcId="{A6AF5DE2-6F08-4D87-AB25-CC2B9636CF23}" destId="{7010FF7C-A21A-4642-A318-1B92AAAF3767}" srcOrd="0" destOrd="0" presId="urn:microsoft.com/office/officeart/2005/8/layout/radial4"/>
    <dgm:cxn modelId="{194D01F1-D69F-45AE-8466-30C4FDDF7C0F}" type="presParOf" srcId="{A6AF5DE2-6F08-4D87-AB25-CC2B9636CF23}" destId="{83A09BDD-002B-4955-9C6E-AEB03D4B9C4A}" srcOrd="1" destOrd="0" presId="urn:microsoft.com/office/officeart/2005/8/layout/radial4"/>
    <dgm:cxn modelId="{75CE77EC-7D89-4D61-B26E-9F826EF52AF1}" type="presParOf" srcId="{A6AF5DE2-6F08-4D87-AB25-CC2B9636CF23}" destId="{3B8AD67A-DD2E-4786-B4E4-9228317CA2A6}" srcOrd="2" destOrd="0" presId="urn:microsoft.com/office/officeart/2005/8/layout/radial4"/>
    <dgm:cxn modelId="{4E795FA2-28F6-49F8-98ED-9F506D21840E}" type="presParOf" srcId="{A6AF5DE2-6F08-4D87-AB25-CC2B9636CF23}" destId="{1908738E-B095-4994-BF4C-F977286B610E}" srcOrd="3" destOrd="0" presId="urn:microsoft.com/office/officeart/2005/8/layout/radial4"/>
    <dgm:cxn modelId="{FFB099DD-0C6C-453D-846E-010C13895EAE}" type="presParOf" srcId="{A6AF5DE2-6F08-4D87-AB25-CC2B9636CF23}" destId="{199129AC-3DA3-4B28-8D30-A7759703A4F6}" srcOrd="4" destOrd="0" presId="urn:microsoft.com/office/officeart/2005/8/layout/radial4"/>
    <dgm:cxn modelId="{00B23BB9-F86F-4868-9878-4B19D115CF28}" type="presParOf" srcId="{A6AF5DE2-6F08-4D87-AB25-CC2B9636CF23}" destId="{8CC705DE-6B4B-42C8-8E3C-7A665CB09E3A}" srcOrd="5" destOrd="0" presId="urn:microsoft.com/office/officeart/2005/8/layout/radial4"/>
    <dgm:cxn modelId="{682381B4-8F2D-42B3-88AC-FA139CB98173}" type="presParOf" srcId="{A6AF5DE2-6F08-4D87-AB25-CC2B9636CF23}" destId="{7842F2A5-55A4-4A6D-8268-3242381B6F2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0FF7C-A21A-4642-A318-1B92AAAF3767}">
      <dsp:nvSpPr>
        <dsp:cNvPr id="0" name=""/>
        <dsp:cNvSpPr/>
      </dsp:nvSpPr>
      <dsp:spPr>
        <a:xfrm>
          <a:off x="1592490" y="1818584"/>
          <a:ext cx="1468872" cy="1468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Parking Outcomes</a:t>
          </a:r>
        </a:p>
      </dsp:txBody>
      <dsp:txXfrm>
        <a:off x="1807601" y="2033695"/>
        <a:ext cx="1038650" cy="1038650"/>
      </dsp:txXfrm>
    </dsp:sp>
    <dsp:sp modelId="{83A09BDD-002B-4955-9C6E-AEB03D4B9C4A}">
      <dsp:nvSpPr>
        <dsp:cNvPr id="0" name=""/>
        <dsp:cNvSpPr/>
      </dsp:nvSpPr>
      <dsp:spPr>
        <a:xfrm rot="12900000">
          <a:off x="592029" y="1543403"/>
          <a:ext cx="1183891" cy="418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AD67A-DD2E-4786-B4E4-9228317CA2A6}">
      <dsp:nvSpPr>
        <dsp:cNvPr id="0" name=""/>
        <dsp:cNvSpPr/>
      </dsp:nvSpPr>
      <dsp:spPr>
        <a:xfrm>
          <a:off x="1367" y="855019"/>
          <a:ext cx="1395429" cy="111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Management &amp; Operations</a:t>
          </a:r>
        </a:p>
      </dsp:txBody>
      <dsp:txXfrm>
        <a:off x="34064" y="887716"/>
        <a:ext cx="1330035" cy="1050949"/>
      </dsp:txXfrm>
    </dsp:sp>
    <dsp:sp modelId="{1908738E-B095-4994-BF4C-F977286B610E}">
      <dsp:nvSpPr>
        <dsp:cNvPr id="0" name=""/>
        <dsp:cNvSpPr/>
      </dsp:nvSpPr>
      <dsp:spPr>
        <a:xfrm rot="16166808">
          <a:off x="1827342" y="1065371"/>
          <a:ext cx="974483" cy="418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29AC-3DA3-4B28-8D30-A7759703A4F6}">
      <dsp:nvSpPr>
        <dsp:cNvPr id="0" name=""/>
        <dsp:cNvSpPr/>
      </dsp:nvSpPr>
      <dsp:spPr>
        <a:xfrm>
          <a:off x="1612165" y="229295"/>
          <a:ext cx="1395429" cy="111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expectations</a:t>
          </a:r>
        </a:p>
      </dsp:txBody>
      <dsp:txXfrm>
        <a:off x="1644862" y="261992"/>
        <a:ext cx="1330035" cy="1050949"/>
      </dsp:txXfrm>
    </dsp:sp>
    <dsp:sp modelId="{8CC705DE-6B4B-42C8-8E3C-7A665CB09E3A}">
      <dsp:nvSpPr>
        <dsp:cNvPr id="0" name=""/>
        <dsp:cNvSpPr/>
      </dsp:nvSpPr>
      <dsp:spPr>
        <a:xfrm rot="19500000">
          <a:off x="2877932" y="1543403"/>
          <a:ext cx="1183891" cy="41862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2F2A5-55A4-4A6D-8268-3242381B6F25}">
      <dsp:nvSpPr>
        <dsp:cNvPr id="0" name=""/>
        <dsp:cNvSpPr/>
      </dsp:nvSpPr>
      <dsp:spPr>
        <a:xfrm>
          <a:off x="3257057" y="855019"/>
          <a:ext cx="1395429" cy="111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Development Regulations</a:t>
          </a:r>
        </a:p>
      </dsp:txBody>
      <dsp:txXfrm>
        <a:off x="3289754" y="887716"/>
        <a:ext cx="1330035" cy="1050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B2913C8-EFD0-4BD7-80BC-F6DF486AB4B4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69F8FA5-12A6-4185-9EDB-873CDF81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8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/>
              <a:t>For full section of Slide Options, click “New Slide” dropdown menu under the Home tab.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F8FA5-12A6-4185-9EDB-873CDF818B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6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338933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51822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5601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119840"/>
      </p:ext>
    </p:extLst>
  </p:cSld>
  <p:clrMapOvr>
    <a:masterClrMapping/>
  </p:clrMapOvr>
  <p:transition spd="slow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60886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671565"/>
      </p:ext>
    </p:extLst>
  </p:cSld>
  <p:clrMapOvr>
    <a:masterClrMapping/>
  </p:clrMapOvr>
  <p:transition spd="slow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54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3629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497474"/>
      </p:ext>
    </p:extLst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9685"/>
      </p:ext>
    </p:extLst>
  </p:cSld>
  <p:clrMapOvr>
    <a:masterClrMapping/>
  </p:clrMapOvr>
  <p:transition spd="slow"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25867"/>
      </p:ext>
    </p:extLst>
  </p:cSld>
  <p:clrMapOvr>
    <a:masterClrMapping/>
  </p:clrMapOvr>
  <p:transition spd="slow"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118932"/>
      </p:ext>
    </p:extLst>
  </p:cSld>
  <p:clrMapOvr>
    <a:masterClrMapping/>
  </p:clrMapOvr>
  <p:transition spd="slow"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24665"/>
      </p:ext>
    </p:extLst>
  </p:cSld>
  <p:clrMapOvr>
    <a:masterClrMapping/>
  </p:clrMapOvr>
  <p:transition spd="slow"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3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0"/>
            <a:ext cx="1003118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214529"/>
      </p:ext>
    </p:extLst>
  </p:cSld>
  <p:clrMapOvr>
    <a:masterClrMapping/>
  </p:clrMapOvr>
  <p:transition spd="slow"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468420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591815"/>
      </p:ext>
    </p:extLst>
  </p:cSld>
  <p:clrMapOvr>
    <a:masterClrMapping/>
  </p:clrMapOvr>
  <p:transition spd="slow"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747157"/>
            <a:ext cx="10515600" cy="42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9153458"/>
      </p:ext>
    </p:extLst>
  </p:cSld>
  <p:clrMapOvr>
    <a:masterClrMapping/>
  </p:clrMapOvr>
  <p:transition spd="slow">
    <p:randomBa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Option 3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5896"/>
            <a:ext cx="10031186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434450"/>
      </p:ext>
    </p:extLst>
  </p:cSld>
  <p:clrMapOvr>
    <a:masterClrMapping/>
  </p:clrMapOvr>
  <p:transition spd="slow">
    <p:randomBa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7" y="5035097"/>
            <a:ext cx="1163683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2280482"/>
      </p:ext>
    </p:extLst>
  </p:cSld>
  <p:clrMapOvr>
    <a:masterClrMapping/>
  </p:clrMapOvr>
  <p:transition spd="slow">
    <p:randomBa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599714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9997746"/>
      </p:ext>
    </p:extLst>
  </p:cSld>
  <p:clrMapOvr>
    <a:masterClrMapping/>
  </p:clrMapOvr>
  <p:transition spd="slow">
    <p:randomBa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4077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1060473"/>
      </p:ext>
    </p:extLst>
  </p:cSld>
  <p:clrMapOvr>
    <a:masterClrMapping/>
  </p:clrMapOvr>
  <p:transition spd="slow">
    <p:randomBa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0362144"/>
      </p:ext>
    </p:extLst>
  </p:cSld>
  <p:clrMapOvr>
    <a:masterClrMapping/>
  </p:clrMapOvr>
  <p:transition spd="slow">
    <p:randomBa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5546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421985"/>
      </p:ext>
    </p:extLst>
  </p:cSld>
  <p:clrMapOvr>
    <a:masterClrMapping/>
  </p:clrMapOvr>
  <p:transition spd="slow"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648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635030"/>
      </p:ext>
    </p:extLst>
  </p:cSld>
  <p:clrMapOvr>
    <a:masterClrMapping/>
  </p:clrMapOvr>
  <p:transition spd="slow"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7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9029700" cy="946376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7625443" cy="946376"/>
          </a:xfrm>
        </p:spPr>
        <p:txBody>
          <a:bodyPr anchor="b">
            <a:no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26254"/>
      </p:ext>
    </p:extLst>
  </p:cSld>
  <p:clrMapOvr>
    <a:masterClrMapping/>
  </p:clrMapOvr>
  <p:transition spd="slow"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3 Welcome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176159"/>
            <a:ext cx="7625443" cy="946376"/>
          </a:xfrm>
        </p:spPr>
        <p:txBody>
          <a:bodyPr anchor="b">
            <a:noAutofit/>
          </a:bodyPr>
          <a:lstStyle>
            <a:lvl1pPr algn="l">
              <a:defRPr sz="54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4083"/>
            <a:ext cx="121920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56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54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6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1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74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09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18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5601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66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60886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al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4083"/>
            <a:ext cx="12192000" cy="1325563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664136"/>
      </p:ext>
    </p:extLst>
  </p:cSld>
  <p:clrMapOvr>
    <a:masterClrMapping/>
  </p:clrMapOvr>
  <p:transition spd="slow">
    <p:randomBa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Alt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2593" y="63554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8586" y="6353629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6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2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19275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52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667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3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0"/>
            <a:ext cx="1003118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6477000" y="1808163"/>
            <a:ext cx="4876800" cy="4065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581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1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96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08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ption 2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747157"/>
            <a:ext cx="10515600" cy="4277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79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Option 3 Singl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614" y="5896"/>
            <a:ext cx="10031186" cy="133304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1566863"/>
            <a:ext cx="105156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50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7" y="5035097"/>
            <a:ext cx="1163683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7060"/>
      </p:ext>
    </p:extLst>
  </p:cSld>
  <p:clrMapOvr>
    <a:masterClrMapping/>
  </p:clrMapOvr>
  <p:transition spd="slow">
    <p:randomBa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599714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6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407728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93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ener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58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75546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5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T3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5084083"/>
            <a:ext cx="8648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075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3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39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92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2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9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1454"/>
            <a:ext cx="8621486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41954"/>
            <a:ext cx="862148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82438"/>
      </p:ext>
    </p:extLst>
  </p:cSld>
  <p:clrMapOvr>
    <a:masterClrMapping/>
  </p:clrMapOvr>
  <p:transition spd="slow">
    <p:randomBa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39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538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255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1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37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03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er Title and Content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26628" y="6356350"/>
            <a:ext cx="800100" cy="365125"/>
          </a:xfrm>
        </p:spPr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21561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6305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 Alt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5625"/>
            <a:ext cx="81534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1637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DF9B-188E-4A88-BA80-93CE47D76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4" r:id="rId4"/>
    <p:sldLayoutId id="2147483650" r:id="rId5"/>
    <p:sldLayoutId id="2147483651" r:id="rId6"/>
    <p:sldLayoutId id="214748365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60" r:id="rId16"/>
    <p:sldLayoutId id="2147483662" r:id="rId17"/>
    <p:sldLayoutId id="2147483672" r:id="rId18"/>
    <p:sldLayoutId id="2147483663" r:id="rId19"/>
    <p:sldLayoutId id="2147483661" r:id="rId20"/>
    <p:sldLayoutId id="2147483671" r:id="rId21"/>
    <p:sldLayoutId id="2147483670" r:id="rId22"/>
    <p:sldLayoutId id="2147483668" r:id="rId23"/>
    <p:sldLayoutId id="2147483669" r:id="rId24"/>
    <p:sldLayoutId id="2147483653" r:id="rId25"/>
    <p:sldLayoutId id="2147483666" r:id="rId26"/>
    <p:sldLayoutId id="2147483667" r:id="rId27"/>
  </p:sldLayoutIdLst>
  <p:transition spd="slow">
    <p:randomBar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B4DA-7350-40C8-883E-93D55609DC38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0DF9B-188E-4A88-BA80-93CE47D760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A8B5A-7243-4EF4-848A-6DC6164645C8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1346-4ED3-4D80-938A-05E77FD5B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pbellpropertymanagement.com/blog/2015/07/13/reducing-liabilities-in-your-community-parking-lot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scpl.org/uncategorized/research/build-a-solid-foundation-for-your-small-busines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5062193"/>
            <a:ext cx="9029700" cy="1142663"/>
          </a:xfrm>
        </p:spPr>
        <p:txBody>
          <a:bodyPr>
            <a:noAutofit/>
          </a:bodyPr>
          <a:lstStyle/>
          <a:p>
            <a:r>
              <a:rPr lang="en-US" sz="2800" dirty="0"/>
              <a:t>Text Amendments</a:t>
            </a:r>
            <a:br>
              <a:rPr lang="en-US" sz="2800" dirty="0"/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April 28, </a:t>
            </a:r>
            <a:r>
              <a:rPr lang="en-US" sz="2400" b="0" dirty="0"/>
              <a:t>2022, City Council Workshop</a:t>
            </a:r>
            <a:br>
              <a:rPr lang="en-US" sz="2400" b="0" dirty="0"/>
            </a:br>
            <a:r>
              <a:rPr lang="en-US" sz="2400" b="0" dirty="0"/>
              <a:t>Agenda Item Number -   ; File Number – E2022-48</a:t>
            </a:r>
            <a:endParaRPr lang="en-US" sz="2800" b="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1921212"/>
      </p:ext>
    </p:extLst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726"/>
            <a:ext cx="6513871" cy="5014941"/>
          </a:xfrm>
        </p:spPr>
        <p:txBody>
          <a:bodyPr>
            <a:normAutofit/>
          </a:bodyPr>
          <a:lstStyle/>
          <a:p>
            <a:r>
              <a:rPr lang="en-US" dirty="0"/>
              <a:t>Presented on March 31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r>
              <a:rPr lang="en-US" dirty="0"/>
              <a:t>Comprehensive approach – inventory and management &amp; policy recommendations.</a:t>
            </a:r>
          </a:p>
          <a:p>
            <a:r>
              <a:rPr lang="en-US" dirty="0"/>
              <a:t>Actions taken to date by COT</a:t>
            </a:r>
          </a:p>
          <a:p>
            <a:pPr lvl="1"/>
            <a:r>
              <a:rPr lang="en-US" dirty="0"/>
              <a:t>Provides Mobility options</a:t>
            </a:r>
          </a:p>
          <a:p>
            <a:pPr lvl="1"/>
            <a:r>
              <a:rPr lang="en-US" dirty="0"/>
              <a:t>Pricing adjustment</a:t>
            </a:r>
          </a:p>
          <a:p>
            <a:pPr lvl="1"/>
            <a:r>
              <a:rPr lang="en-US" dirty="0"/>
              <a:t>Technology advancement</a:t>
            </a:r>
          </a:p>
          <a:p>
            <a:r>
              <a:rPr lang="en-US" dirty="0"/>
              <a:t>Downtown Partnership Privately Initiated Text Amendment Ch 27</a:t>
            </a:r>
          </a:p>
          <a:p>
            <a:pPr lvl="1"/>
            <a:r>
              <a:rPr lang="en-US" dirty="0"/>
              <a:t>April 28 Council Workshop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4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D590FF-2D18-4342-95E9-0DA5D780D887}"/>
              </a:ext>
            </a:extLst>
          </p:cNvPr>
          <p:cNvSpPr/>
          <p:nvPr/>
        </p:nvSpPr>
        <p:spPr>
          <a:xfrm>
            <a:off x="1853967" y="234892"/>
            <a:ext cx="8783273" cy="8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Downtown Parking Master Plan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4A3C9675-E8AE-47AA-ACE9-4438F7009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1" y="1419726"/>
            <a:ext cx="4452913" cy="4920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BEEF5-C30B-416B-9926-24C717E6C743}"/>
              </a:ext>
            </a:extLst>
          </p:cNvPr>
          <p:cNvSpPr txBox="1"/>
          <p:nvPr/>
        </p:nvSpPr>
        <p:spPr>
          <a:xfrm>
            <a:off x="8650706" y="6407664"/>
            <a:ext cx="24845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cto"/>
                <a:ea typeface="+mn-ea"/>
                <a:cs typeface="+mn-cs"/>
              </a:rPr>
              <a:t>Source: Tampa Downtown Partnership Parking Plan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7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17" y="1648178"/>
            <a:ext cx="5804937" cy="47864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Citywide vision for urban parking </a:t>
            </a:r>
          </a:p>
          <a:p>
            <a:r>
              <a:rPr lang="en-US" dirty="0"/>
              <a:t>Community engagement: listening sessions &amp; knowledge sharing</a:t>
            </a:r>
          </a:p>
          <a:p>
            <a:r>
              <a:rPr lang="en-US" dirty="0"/>
              <a:t>Policies tailored to needs of Tampa’s unique neighborhoods</a:t>
            </a:r>
          </a:p>
          <a:p>
            <a:r>
              <a:rPr lang="en-US" dirty="0"/>
              <a:t>Comprehensive approach to parking</a:t>
            </a:r>
          </a:p>
          <a:p>
            <a:r>
              <a:rPr lang="en-US" dirty="0"/>
              <a:t>Long-term implementation plan:</a:t>
            </a:r>
          </a:p>
          <a:p>
            <a:pPr lvl="1"/>
            <a:r>
              <a:rPr lang="en-US" dirty="0"/>
              <a:t>Goals, objectives, policies, cross-departmental coordination (SOPs)</a:t>
            </a:r>
          </a:p>
          <a:p>
            <a:pPr lvl="1"/>
            <a:r>
              <a:rPr lang="en-US" dirty="0"/>
              <a:t>Actions by implementing department:</a:t>
            </a:r>
          </a:p>
          <a:p>
            <a:pPr lvl="2"/>
            <a:r>
              <a:rPr lang="en-US" dirty="0"/>
              <a:t>Chapter 15, residential parking permit program</a:t>
            </a:r>
          </a:p>
          <a:p>
            <a:pPr lvl="2"/>
            <a:r>
              <a:rPr lang="en-US" dirty="0"/>
              <a:t>Reusable garages and lots</a:t>
            </a:r>
          </a:p>
          <a:p>
            <a:pPr lvl="2"/>
            <a:r>
              <a:rPr lang="en-US" dirty="0"/>
              <a:t>Adaptive facility design</a:t>
            </a:r>
          </a:p>
          <a:p>
            <a:pPr lvl="2"/>
            <a:r>
              <a:rPr lang="en-US" dirty="0"/>
              <a:t>Chapter 27, LDC refresh phase 3, offsets and minimums,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4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D590FF-2D18-4342-95E9-0DA5D780D887}"/>
              </a:ext>
            </a:extLst>
          </p:cNvPr>
          <p:cNvSpPr/>
          <p:nvPr/>
        </p:nvSpPr>
        <p:spPr>
          <a:xfrm>
            <a:off x="1853967" y="234892"/>
            <a:ext cx="8783273" cy="8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Elements of a Parking Master Plan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B4503D-B4ED-4979-8B4C-BE280E17B1D1}"/>
              </a:ext>
            </a:extLst>
          </p:cNvPr>
          <p:cNvGraphicFramePr/>
          <p:nvPr/>
        </p:nvGraphicFramePr>
        <p:xfrm>
          <a:off x="6761019" y="3429000"/>
          <a:ext cx="4653854" cy="329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615B8F1-E838-4E79-9C62-0AFCC6D4C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1941" y="1433259"/>
            <a:ext cx="3952010" cy="1737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601417E-C7E0-4807-8BF0-382A973C44E4}"/>
              </a:ext>
            </a:extLst>
          </p:cNvPr>
          <p:cNvSpPr/>
          <p:nvPr/>
        </p:nvSpPr>
        <p:spPr>
          <a:xfrm>
            <a:off x="7269019" y="3171192"/>
            <a:ext cx="471054" cy="652438"/>
          </a:xfrm>
          <a:prstGeom prst="downArrow">
            <a:avLst/>
          </a:prstGeom>
          <a:solidFill>
            <a:srgbClr val="B5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029893F-53F1-4348-848B-3066D950E918}"/>
              </a:ext>
            </a:extLst>
          </p:cNvPr>
          <p:cNvSpPr/>
          <p:nvPr/>
        </p:nvSpPr>
        <p:spPr>
          <a:xfrm>
            <a:off x="10401713" y="3171192"/>
            <a:ext cx="471054" cy="652438"/>
          </a:xfrm>
          <a:prstGeom prst="downArrow">
            <a:avLst/>
          </a:prstGeom>
          <a:solidFill>
            <a:srgbClr val="B5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72E5E53-9288-4415-BA6C-954F81EA6622}"/>
              </a:ext>
            </a:extLst>
          </p:cNvPr>
          <p:cNvSpPr/>
          <p:nvPr/>
        </p:nvSpPr>
        <p:spPr>
          <a:xfrm>
            <a:off x="8852419" y="3171191"/>
            <a:ext cx="471054" cy="484617"/>
          </a:xfrm>
          <a:prstGeom prst="downArrow">
            <a:avLst/>
          </a:prstGeom>
          <a:solidFill>
            <a:srgbClr val="B5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3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286F69-C39F-4442-B9C9-8783AB2611A5}"/>
              </a:ext>
            </a:extLst>
          </p:cNvPr>
          <p:cNvSpPr txBox="1">
            <a:spLocks/>
          </p:cNvSpPr>
          <p:nvPr/>
        </p:nvSpPr>
        <p:spPr>
          <a:xfrm>
            <a:off x="1080408" y="400167"/>
            <a:ext cx="10031186" cy="3137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/>
                </a:solidFill>
              </a:rPr>
              <a:t>Privately-Initiated Text Amendment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/>
                </a:solidFill>
              </a:rPr>
              <a:t>Applicant: Karen Kress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chemeClr val="tx1"/>
                </a:solidFill>
              </a:rPr>
              <a:t>Tampa Downtown Partnership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63DB1-ECD8-45FF-9CA9-52E0D6CF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616" y="3429000"/>
            <a:ext cx="4760589" cy="324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4E282F-BD4D-4B3F-B540-97FA7196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95" y="3429000"/>
            <a:ext cx="4760590" cy="3243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104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D3E5-F1B8-4813-B34A-A8B24B11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Privately-Initiated Text Amendment</a:t>
            </a:r>
            <a:br>
              <a:rPr lang="en-US" dirty="0"/>
            </a:br>
            <a:r>
              <a:rPr lang="en-US" dirty="0"/>
              <a:t>Applicant: Tampa Downtown Partnership</a:t>
            </a:r>
          </a:p>
        </p:txBody>
      </p:sp>
    </p:spTree>
    <p:extLst>
      <p:ext uri="{BB962C8B-B14F-4D97-AF65-F5344CB8AC3E}">
        <p14:creationId xmlns:p14="http://schemas.microsoft.com/office/powerpoint/2010/main" val="33528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B55627-C154-4A34-8FCD-F1674A97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defTabSz="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ACD433"/>
              </a:buClr>
              <a:buSzPct val="80000"/>
            </a:pPr>
            <a:r>
              <a:rPr lang="en-US" sz="4900" spc="100" dirty="0"/>
              <a:t>Publicly Initiated Text Amendment</a:t>
            </a:r>
            <a:br>
              <a:rPr lang="en-US" dirty="0"/>
            </a:br>
            <a:r>
              <a:rPr lang="en-US" sz="2200" b="0" dirty="0"/>
              <a:t>April 28, 2022 City Council Workshop</a:t>
            </a:r>
          </a:p>
        </p:txBody>
      </p:sp>
    </p:spTree>
    <p:extLst>
      <p:ext uri="{BB962C8B-B14F-4D97-AF65-F5344CB8AC3E}">
        <p14:creationId xmlns:p14="http://schemas.microsoft.com/office/powerpoint/2010/main" val="332915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236A-9494-4412-86BB-6728753E8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84318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2E6F-BCBC-4F26-B671-46D1549D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208314"/>
            <a:ext cx="8153400" cy="43513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Introduction to changes proposed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Review text amendments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   Commercial Vehicles in Residential Districts</a:t>
            </a:r>
            <a:br>
              <a:rPr lang="en-US" sz="2000" dirty="0"/>
            </a:br>
            <a:r>
              <a:rPr lang="en-US" sz="2000" dirty="0"/>
              <a:t>2.   Food Trucks</a:t>
            </a:r>
            <a:br>
              <a:rPr lang="en-US" sz="2000" dirty="0"/>
            </a:br>
            <a:r>
              <a:rPr lang="en-US" sz="2000" dirty="0"/>
              <a:t>3.   Alcoholic Beverage Sales Enforcement</a:t>
            </a:r>
            <a:br>
              <a:rPr lang="en-US" sz="2000" dirty="0"/>
            </a:br>
            <a:r>
              <a:rPr lang="en-US" sz="2000" dirty="0"/>
              <a:t>4.   Bonus Provision for Graywater</a:t>
            </a:r>
            <a:br>
              <a:rPr lang="en-US" sz="2000" dirty="0"/>
            </a:br>
            <a:r>
              <a:rPr lang="en-US" sz="2000" dirty="0"/>
              <a:t>5.   Home Based Business</a:t>
            </a:r>
            <a:br>
              <a:rPr lang="en-US" sz="2000" dirty="0"/>
            </a:br>
            <a:r>
              <a:rPr lang="en-US" sz="2000" dirty="0"/>
              <a:t>6.   Development Review Compliance</a:t>
            </a:r>
            <a:br>
              <a:rPr lang="en-US" sz="2000" dirty="0"/>
            </a:br>
            <a:r>
              <a:rPr lang="en-US" sz="2000" dirty="0"/>
              <a:t>7.   Transfer of Development Rights</a:t>
            </a:r>
            <a:br>
              <a:rPr lang="en-US" sz="2000" dirty="0"/>
            </a:br>
            <a:r>
              <a:rPr lang="en-US" sz="2000" dirty="0"/>
              <a:t>8.   Street Cafés</a:t>
            </a:r>
            <a:br>
              <a:rPr lang="en-US" sz="2000" dirty="0"/>
            </a:br>
            <a:r>
              <a:rPr lang="en-US" sz="2000" dirty="0"/>
              <a:t>9.   Storefront Residential Parking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10. Formal Decision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Review process schedule / timeline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0921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6DFF78-8EB1-41EE-8AA2-2CF76B57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59438-3D07-4BE0-A2DA-63CEA0466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591449"/>
            <a:ext cx="81534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dirty="0"/>
              <a:t>January 2022 amendment cycle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This request contains a total of ten (10) changes to the zoning code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Five of the items are in direct response to recent changes in State Statutes</a:t>
            </a:r>
          </a:p>
          <a:p>
            <a:pPr lvl="1">
              <a:spcAft>
                <a:spcPts val="1800"/>
              </a:spcAft>
            </a:pPr>
            <a:r>
              <a:rPr lang="en-US" sz="2000" dirty="0"/>
              <a:t>Five items relate to process modifications </a:t>
            </a:r>
          </a:p>
          <a:p>
            <a:pPr>
              <a:spcAft>
                <a:spcPts val="1800"/>
              </a:spcAft>
            </a:pPr>
            <a:r>
              <a:rPr lang="en-US" sz="2000" dirty="0"/>
              <a:t>Changes proposed which address legislative approvals are to ensure consistency in the zoning code with State law.</a:t>
            </a:r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722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77FC8C-2D36-46EE-9CB7-4C96172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5896"/>
            <a:ext cx="10590320" cy="133304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List of Publicly-Initiated Text Amendments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3227FF-A42F-4DEC-9F70-71221F17D65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78104"/>
          <a:ext cx="4807997" cy="5095111"/>
        </p:xfrm>
        <a:graphic>
          <a:graphicData uri="http://schemas.openxmlformats.org/drawingml/2006/table">
            <a:tbl>
              <a:tblPr firstRow="1" firstCol="1" bandRow="1"/>
              <a:tblGrid>
                <a:gridCol w="1570956">
                  <a:extLst>
                    <a:ext uri="{9D8B030D-6E8A-4147-A177-3AD203B41FA5}">
                      <a16:colId xmlns:a16="http://schemas.microsoft.com/office/drawing/2014/main" val="4219968977"/>
                    </a:ext>
                  </a:extLst>
                </a:gridCol>
                <a:gridCol w="274366">
                  <a:extLst>
                    <a:ext uri="{9D8B030D-6E8A-4147-A177-3AD203B41FA5}">
                      <a16:colId xmlns:a16="http://schemas.microsoft.com/office/drawing/2014/main" val="1609783955"/>
                    </a:ext>
                  </a:extLst>
                </a:gridCol>
                <a:gridCol w="139919">
                  <a:extLst>
                    <a:ext uri="{9D8B030D-6E8A-4147-A177-3AD203B41FA5}">
                      <a16:colId xmlns:a16="http://schemas.microsoft.com/office/drawing/2014/main" val="3779382427"/>
                    </a:ext>
                  </a:extLst>
                </a:gridCol>
                <a:gridCol w="2822756">
                  <a:extLst>
                    <a:ext uri="{9D8B030D-6E8A-4147-A177-3AD203B41FA5}">
                      <a16:colId xmlns:a16="http://schemas.microsoft.com/office/drawing/2014/main" val="3355508795"/>
                    </a:ext>
                  </a:extLst>
                </a:gridCol>
              </a:tblGrid>
              <a:tr h="276399">
                <a:tc gridSpan="4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Commercial Vehicles in Residential Districts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858650"/>
                  </a:ext>
                </a:extLst>
              </a:tr>
              <a:tr h="242791">
                <a:tc gridSpan="3">
                  <a:txBody>
                    <a:bodyPr/>
                    <a:lstStyle/>
                    <a:p>
                      <a:pPr marL="285750" marR="0" lvl="0" indent="-55563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27-43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9200111"/>
                  </a:ext>
                </a:extLst>
              </a:tr>
              <a:tr h="242791">
                <a:tc gridSpan="3">
                  <a:txBody>
                    <a:bodyPr/>
                    <a:lstStyle/>
                    <a:p>
                      <a:pPr marL="285750" marR="0" lvl="0" indent="-55563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27-283.11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4549244"/>
                  </a:ext>
                </a:extLst>
              </a:tr>
              <a:tr h="276399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Food Trucks  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kern="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29286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23.5-5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27-198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151706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27-43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27-211.8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647982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27-156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27-212.4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363266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27-171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27-282.30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2860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586584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27-184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286276"/>
                  </a:ext>
                </a:extLst>
              </a:tr>
              <a:tr h="276399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Alcoholic Beverage Sales Enforcement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kern="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63465"/>
                  </a:ext>
                </a:extLst>
              </a:tr>
              <a:tr h="276399">
                <a:tc gridSpan="2">
                  <a:txBody>
                    <a:bodyPr/>
                    <a:lstStyle/>
                    <a:p>
                      <a:pPr marL="4000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27-318 (2) &amp; (d)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450360"/>
                  </a:ext>
                </a:extLst>
              </a:tr>
              <a:tr h="276399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Bonus Provision for Graywater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1" kern="0" dirty="0">
                        <a:solidFill>
                          <a:srgbClr val="2F5496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1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539763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4000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27-140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253657"/>
                  </a:ext>
                </a:extLst>
              </a:tr>
              <a:tr h="248229">
                <a:tc gridSpan="4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Home Based Business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22850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27-43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27-198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767516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27-132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27-211.8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803298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27-156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27-212.4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985099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27-177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27-282.5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581303"/>
                  </a:ext>
                </a:extLst>
              </a:tr>
              <a:tr h="248229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27-184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742950" marR="0" lvl="1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27-283.7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9773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821FC2-E727-445A-AB21-F32EC9CFB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077760"/>
              </p:ext>
            </p:extLst>
          </p:nvPr>
        </p:nvGraphicFramePr>
        <p:xfrm>
          <a:off x="6311287" y="1478104"/>
          <a:ext cx="5042513" cy="3438516"/>
        </p:xfrm>
        <a:graphic>
          <a:graphicData uri="http://schemas.openxmlformats.org/drawingml/2006/table">
            <a:tbl>
              <a:tblPr firstRow="1" firstCol="1" bandRow="1"/>
              <a:tblGrid>
                <a:gridCol w="1337567">
                  <a:extLst>
                    <a:ext uri="{9D8B030D-6E8A-4147-A177-3AD203B41FA5}">
                      <a16:colId xmlns:a16="http://schemas.microsoft.com/office/drawing/2014/main" val="7593251"/>
                    </a:ext>
                  </a:extLst>
                </a:gridCol>
                <a:gridCol w="230819">
                  <a:extLst>
                    <a:ext uri="{9D8B030D-6E8A-4147-A177-3AD203B41FA5}">
                      <a16:colId xmlns:a16="http://schemas.microsoft.com/office/drawing/2014/main" val="2753293090"/>
                    </a:ext>
                  </a:extLst>
                </a:gridCol>
                <a:gridCol w="1230873">
                  <a:extLst>
                    <a:ext uri="{9D8B030D-6E8A-4147-A177-3AD203B41FA5}">
                      <a16:colId xmlns:a16="http://schemas.microsoft.com/office/drawing/2014/main" val="469618347"/>
                    </a:ext>
                  </a:extLst>
                </a:gridCol>
                <a:gridCol w="2243254">
                  <a:extLst>
                    <a:ext uri="{9D8B030D-6E8A-4147-A177-3AD203B41FA5}">
                      <a16:colId xmlns:a16="http://schemas.microsoft.com/office/drawing/2014/main" val="488513324"/>
                    </a:ext>
                  </a:extLst>
                </a:gridCol>
              </a:tblGrid>
              <a:tr h="258710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Development Review Compliance (DRC) definition 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kern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72820"/>
                  </a:ext>
                </a:extLst>
              </a:tr>
              <a:tr h="256542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27-43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438116"/>
                  </a:ext>
                </a:extLst>
              </a:tr>
              <a:tr h="256542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27-66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533083"/>
                  </a:ext>
                </a:extLst>
              </a:tr>
              <a:tr h="256542">
                <a:tc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27-67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30374"/>
                  </a:ext>
                </a:extLst>
              </a:tr>
              <a:tr h="258710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  Transfer of Development Rights (TDR)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539242"/>
                  </a:ext>
                </a:extLst>
              </a:tr>
              <a:tr h="256542">
                <a:tc gridSpan="2">
                  <a:txBody>
                    <a:bodyPr/>
                    <a:lstStyle/>
                    <a:p>
                      <a:pPr marL="4000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27-132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910093"/>
                  </a:ext>
                </a:extLst>
              </a:tr>
              <a:tr h="258710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Street Café 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243681"/>
                  </a:ext>
                </a:extLst>
              </a:tr>
              <a:tr h="256542">
                <a:tc gridSpan="2"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27-43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32674"/>
                  </a:ext>
                </a:extLst>
              </a:tr>
              <a:tr h="330874">
                <a:tc gridSpan="2">
                  <a:txBody>
                    <a:bodyPr/>
                    <a:lstStyle/>
                    <a:p>
                      <a:pPr marL="285750" marR="0" lvl="0" indent="-555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27-127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515129"/>
                  </a:ext>
                </a:extLst>
              </a:tr>
              <a:tr h="277658">
                <a:tc gridSpan="4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Storefront Residential Parking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987805"/>
                  </a:ext>
                </a:extLst>
              </a:tr>
              <a:tr h="258710">
                <a:tc gridSpan="3">
                  <a:txBody>
                    <a:bodyPr/>
                    <a:lstStyle/>
                    <a:p>
                      <a:pPr marL="4000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27-283</a:t>
                      </a:r>
                    </a:p>
                    <a:p>
                      <a:pPr marL="228600" marR="0" indent="-228600" defTabSz="15382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Formal Decision</a:t>
                      </a:r>
                    </a:p>
                    <a:p>
                      <a:pPr marL="401638" marR="0" lvl="1" indent="-166688" defTabSz="1538288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27-11</a:t>
                      </a: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3749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52" marR="628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700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7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E57F-D9F5-46D8-AEB1-E8B29CF8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Commercial vehicles in residential districts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3E0947-821F-4765-A006-B5D5150A0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930156"/>
              </p:ext>
            </p:extLst>
          </p:nvPr>
        </p:nvGraphicFramePr>
        <p:xfrm>
          <a:off x="3278459" y="1490008"/>
          <a:ext cx="693086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2264575">
                  <a:extLst>
                    <a:ext uri="{9D8B030D-6E8A-4147-A177-3AD203B41FA5}">
                      <a16:colId xmlns:a16="http://schemas.microsoft.com/office/drawing/2014/main" val="1015850683"/>
                    </a:ext>
                  </a:extLst>
                </a:gridCol>
                <a:gridCol w="4666286">
                  <a:extLst>
                    <a:ext uri="{9D8B030D-6E8A-4147-A177-3AD203B41FA5}">
                      <a16:colId xmlns:a16="http://schemas.microsoft.com/office/drawing/2014/main" val="30382297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27-43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5434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27-283.11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Vehicle Parking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6393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869D3F-99B6-4921-BA1F-175B19A298D2}"/>
              </a:ext>
            </a:extLst>
          </p:cNvPr>
          <p:cNvSpPr txBox="1"/>
          <p:nvPr/>
        </p:nvSpPr>
        <p:spPr>
          <a:xfrm>
            <a:off x="3388681" y="3100526"/>
            <a:ext cx="7776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Amends the definition of commercial equipment adding commercial containers, including trailers and box trucks.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Adds the definition of personal vehicle.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Allows temporary parking of commercial equipment in residential districts.</a:t>
            </a:r>
          </a:p>
        </p:txBody>
      </p:sp>
    </p:spTree>
    <p:extLst>
      <p:ext uri="{BB962C8B-B14F-4D97-AF65-F5344CB8AC3E}">
        <p14:creationId xmlns:p14="http://schemas.microsoft.com/office/powerpoint/2010/main" val="148863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FB52-A9EB-413A-9AC3-8FDA03CC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613" y="195943"/>
            <a:ext cx="8153400" cy="88719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2. Food Trucks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EE82A1-7439-49DB-B34A-672E65EEC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98109"/>
              </p:ext>
            </p:extLst>
          </p:nvPr>
        </p:nvGraphicFramePr>
        <p:xfrm>
          <a:off x="2989613" y="1043566"/>
          <a:ext cx="8690758" cy="3221800"/>
        </p:xfrm>
        <a:graphic>
          <a:graphicData uri="http://schemas.openxmlformats.org/drawingml/2006/table">
            <a:tbl>
              <a:tblPr firstRow="1" firstCol="1" bandRow="1"/>
              <a:tblGrid>
                <a:gridCol w="1289594">
                  <a:extLst>
                    <a:ext uri="{9D8B030D-6E8A-4147-A177-3AD203B41FA5}">
                      <a16:colId xmlns:a16="http://schemas.microsoft.com/office/drawing/2014/main" val="2712683768"/>
                    </a:ext>
                  </a:extLst>
                </a:gridCol>
                <a:gridCol w="7401164">
                  <a:extLst>
                    <a:ext uri="{9D8B030D-6E8A-4147-A177-3AD203B41FA5}">
                      <a16:colId xmlns:a16="http://schemas.microsoft.com/office/drawing/2014/main" val="3438027684"/>
                    </a:ext>
                  </a:extLst>
                </a:gridCol>
              </a:tblGrid>
              <a:tr h="3320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23.5-5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Schedule of violations and penalties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045904"/>
                  </a:ext>
                </a:extLst>
              </a:tr>
              <a:tr h="31963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Definitions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000553"/>
                  </a:ext>
                </a:extLst>
              </a:tr>
              <a:tr h="31963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27-156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Official schedule of district regulations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077014"/>
                  </a:ext>
                </a:extLst>
              </a:tr>
              <a:tr h="31963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27-171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District regulations for M-AP airport compatibility districts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66670"/>
                  </a:ext>
                </a:extLst>
              </a:tr>
              <a:tr h="654112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Official schedule of permitted principal, accessory and special uses; required off-street parking ratios by 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50887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Official schedule of permitted principal, accessory and special uses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65420"/>
                  </a:ext>
                </a:extLst>
              </a:tr>
              <a:tr h="31963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27-211.8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Schedule of permitted uses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408251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27-212.4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Schedule of allowable, permitted, and prohibited uses by district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837338"/>
                  </a:ext>
                </a:extLst>
              </a:tr>
              <a:tr h="31905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27-282.30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Food Trucks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9561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63E62-D84F-4189-9BBB-7226F0F7A12E}"/>
              </a:ext>
            </a:extLst>
          </p:cNvPr>
          <p:cNvSpPr txBox="1">
            <a:spLocks/>
          </p:cNvSpPr>
          <p:nvPr/>
        </p:nvSpPr>
        <p:spPr>
          <a:xfrm>
            <a:off x="2989613" y="4376057"/>
            <a:ext cx="8690758" cy="228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definition of food truck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as a permitted use in the use table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use criteria in ‘Regulations regarding specified uses’ section of the zoning code</a:t>
            </a:r>
          </a:p>
        </p:txBody>
      </p:sp>
    </p:spTree>
    <p:extLst>
      <p:ext uri="{BB962C8B-B14F-4D97-AF65-F5344CB8AC3E}">
        <p14:creationId xmlns:p14="http://schemas.microsoft.com/office/powerpoint/2010/main" val="415886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192A-3488-414E-B1AB-40BF4642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Council Motion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4440B-A710-4D42-B53B-B510D2CE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DF9B-188E-4A88-BA80-93CE47D76098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12763-8137-43F6-A13E-72B5812E0614}"/>
              </a:ext>
            </a:extLst>
          </p:cNvPr>
          <p:cNvSpPr txBox="1"/>
          <p:nvPr/>
        </p:nvSpPr>
        <p:spPr>
          <a:xfrm>
            <a:off x="3287486" y="1690688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Original motion was made on January 27, 2022 – Item #8</a:t>
            </a:r>
          </a:p>
          <a:p>
            <a:endParaRPr lang="en-US" sz="2000" b="1" u="sng" dirty="0"/>
          </a:p>
          <a:p>
            <a:r>
              <a:rPr lang="en-US" sz="2000" b="1" u="sng" dirty="0"/>
              <a:t>File No. E2022-48</a:t>
            </a:r>
          </a:p>
          <a:p>
            <a:endParaRPr lang="en-US" sz="2000" dirty="0"/>
          </a:p>
          <a:p>
            <a:r>
              <a:rPr lang="en-US" sz="2000" dirty="0"/>
              <a:t>Motion: (Maniscalco-Miranda) That said agenda item be continued to April 28, 2022, to include the Privately Initiated Text Amendments and the Publicly initiated Text Amendments.  Motion carried unanimously with Dingfelder being absent.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45120"/>
      </p:ext>
    </p:extLst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4453-1910-4EAC-838C-D8D3E86C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6"/>
            <a:ext cx="8153400" cy="726828"/>
          </a:xfrm>
        </p:spPr>
        <p:txBody>
          <a:bodyPr>
            <a:normAutofit/>
          </a:bodyPr>
          <a:lstStyle/>
          <a:p>
            <a:r>
              <a:rPr lang="en-US" sz="2800" dirty="0"/>
              <a:t>3. Alcoholic Beverage Sales Enforcement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9F18D69-D3BD-4DD1-8B2D-0A05538FF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885890"/>
              </p:ext>
            </p:extLst>
          </p:nvPr>
        </p:nvGraphicFramePr>
        <p:xfrm>
          <a:off x="3289610" y="1210903"/>
          <a:ext cx="7723139" cy="963930"/>
        </p:xfrm>
        <a:graphic>
          <a:graphicData uri="http://schemas.openxmlformats.org/drawingml/2006/table">
            <a:tbl>
              <a:tblPr firstRow="1" firstCol="1" bandRow="1"/>
              <a:tblGrid>
                <a:gridCol w="1306219">
                  <a:extLst>
                    <a:ext uri="{9D8B030D-6E8A-4147-A177-3AD203B41FA5}">
                      <a16:colId xmlns:a16="http://schemas.microsoft.com/office/drawing/2014/main" val="3614488415"/>
                    </a:ext>
                  </a:extLst>
                </a:gridCol>
                <a:gridCol w="6416920">
                  <a:extLst>
                    <a:ext uri="{9D8B030D-6E8A-4147-A177-3AD203B41FA5}">
                      <a16:colId xmlns:a16="http://schemas.microsoft.com/office/drawing/2014/main" val="2335946348"/>
                    </a:ext>
                  </a:extLst>
                </a:gridCol>
              </a:tblGrid>
              <a:tr h="726828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27-318 (2) &amp; (d)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Expiration, suspension, and revocation of approvals for alcoholic beverage sales; posting of notice for discontinuance of sales; evidence of resumption of sales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079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89C789-6211-4D68-8BF1-4A0B54595F26}"/>
              </a:ext>
            </a:extLst>
          </p:cNvPr>
          <p:cNvSpPr txBox="1"/>
          <p:nvPr/>
        </p:nvSpPr>
        <p:spPr>
          <a:xfrm>
            <a:off x="3200400" y="2737666"/>
            <a:ext cx="79321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Currently thirty (30) days notice is required for enforcement action for possible AB sales revocation or suspension.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Adds the ability for City Council, in emergency situations, to determine notice shall be provided no less than fifteen (15) days from the date of notice.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80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C035-089D-4BB5-9AC5-92AFE2A9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6"/>
            <a:ext cx="8153400" cy="735706"/>
          </a:xfrm>
        </p:spPr>
        <p:txBody>
          <a:bodyPr>
            <a:normAutofit/>
          </a:bodyPr>
          <a:lstStyle/>
          <a:p>
            <a:r>
              <a:rPr lang="en-US" sz="2800" dirty="0"/>
              <a:t>4. Bonus provision for Graywater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849FA4-7130-427A-96BE-9B8CB56736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208130"/>
              </p:ext>
            </p:extLst>
          </p:nvPr>
        </p:nvGraphicFramePr>
        <p:xfrm>
          <a:off x="3278459" y="1249975"/>
          <a:ext cx="7374745" cy="640969"/>
        </p:xfrm>
        <a:graphic>
          <a:graphicData uri="http://schemas.openxmlformats.org/drawingml/2006/table">
            <a:tbl>
              <a:tblPr firstRow="1" firstCol="1" bandRow="1"/>
              <a:tblGrid>
                <a:gridCol w="2409610">
                  <a:extLst>
                    <a:ext uri="{9D8B030D-6E8A-4147-A177-3AD203B41FA5}">
                      <a16:colId xmlns:a16="http://schemas.microsoft.com/office/drawing/2014/main" val="3395975874"/>
                    </a:ext>
                  </a:extLst>
                </a:gridCol>
                <a:gridCol w="4965135">
                  <a:extLst>
                    <a:ext uri="{9D8B030D-6E8A-4147-A177-3AD203B41FA5}">
                      <a16:colId xmlns:a16="http://schemas.microsoft.com/office/drawing/2014/main" val="846848587"/>
                    </a:ext>
                  </a:extLst>
                </a:gridCol>
              </a:tblGrid>
              <a:tr h="640969">
                <a:tc>
                  <a:txBody>
                    <a:bodyPr/>
                    <a:lstStyle/>
                    <a:p>
                      <a:pPr marL="2286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Bonus provisions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776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1CE182-161C-41A1-B28B-9FD2F187811C}"/>
              </a:ext>
            </a:extLst>
          </p:cNvPr>
          <p:cNvSpPr txBox="1"/>
          <p:nvPr/>
        </p:nvSpPr>
        <p:spPr>
          <a:xfrm>
            <a:off x="3200400" y="2327564"/>
            <a:ext cx="79386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Adds Graywater as a bonus incentive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Incentive is based on the amount of Graywater provided.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achieve a maximum bonus density/intensity  of 25% if at least seventy-five (75) percent of a proposed or existing development will have a graywater system installed.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achieve a maximum bonus density/intensity of 30% if one-hundred (100) percent of a proposed or existing development will have a graywater system installed.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78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2149-8B5E-40A4-B282-07DA1654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782" y="365126"/>
            <a:ext cx="8158018" cy="669348"/>
          </a:xfrm>
        </p:spPr>
        <p:txBody>
          <a:bodyPr>
            <a:normAutofit/>
          </a:bodyPr>
          <a:lstStyle/>
          <a:p>
            <a:r>
              <a:rPr lang="en-US" sz="2800" dirty="0"/>
              <a:t>5. Home Based Business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593B9B-3589-4BC5-BD24-BD0DB9C881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97382" y="1034475"/>
          <a:ext cx="8257309" cy="3453937"/>
        </p:xfrm>
        <a:graphic>
          <a:graphicData uri="http://schemas.openxmlformats.org/drawingml/2006/table">
            <a:tbl>
              <a:tblPr firstRow="1" firstCol="1" bandRow="1"/>
              <a:tblGrid>
                <a:gridCol w="1209964">
                  <a:extLst>
                    <a:ext uri="{9D8B030D-6E8A-4147-A177-3AD203B41FA5}">
                      <a16:colId xmlns:a16="http://schemas.microsoft.com/office/drawing/2014/main" val="2671448021"/>
                    </a:ext>
                  </a:extLst>
                </a:gridCol>
                <a:gridCol w="7047345">
                  <a:extLst>
                    <a:ext uri="{9D8B030D-6E8A-4147-A177-3AD203B41FA5}">
                      <a16:colId xmlns:a16="http://schemas.microsoft.com/office/drawing/2014/main" val="1338826443"/>
                    </a:ext>
                  </a:extLst>
                </a:gridCol>
              </a:tblGrid>
              <a:tr h="32287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3319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Regulations governing individual special uses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102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Official schedule of district regulations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115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Historic district established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37552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Official schedule of permitted principal, accessory and special uses; required off-street parking ratios by use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7206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Official schedule of permitted principal, accessory and special uses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578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27-211.8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Schedule of permitted uses by district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7871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27-212.4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Schedule of allowable, permitted, and prohibited uses by district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869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Home occupations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311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27-283.7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off-street parking spaces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5320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B9812E-2670-44F2-9CB0-2D4D30680358}"/>
              </a:ext>
            </a:extLst>
          </p:cNvPr>
          <p:cNvSpPr txBox="1"/>
          <p:nvPr/>
        </p:nvSpPr>
        <p:spPr>
          <a:xfrm>
            <a:off x="3297382" y="4950691"/>
            <a:ext cx="8257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 the home occupation definition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 all code sections relating to home occupation</a:t>
            </a:r>
          </a:p>
        </p:txBody>
      </p:sp>
    </p:spTree>
    <p:extLst>
      <p:ext uri="{BB962C8B-B14F-4D97-AF65-F5344CB8AC3E}">
        <p14:creationId xmlns:p14="http://schemas.microsoft.com/office/powerpoint/2010/main" val="330908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637B-DADA-488F-8EE6-D06F3FEA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743239"/>
          </a:xfrm>
        </p:spPr>
        <p:txBody>
          <a:bodyPr>
            <a:normAutofit/>
          </a:bodyPr>
          <a:lstStyle/>
          <a:p>
            <a:r>
              <a:rPr lang="en-US" sz="2800" dirty="0"/>
              <a:t>6. Development Review Compliance (DRC)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4EC503-38FD-43C2-B0EF-788EA039F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908669"/>
              </p:ext>
            </p:extLst>
          </p:nvPr>
        </p:nvGraphicFramePr>
        <p:xfrm>
          <a:off x="3300761" y="1108363"/>
          <a:ext cx="6933130" cy="1006764"/>
        </p:xfrm>
        <a:graphic>
          <a:graphicData uri="http://schemas.openxmlformats.org/drawingml/2006/table">
            <a:tbl>
              <a:tblPr firstRow="1" firstCol="1" bandRow="1"/>
              <a:tblGrid>
                <a:gridCol w="1461789">
                  <a:extLst>
                    <a:ext uri="{9D8B030D-6E8A-4147-A177-3AD203B41FA5}">
                      <a16:colId xmlns:a16="http://schemas.microsoft.com/office/drawing/2014/main" val="3785335941"/>
                    </a:ext>
                  </a:extLst>
                </a:gridCol>
                <a:gridCol w="5471341">
                  <a:extLst>
                    <a:ext uri="{9D8B030D-6E8A-4147-A177-3AD203B41FA5}">
                      <a16:colId xmlns:a16="http://schemas.microsoft.com/office/drawing/2014/main" val="4200567012"/>
                    </a:ext>
                  </a:extLst>
                </a:gridCol>
              </a:tblGrid>
              <a:tr h="335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96853"/>
                  </a:ext>
                </a:extLst>
              </a:tr>
              <a:tr h="335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Intent and purpose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720071"/>
                  </a:ext>
                </a:extLst>
              </a:tr>
              <a:tr h="335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Duties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071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84C4151-9443-4AF2-B838-CAB902C51D18}"/>
              </a:ext>
            </a:extLst>
          </p:cNvPr>
          <p:cNvSpPr txBox="1"/>
          <p:nvPr/>
        </p:nvSpPr>
        <p:spPr>
          <a:xfrm>
            <a:off x="3380509" y="2466109"/>
            <a:ext cx="721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Amend three sections of the zoning code to address State legislative changes recently approved.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57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F20A-9C35-4493-A9CA-B5DE17DF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Transfer of Development Rights (TDR)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4961-0CCD-4090-8FE8-7D641BF0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2398786"/>
            <a:ext cx="8153400" cy="3064308"/>
          </a:xfrm>
        </p:spPr>
        <p:txBody>
          <a:bodyPr>
            <a:normAutofit/>
          </a:bodyPr>
          <a:lstStyle/>
          <a:p>
            <a:r>
              <a:rPr lang="en-US" sz="2000" dirty="0"/>
              <a:t>Remove incorrect code reference</a:t>
            </a:r>
          </a:p>
          <a:p>
            <a:r>
              <a:rPr lang="en-US" sz="2000" dirty="0"/>
              <a:t>Add correct code section reference to 27-54 process for written formal decisions</a:t>
            </a:r>
          </a:p>
          <a:p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7F2016-1BB8-455B-BED4-9B598191A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98220"/>
              </p:ext>
            </p:extLst>
          </p:nvPr>
        </p:nvGraphicFramePr>
        <p:xfrm>
          <a:off x="3200401" y="1394906"/>
          <a:ext cx="6913418" cy="443129"/>
        </p:xfrm>
        <a:graphic>
          <a:graphicData uri="http://schemas.openxmlformats.org/drawingml/2006/table">
            <a:tbl>
              <a:tblPr firstRow="1" firstCol="1" bandRow="1"/>
              <a:tblGrid>
                <a:gridCol w="1457633">
                  <a:extLst>
                    <a:ext uri="{9D8B030D-6E8A-4147-A177-3AD203B41FA5}">
                      <a16:colId xmlns:a16="http://schemas.microsoft.com/office/drawing/2014/main" val="3785335941"/>
                    </a:ext>
                  </a:extLst>
                </a:gridCol>
                <a:gridCol w="5455785">
                  <a:extLst>
                    <a:ext uri="{9D8B030D-6E8A-4147-A177-3AD203B41FA5}">
                      <a16:colId xmlns:a16="http://schemas.microsoft.com/office/drawing/2014/main" val="4200567012"/>
                    </a:ext>
                  </a:extLst>
                </a:gridCol>
              </a:tblGrid>
              <a:tr h="443129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Regulations regarding special uses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9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90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CA6F-CE2D-4DF0-9137-173DFFEF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1029565"/>
          </a:xfrm>
        </p:spPr>
        <p:txBody>
          <a:bodyPr>
            <a:normAutofit/>
          </a:bodyPr>
          <a:lstStyle/>
          <a:p>
            <a:r>
              <a:rPr lang="en-US" sz="2800" dirty="0"/>
              <a:t>8. Street Café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AED9-50BC-44D0-AF64-5CF5B946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2798335"/>
            <a:ext cx="8153400" cy="2747963"/>
          </a:xfrm>
        </p:spPr>
        <p:txBody>
          <a:bodyPr>
            <a:normAutofit/>
          </a:bodyPr>
          <a:lstStyle/>
          <a:p>
            <a:r>
              <a:rPr lang="en-US" sz="2000" dirty="0"/>
              <a:t>Given the recent success of Lift Up Local, the use of Street Café is proposed and will be defined in the code as an extension of an approved Sidewalk Café.</a:t>
            </a:r>
          </a:p>
          <a:p>
            <a:r>
              <a:rPr lang="en-US" sz="2000" dirty="0"/>
              <a:t>Code changes are also required to Chapter 22 Streets and sidewalks, soon staff will present those changes. </a:t>
            </a:r>
          </a:p>
          <a:p>
            <a:r>
              <a:rPr lang="en-US" sz="2000" dirty="0"/>
              <a:t>Goal to have Street Café permits active as of July 1, 2022.</a:t>
            </a:r>
          </a:p>
          <a:p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F94ACD-2CA8-43A5-A157-BB4E95A442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033348"/>
              </p:ext>
            </p:extLst>
          </p:nvPr>
        </p:nvGraphicFramePr>
        <p:xfrm>
          <a:off x="3300761" y="1394690"/>
          <a:ext cx="7838294" cy="973382"/>
        </p:xfrm>
        <a:graphic>
          <a:graphicData uri="http://schemas.openxmlformats.org/drawingml/2006/table">
            <a:tbl>
              <a:tblPr firstRow="1" firstCol="1" bandRow="1"/>
              <a:tblGrid>
                <a:gridCol w="1271184">
                  <a:extLst>
                    <a:ext uri="{9D8B030D-6E8A-4147-A177-3AD203B41FA5}">
                      <a16:colId xmlns:a16="http://schemas.microsoft.com/office/drawing/2014/main" val="3785335941"/>
                    </a:ext>
                  </a:extLst>
                </a:gridCol>
                <a:gridCol w="6567110">
                  <a:extLst>
                    <a:ext uri="{9D8B030D-6E8A-4147-A177-3AD203B41FA5}">
                      <a16:colId xmlns:a16="http://schemas.microsoft.com/office/drawing/2014/main" val="4200567012"/>
                    </a:ext>
                  </a:extLst>
                </a:gridCol>
              </a:tblGrid>
              <a:tr h="335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Definitions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096853"/>
                  </a:ext>
                </a:extLst>
              </a:tr>
              <a:tr h="33558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27-127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Classes of special use permits; agent or body responsible for each general procedure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72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7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D363-D5AA-45B3-B83A-5E40BA1F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9. Storefront Residential Parking Requirement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BD8FCF-F08D-4244-AE8E-5ABB610E4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179656"/>
              </p:ext>
            </p:extLst>
          </p:nvPr>
        </p:nvGraphicFramePr>
        <p:xfrm>
          <a:off x="3334215" y="1534858"/>
          <a:ext cx="7354501" cy="409351"/>
        </p:xfrm>
        <a:graphic>
          <a:graphicData uri="http://schemas.openxmlformats.org/drawingml/2006/table">
            <a:tbl>
              <a:tblPr firstRow="1" firstCol="1" bandRow="1"/>
              <a:tblGrid>
                <a:gridCol w="1077672">
                  <a:extLst>
                    <a:ext uri="{9D8B030D-6E8A-4147-A177-3AD203B41FA5}">
                      <a16:colId xmlns:a16="http://schemas.microsoft.com/office/drawing/2014/main" val="2671448021"/>
                    </a:ext>
                  </a:extLst>
                </a:gridCol>
                <a:gridCol w="6276829">
                  <a:extLst>
                    <a:ext uri="{9D8B030D-6E8A-4147-A177-3AD203B41FA5}">
                      <a16:colId xmlns:a16="http://schemas.microsoft.com/office/drawing/2014/main" val="1338826443"/>
                    </a:ext>
                  </a:extLst>
                </a:gridCol>
              </a:tblGrid>
              <a:tr h="40935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27-283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Parking table 1. Table of required parking spaces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0115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A0BB9D-C7AA-4A73-A848-8E3C6A56722E}"/>
              </a:ext>
            </a:extLst>
          </p:cNvPr>
          <p:cNvSpPr txBox="1"/>
          <p:nvPr/>
        </p:nvSpPr>
        <p:spPr>
          <a:xfrm>
            <a:off x="3334215" y="2400252"/>
            <a:ext cx="780585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Storefront residential currently exists in the following locations in Chapter 27 Zoning code: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Definitions section of the code, Section 27-43;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Seminole Heights District, Section 27-211.8; and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Neighborhood Mixed Use District, Section 27-212.4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Adds Storefront Residential use to the general parking table.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Eliminates confusion in determining parking required when the use is proposed outside the special districts listed above. </a:t>
            </a:r>
          </a:p>
        </p:txBody>
      </p:sp>
    </p:spTree>
    <p:extLst>
      <p:ext uri="{BB962C8B-B14F-4D97-AF65-F5344CB8AC3E}">
        <p14:creationId xmlns:p14="http://schemas.microsoft.com/office/powerpoint/2010/main" val="3470577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A0C3-B177-439B-968D-83A910DFD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 Formal Decision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EBDA77C-BC3E-48B9-B1CA-6D29B2D31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40995"/>
              </p:ext>
            </p:extLst>
          </p:nvPr>
        </p:nvGraphicFramePr>
        <p:xfrm>
          <a:off x="3200400" y="1825625"/>
          <a:ext cx="8153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779">
                  <a:extLst>
                    <a:ext uri="{9D8B030D-6E8A-4147-A177-3AD203B41FA5}">
                      <a16:colId xmlns:a16="http://schemas.microsoft.com/office/drawing/2014/main" val="130651644"/>
                    </a:ext>
                  </a:extLst>
                </a:gridCol>
                <a:gridCol w="6841621">
                  <a:extLst>
                    <a:ext uri="{9D8B030D-6E8A-4147-A177-3AD203B41FA5}">
                      <a16:colId xmlns:a16="http://schemas.microsoft.com/office/drawing/2014/main" val="379026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27-11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Creation of new lots; reduction of lot or yard dimensions below minimum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8063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6EF57BF-2F58-4EFD-929E-4C65E6D303BB}"/>
              </a:ext>
            </a:extLst>
          </p:cNvPr>
          <p:cNvSpPr/>
          <p:nvPr/>
        </p:nvSpPr>
        <p:spPr>
          <a:xfrm>
            <a:off x="3200400" y="2610683"/>
            <a:ext cx="8153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Recognize existing conditions that are nonconforming</a:t>
            </a:r>
          </a:p>
          <a:p>
            <a:pPr marL="285750" lvl="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No need to pursue a variance, PD or design exception</a:t>
            </a:r>
          </a:p>
          <a:p>
            <a:pPr marL="285750" lvl="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Reduce processing times and costs (no additional applications or public hearings)</a:t>
            </a:r>
          </a:p>
          <a:p>
            <a:pPr lvl="0" defTabSz="457200">
              <a:spcAft>
                <a:spcPts val="1200"/>
              </a:spcAft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7A8D-0605-4605-B594-8D081B7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Publicly Initiated Text Amendments</a:t>
            </a:r>
          </a:p>
        </p:txBody>
      </p:sp>
    </p:spTree>
    <p:extLst>
      <p:ext uri="{BB962C8B-B14F-4D97-AF65-F5344CB8AC3E}">
        <p14:creationId xmlns:p14="http://schemas.microsoft.com/office/powerpoint/2010/main" val="964600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13930C-C3E3-422C-9057-BB2D8E266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04729"/>
              </p:ext>
            </p:extLst>
          </p:nvPr>
        </p:nvGraphicFramePr>
        <p:xfrm>
          <a:off x="1513367" y="1678948"/>
          <a:ext cx="9165265" cy="43714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499159">
                  <a:extLst>
                    <a:ext uri="{9D8B030D-6E8A-4147-A177-3AD203B41FA5}">
                      <a16:colId xmlns:a16="http://schemas.microsoft.com/office/drawing/2014/main" val="2422551760"/>
                    </a:ext>
                  </a:extLst>
                </a:gridCol>
                <a:gridCol w="3666106">
                  <a:extLst>
                    <a:ext uri="{9D8B030D-6E8A-4147-A177-3AD203B41FA5}">
                      <a16:colId xmlns:a16="http://schemas.microsoft.com/office/drawing/2014/main" val="59449919"/>
                    </a:ext>
                  </a:extLst>
                </a:gridCol>
              </a:tblGrid>
              <a:tr h="68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MEETING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u="none" dirty="0">
                          <a:effectLst/>
                        </a:rPr>
                        <a:t>TENTATIVE</a:t>
                      </a:r>
                      <a:r>
                        <a:rPr lang="en-US" sz="2000" dirty="0">
                          <a:effectLst/>
                        </a:rPr>
                        <a:t> DATES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725944809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Workshop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24, 2022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(item not heard)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28, 2022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379535664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Public Information Meeting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2022 </a:t>
                      </a: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336706480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Planning Commission Briefing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9, 2022</a:t>
                      </a: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376919586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Planning Commission Public Hearing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13, 2022</a:t>
                      </a: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13662333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– 1</a:t>
                      </a:r>
                      <a:r>
                        <a:rPr lang="en-US" sz="2000" b="0" baseline="30000" dirty="0">
                          <a:effectLst/>
                        </a:rPr>
                        <a:t>st</a:t>
                      </a:r>
                      <a:r>
                        <a:rPr lang="en-US" sz="2000" b="0" dirty="0">
                          <a:effectLst/>
                        </a:rPr>
                        <a:t> Reading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trike="noStrike" dirty="0">
                          <a:effectLst/>
                        </a:rPr>
                        <a:t>July 11,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747795315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– 2</a:t>
                      </a:r>
                      <a:r>
                        <a:rPr lang="en-US" sz="2000" b="0" baseline="30000" dirty="0">
                          <a:effectLst/>
                        </a:rPr>
                        <a:t>nd</a:t>
                      </a:r>
                      <a:r>
                        <a:rPr lang="en-US" sz="2000" b="0" dirty="0">
                          <a:effectLst/>
                        </a:rPr>
                        <a:t> Reading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TBD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9307675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F9A6A-D36F-4206-9BFC-3EF51A8B9BD7}"/>
              </a:ext>
            </a:extLst>
          </p:cNvPr>
          <p:cNvSpPr txBox="1"/>
          <p:nvPr/>
        </p:nvSpPr>
        <p:spPr>
          <a:xfrm>
            <a:off x="765544" y="300096"/>
            <a:ext cx="634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45474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C65C-2A23-4935-B757-A6539B83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365125"/>
            <a:ext cx="8153400" cy="99172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EC469-ACB7-407F-843C-309A658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356852"/>
            <a:ext cx="8153400" cy="4579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Present privately-initiated and publicly-initiated text amendments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Provide an overview of the privately-initiated text amendment request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Review processing schedules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Present an overview of the Mayor’s T3 initiatives relating to the Parking Master Plan – Vik Bhide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Applicant presentation of privately initiated text amendment – Karen Kress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Present publicly-initiated text amendments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/>
              <a:t>Q &amp; 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6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836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C839A-624B-411E-B728-3F76B20D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81454"/>
            <a:ext cx="8987883" cy="1034751"/>
          </a:xfrm>
        </p:spPr>
        <p:txBody>
          <a:bodyPr>
            <a:normAutofit fontScale="90000"/>
          </a:bodyPr>
          <a:lstStyle/>
          <a:p>
            <a:r>
              <a:rPr lang="en-US" dirty="0"/>
              <a:t>What’s on deck for June 23</a:t>
            </a:r>
            <a:r>
              <a:rPr lang="en-US" baseline="30000" dirty="0"/>
              <a:t>rd</a:t>
            </a:r>
            <a:r>
              <a:rPr lang="en-US" dirty="0"/>
              <a:t> 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986D8-4DFA-4B37-9421-4ADA7728D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6205"/>
            <a:ext cx="8621486" cy="46437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Calibri"/>
              </a:rPr>
              <a:t>Workshop Items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Affordable Housing Incentives/AHAC Recommendations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Bonus Density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 - Electric Vehicle Parking – Land Development Code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 - Accessory Dwelling Units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Publicly Initiated Text Amendments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Downtown Development Review Process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dirty="0">
                <a:cs typeface="Calibri"/>
              </a:rPr>
              <a:t>	- </a:t>
            </a:r>
            <a:r>
              <a:rPr lang="en-US" sz="2000" i="1" dirty="0">
                <a:cs typeface="Calibri"/>
              </a:rPr>
              <a:t>Local DRI Process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Privately Initiated Amendments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dirty="0">
                <a:cs typeface="Calibri"/>
              </a:rPr>
              <a:t>	</a:t>
            </a:r>
            <a:r>
              <a:rPr lang="en-US" sz="2000" i="1" dirty="0">
                <a:cs typeface="Calibri"/>
              </a:rPr>
              <a:t>- Channel District Bonus Provisions - Andrew </a:t>
            </a:r>
            <a:r>
              <a:rPr lang="en-US" sz="2000" i="1" dirty="0" err="1">
                <a:cs typeface="Calibri"/>
              </a:rPr>
              <a:t>Mayts</a:t>
            </a:r>
            <a:endParaRPr lang="en-US" sz="2000" i="1" dirty="0">
              <a:cs typeface="Calibri"/>
            </a:endParaRP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Natural Resources and Bicycle Parking Standards - Ricky </a:t>
            </a:r>
            <a:r>
              <a:rPr lang="en-US" sz="2000" i="1" dirty="0" err="1">
                <a:cs typeface="Calibri"/>
              </a:rPr>
              <a:t>Peterika</a:t>
            </a:r>
            <a:endParaRPr lang="en-US" sz="2000" i="1" dirty="0">
              <a:cs typeface="Calibri"/>
            </a:endParaRP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Tampa Heights Design Standards – Brian </a:t>
            </a:r>
            <a:r>
              <a:rPr lang="en-US" sz="2000" i="1" dirty="0" err="1">
                <a:cs typeface="Calibri"/>
              </a:rPr>
              <a:t>Seel</a:t>
            </a:r>
            <a:endParaRPr lang="en-US" sz="2000" i="1" dirty="0">
              <a:cs typeface="Calibri"/>
            </a:endParaRPr>
          </a:p>
          <a:p>
            <a:pPr marL="0" indent="0">
              <a:buNone/>
              <a:tabLst>
                <a:tab pos="228600" algn="l"/>
              </a:tabLst>
            </a:pPr>
            <a:r>
              <a:rPr lang="en-US" sz="2000" i="1" dirty="0">
                <a:cs typeface="Calibri"/>
              </a:rPr>
              <a:t>	- Central Business District Signs – Angela </a:t>
            </a:r>
            <a:r>
              <a:rPr lang="en-US" sz="2000" i="1" dirty="0" err="1">
                <a:cs typeface="Calibri"/>
              </a:rPr>
              <a:t>Rauber</a:t>
            </a:r>
            <a:endParaRPr lang="en-US" sz="2000" i="1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89735"/>
      </p:ext>
    </p:extLst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7729-FC87-4544-A349-A80C37FF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Privately-Initiated Text Amendment</a:t>
            </a:r>
          </a:p>
        </p:txBody>
      </p:sp>
    </p:spTree>
    <p:extLst>
      <p:ext uri="{BB962C8B-B14F-4D97-AF65-F5344CB8AC3E}">
        <p14:creationId xmlns:p14="http://schemas.microsoft.com/office/powerpoint/2010/main" val="63250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9D2B-2F4B-43A4-9033-CE7F065B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831" y="278628"/>
            <a:ext cx="8600303" cy="1325563"/>
          </a:xfrm>
        </p:spPr>
        <p:txBody>
          <a:bodyPr/>
          <a:lstStyle/>
          <a:p>
            <a:r>
              <a:rPr lang="en-US" dirty="0"/>
              <a:t>Privately-Initiated Text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4EB3-3653-48B6-8E78-EE361C91D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831" y="1324180"/>
            <a:ext cx="8153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Amendment Cycle: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/>
              <a:t>	January 2021 – Part 2</a:t>
            </a:r>
          </a:p>
          <a:p>
            <a:pPr marL="0" indent="0">
              <a:buNone/>
            </a:pPr>
            <a:r>
              <a:rPr lang="en-US" sz="2000" dirty="0"/>
              <a:t>Applicant:</a:t>
            </a:r>
          </a:p>
          <a:p>
            <a:pPr marL="914400" lvl="2" indent="0">
              <a:buNone/>
            </a:pPr>
            <a:r>
              <a:rPr lang="en-US" dirty="0"/>
              <a:t>Karen Kress</a:t>
            </a:r>
          </a:p>
          <a:p>
            <a:pPr marL="914400" lvl="2" indent="0">
              <a:buNone/>
            </a:pPr>
            <a:r>
              <a:rPr lang="en-US" dirty="0"/>
              <a:t>Tampa Downtown Partnership</a:t>
            </a:r>
          </a:p>
          <a:p>
            <a:pPr marL="0" indent="0">
              <a:buNone/>
            </a:pPr>
            <a:r>
              <a:rPr lang="en-US" sz="2000" dirty="0"/>
              <a:t>Request:</a:t>
            </a: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Amend three (3) sections of Chapter 27 Zoning Code</a:t>
            </a:r>
          </a:p>
          <a:p>
            <a:pPr marL="12573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27-181 – 27-185 Central Business District (CBD) Districts</a:t>
            </a:r>
          </a:p>
          <a:p>
            <a:pPr marL="90488" marR="0" indent="8239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  27-132 Regulations governing individual special uses</a:t>
            </a:r>
          </a:p>
          <a:p>
            <a:pPr marL="685800" marR="0" indent="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27-196 – 27-210 Channel District (CD) Districts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145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3832D4-FE14-4BEE-8F00-CBEB72E9871C}"/>
              </a:ext>
            </a:extLst>
          </p:cNvPr>
          <p:cNvSpPr txBox="1">
            <a:spLocks/>
          </p:cNvSpPr>
          <p:nvPr/>
        </p:nvSpPr>
        <p:spPr>
          <a:xfrm>
            <a:off x="609600" y="262462"/>
            <a:ext cx="7759702" cy="8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Business District (CBD) Districts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347ED-1C52-42DF-A147-0B8A4E3C424C}"/>
              </a:ext>
            </a:extLst>
          </p:cNvPr>
          <p:cNvSpPr txBox="1"/>
          <p:nvPr/>
        </p:nvSpPr>
        <p:spPr>
          <a:xfrm>
            <a:off x="609600" y="1266460"/>
            <a:ext cx="6096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575" indent="-282575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sections 27-181 – 27-185</a:t>
            </a:r>
            <a:endParaRPr lang="en-US" sz="2000" b="0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Modifies vehicular access requirements on various street types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Reduction in required parking ratios;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Addition of miscellaneous use standards and alternative transportation modes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6" name="Picture 15" descr="A picture containing road, outdoor, tennis, tarmac&#10;&#10;Description automatically generated">
            <a:extLst>
              <a:ext uri="{FF2B5EF4-FFF2-40B4-BE49-F238E27FC236}">
                <a16:creationId xmlns:a16="http://schemas.microsoft.com/office/drawing/2014/main" id="{0F63EC4E-3320-4415-AD72-17737C9E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7355" y="4107490"/>
            <a:ext cx="3277599" cy="248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539899-56CC-4C79-A226-70CD546DC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660" y="573895"/>
            <a:ext cx="4563112" cy="4686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3D8DAD-1EFA-4437-A9E0-EA91E699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8" y="4910119"/>
            <a:ext cx="5159829" cy="882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0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B2FA-34CE-46EA-8409-E07843D31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0" y="365126"/>
            <a:ext cx="7848600" cy="1267732"/>
          </a:xfrm>
        </p:spPr>
        <p:txBody>
          <a:bodyPr>
            <a:normAutofit/>
          </a:bodyPr>
          <a:lstStyle/>
          <a:p>
            <a:r>
              <a:rPr lang="en-US" sz="32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Regulations governing individual special uses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E721B-CC7B-4CE8-B975-EECCF91B1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30" y="1632858"/>
            <a:ext cx="7064829" cy="2525485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Removal of CBD bank drive in window standards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those standards in CBD section of the code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Create uniformity in the code</a:t>
            </a:r>
            <a:endParaRPr lang="en-US" sz="2000" b="0" dirty="0"/>
          </a:p>
          <a:p>
            <a:pPr>
              <a:spcAft>
                <a:spcPts val="1800"/>
              </a:spcAft>
            </a:pPr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77BFF45-AAD9-498D-B43B-CD17742B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35637" y="1258785"/>
            <a:ext cx="3158835" cy="38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E83C-C961-43C7-AF0F-BCB5F896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05078"/>
            <a:ext cx="5486402" cy="832304"/>
          </a:xfrm>
        </p:spPr>
        <p:txBody>
          <a:bodyPr>
            <a:no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Channel District (CD) Districts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F28B0-73B8-40C2-9906-449056720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8" y="1774370"/>
            <a:ext cx="5279571" cy="412568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000" b="0" i="0" u="none" strike="noStrike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Sections 27-196  –  27-210</a:t>
            </a:r>
          </a:p>
          <a:p>
            <a:pPr>
              <a:spcAft>
                <a:spcPts val="1800"/>
              </a:spcAft>
            </a:pPr>
            <a:r>
              <a:rPr lang="en-US" sz="2000" b="0" i="0" u="none" strike="noStrike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Consolidates the Channel District schedule of permitted use table with the parking requirements</a:t>
            </a:r>
          </a:p>
          <a:p>
            <a:pPr>
              <a:spcAft>
                <a:spcPts val="1800"/>
              </a:spcAft>
            </a:pPr>
            <a:r>
              <a:rPr lang="en-US" sz="2000" b="0" i="0" u="none" strike="noStrike" kern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Reduces required parking ratios for majority of uses in Channel District </a:t>
            </a:r>
            <a:br>
              <a:rPr lang="en-US" sz="2000" b="0" i="0" u="none" strike="noStrike" dirty="0">
                <a:effectLst/>
              </a:rPr>
            </a:b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90F1C-5EE8-4510-82D0-6331CD967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0" r="4635" b="15746"/>
          <a:stretch/>
        </p:blipFill>
        <p:spPr>
          <a:xfrm>
            <a:off x="6302832" y="1121230"/>
            <a:ext cx="5279570" cy="521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99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E13930C-C3E3-422C-9057-BB2D8E266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52991"/>
              </p:ext>
            </p:extLst>
          </p:nvPr>
        </p:nvGraphicFramePr>
        <p:xfrm>
          <a:off x="1513367" y="1034174"/>
          <a:ext cx="9165265" cy="55881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499159">
                  <a:extLst>
                    <a:ext uri="{9D8B030D-6E8A-4147-A177-3AD203B41FA5}">
                      <a16:colId xmlns:a16="http://schemas.microsoft.com/office/drawing/2014/main" val="2422551760"/>
                    </a:ext>
                  </a:extLst>
                </a:gridCol>
                <a:gridCol w="3666106">
                  <a:extLst>
                    <a:ext uri="{9D8B030D-6E8A-4147-A177-3AD203B41FA5}">
                      <a16:colId xmlns:a16="http://schemas.microsoft.com/office/drawing/2014/main" val="59449919"/>
                    </a:ext>
                  </a:extLst>
                </a:gridCol>
              </a:tblGrid>
              <a:tr h="683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MEETING TYPE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u="none" dirty="0">
                          <a:effectLst/>
                        </a:rPr>
                        <a:t>TENTATIVE</a:t>
                      </a:r>
                      <a:r>
                        <a:rPr lang="en-US" sz="2000" dirty="0">
                          <a:effectLst/>
                        </a:rPr>
                        <a:t> DATES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725944809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Public Information Meeting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26, 2021</a:t>
                      </a:r>
                      <a:r>
                        <a:rPr lang="en-US" sz="2000" dirty="0">
                          <a:solidFill>
                            <a:schemeClr val="bg2"/>
                          </a:solidFill>
                          <a:effectLst/>
                        </a:rPr>
                        <a:t>,</a:t>
                      </a: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009034536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Workshop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February 24, 2022 </a:t>
                      </a:r>
                      <a:r>
                        <a:rPr lang="en-US" sz="1600" dirty="0">
                          <a:effectLst/>
                        </a:rPr>
                        <a:t>(Item not heard)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April 28, 2022 </a:t>
                      </a:r>
                      <a:r>
                        <a:rPr lang="en-US" sz="20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379535664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Planning Commission Briefing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 9,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376919586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Planning Commission Public Hearing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June 13,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13662333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– 1</a:t>
                      </a:r>
                      <a:r>
                        <a:rPr lang="en-US" sz="2000" b="0" baseline="30000" dirty="0">
                          <a:effectLst/>
                        </a:rPr>
                        <a:t>st</a:t>
                      </a:r>
                      <a:r>
                        <a:rPr lang="en-US" sz="2000" b="0" dirty="0">
                          <a:effectLst/>
                        </a:rPr>
                        <a:t> Reading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trike="noStrike" dirty="0">
                          <a:effectLst/>
                        </a:rPr>
                        <a:t>July 14, 2022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trike="noStrike" dirty="0">
                          <a:effectLst/>
                        </a:rPr>
                        <a:t>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trike="noStrike" dirty="0">
                          <a:effectLst/>
                        </a:rPr>
                        <a:t>July 28,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747795315"/>
                  </a:ext>
                </a:extLst>
              </a:tr>
              <a:tr h="571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City Council – 2</a:t>
                      </a:r>
                      <a:r>
                        <a:rPr lang="en-US" sz="2000" b="0" baseline="30000" dirty="0">
                          <a:effectLst/>
                        </a:rPr>
                        <a:t>nd</a:t>
                      </a:r>
                      <a:r>
                        <a:rPr lang="en-US" sz="2000" b="0" dirty="0">
                          <a:effectLst/>
                        </a:rPr>
                        <a:t> Reading</a:t>
                      </a:r>
                    </a:p>
                  </a:txBody>
                  <a:tcPr marL="37307" marR="37307" marT="74613" marB="746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July 28, 2022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August 25, 2022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7" marR="37307" marT="74613" marB="74613" anchor="ctr"/>
                </a:tc>
                <a:extLst>
                  <a:ext uri="{0D108BD9-81ED-4DB2-BD59-A6C34878D82A}">
                    <a16:rowId xmlns:a16="http://schemas.microsoft.com/office/drawing/2014/main" val="29307675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F9A6A-D36F-4206-9BFC-3EF51A8B9BD7}"/>
              </a:ext>
            </a:extLst>
          </p:cNvPr>
          <p:cNvSpPr txBox="1"/>
          <p:nvPr/>
        </p:nvSpPr>
        <p:spPr>
          <a:xfrm>
            <a:off x="765544" y="300096"/>
            <a:ext cx="6344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663159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B2BE98-8A37-432D-A765-A91C2B8D9A76}" vid="{F18CE948-EE21-446A-BE67-2872F3D30E3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B2BE98-8A37-432D-A765-A91C2B8D9A76}" vid="{F18CE948-EE21-446A-BE67-2872F3D30E34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1FD4D61F72F429D633866ADB7ABA4" ma:contentTypeVersion="9" ma:contentTypeDescription="Create a new document." ma:contentTypeScope="" ma:versionID="3390b66d8833c5efee4da933ebd47c38">
  <xsd:schema xmlns:xsd="http://www.w3.org/2001/XMLSchema" xmlns:xs="http://www.w3.org/2001/XMLSchema" xmlns:p="http://schemas.microsoft.com/office/2006/metadata/properties" xmlns:ns2="7a961a45-3624-41d5-bffb-76469ae75997" xmlns:ns3="851fb488-e893-4853-9a20-fde6af3f283c" targetNamespace="http://schemas.microsoft.com/office/2006/metadata/properties" ma:root="true" ma:fieldsID="11dba57343989a2850e5e4114c3e8efc" ns2:_="" ns3:_="">
    <xsd:import namespace="7a961a45-3624-41d5-bffb-76469ae75997"/>
    <xsd:import namespace="851fb488-e893-4853-9a20-fde6af3f2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61a45-3624-41d5-bffb-76469ae75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fb488-e893-4853-9a20-fde6af3f2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6273F-CE9B-4DA2-80E2-AD6858B13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E366F4-A4BF-4A28-AC03-4B463EE6EAF5}">
  <ds:schemaRefs>
    <ds:schemaRef ds:uri="http://schemas.microsoft.com/office/2006/documentManagement/types"/>
    <ds:schemaRef ds:uri="http://purl.org/dc/dcmitype/"/>
    <ds:schemaRef ds:uri="07664087-eda9-410d-8b2f-f7d922f27a98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C76F03-53BC-430A-A7E8-BF85C452BA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961a45-3624-41d5-bffb-76469ae75997"/>
    <ds:schemaRef ds:uri="851fb488-e893-4853-9a20-fde6af3f28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COT Powerpoint Template Full</Template>
  <TotalTime>6832</TotalTime>
  <Words>1677</Words>
  <Application>Microsoft Office PowerPoint</Application>
  <PresentationFormat>Widescreen</PresentationFormat>
  <Paragraphs>285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Acto</vt:lpstr>
      <vt:lpstr>Arial</vt:lpstr>
      <vt:lpstr>Calibri</vt:lpstr>
      <vt:lpstr>Calibri Light</vt:lpstr>
      <vt:lpstr>Times New Roman</vt:lpstr>
      <vt:lpstr>Wingdings 2</vt:lpstr>
      <vt:lpstr>Office Theme</vt:lpstr>
      <vt:lpstr>1_Office Theme</vt:lpstr>
      <vt:lpstr>2_Office Theme</vt:lpstr>
      <vt:lpstr>Text Amendments April 28, 2022, City Council Workshop Agenda Item Number -   ; File Number – E2022-48</vt:lpstr>
      <vt:lpstr>City Council Motion</vt:lpstr>
      <vt:lpstr>Agenda</vt:lpstr>
      <vt:lpstr>Privately-Initiated Text Amendment</vt:lpstr>
      <vt:lpstr>Privately-Initiated Text Amendment</vt:lpstr>
      <vt:lpstr>PowerPoint Presentation</vt:lpstr>
      <vt:lpstr>Regulations governing individual special uses</vt:lpstr>
      <vt:lpstr>Channel District (CD) Districts</vt:lpstr>
      <vt:lpstr>PowerPoint Presentation</vt:lpstr>
      <vt:lpstr>PowerPoint Presentation</vt:lpstr>
      <vt:lpstr>PowerPoint Presentation</vt:lpstr>
      <vt:lpstr>PowerPoint Presentation</vt:lpstr>
      <vt:lpstr>Privately-Initiated Text Amendment Applicant: Tampa Downtown Partnership</vt:lpstr>
      <vt:lpstr>Publicly Initiated Text Amendment April 28, 2022 City Council Workshop</vt:lpstr>
      <vt:lpstr>Agenda</vt:lpstr>
      <vt:lpstr>Introduction</vt:lpstr>
      <vt:lpstr>List of Publicly-Initiated Text Amendments</vt:lpstr>
      <vt:lpstr>1. Commercial vehicles in residential districts</vt:lpstr>
      <vt:lpstr>2. Food Trucks</vt:lpstr>
      <vt:lpstr>3. Alcoholic Beverage Sales Enforcement</vt:lpstr>
      <vt:lpstr>4. Bonus provision for Graywater</vt:lpstr>
      <vt:lpstr>5. Home Based Business</vt:lpstr>
      <vt:lpstr>6. Development Review Compliance (DRC)</vt:lpstr>
      <vt:lpstr>7. Transfer of Development Rights (TDR)</vt:lpstr>
      <vt:lpstr>8. Street Café </vt:lpstr>
      <vt:lpstr>9. Storefront Residential Parking Requirement</vt:lpstr>
      <vt:lpstr>10. Formal Decision</vt:lpstr>
      <vt:lpstr>Publicly Initiated Text Amendments</vt:lpstr>
      <vt:lpstr>PowerPoint Presentation</vt:lpstr>
      <vt:lpstr>PowerPoint Presentation</vt:lpstr>
      <vt:lpstr>What’s on deck for June 23rd  Workshop</vt:lpstr>
    </vt:vector>
  </TitlesOfParts>
  <Company>City of Tampa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Goers</dc:creator>
  <cp:lastModifiedBy>LaChone Dock</cp:lastModifiedBy>
  <cp:revision>277</cp:revision>
  <cp:lastPrinted>2022-02-01T18:09:55Z</cp:lastPrinted>
  <dcterms:created xsi:type="dcterms:W3CDTF">2020-09-02T19:19:21Z</dcterms:created>
  <dcterms:modified xsi:type="dcterms:W3CDTF">2022-04-26T17:09:04Z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0x01010030D1FD4D61F72F429D633866ADB7ABA4</vt:lpwstr>
  </property>
</Properties>
</file>