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97" r:id="rId5"/>
    <p:sldId id="407" r:id="rId6"/>
    <p:sldId id="463" r:id="rId7"/>
    <p:sldId id="420" r:id="rId8"/>
    <p:sldId id="309" r:id="rId9"/>
    <p:sldId id="409" r:id="rId10"/>
    <p:sldId id="453" r:id="rId11"/>
    <p:sldId id="416" r:id="rId12"/>
    <p:sldId id="401" r:id="rId13"/>
    <p:sldId id="413" r:id="rId14"/>
    <p:sldId id="433" r:id="rId15"/>
    <p:sldId id="263" r:id="rId16"/>
    <p:sldId id="454" r:id="rId17"/>
    <p:sldId id="464" r:id="rId18"/>
    <p:sldId id="467" r:id="rId19"/>
    <p:sldId id="418" r:id="rId20"/>
    <p:sldId id="353" r:id="rId21"/>
    <p:sldId id="465" r:id="rId22"/>
    <p:sldId id="472" r:id="rId23"/>
    <p:sldId id="466" r:id="rId24"/>
    <p:sldId id="470" r:id="rId25"/>
    <p:sldId id="471" r:id="rId26"/>
    <p:sldId id="469" r:id="rId27"/>
    <p:sldId id="468" r:id="rId28"/>
    <p:sldId id="474" r:id="rId29"/>
    <p:sldId id="47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DC3E3"/>
    <a:srgbClr val="E5D000"/>
    <a:srgbClr val="0070C0"/>
    <a:srgbClr val="E59600"/>
    <a:srgbClr val="98E500"/>
    <a:srgbClr val="82A58E"/>
    <a:srgbClr val="2881B2"/>
    <a:srgbClr val="F468ED"/>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varScale="1">
        <p:scale>
          <a:sx n="62" d="100"/>
          <a:sy n="62" d="100"/>
        </p:scale>
        <p:origin x="1234" y="5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704"/>
    </p:cViewPr>
  </p:sorterViewPr>
  <p:notesViewPr>
    <p:cSldViewPr showGuide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B51621-690C-4A3F-89DF-A63F9F011564}" type="datetimeFigureOut">
              <a:rPr lang="en-US" smtClean="0"/>
              <a:t>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7FFA5A-5B3A-4636-8971-523440418C76}" type="slidenum">
              <a:rPr lang="en-US" smtClean="0"/>
              <a:t>‹#›</a:t>
            </a:fld>
            <a:endParaRPr lang="en-US"/>
          </a:p>
        </p:txBody>
      </p:sp>
    </p:spTree>
    <p:extLst>
      <p:ext uri="{BB962C8B-B14F-4D97-AF65-F5344CB8AC3E}">
        <p14:creationId xmlns:p14="http://schemas.microsoft.com/office/powerpoint/2010/main" val="271343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200-BCBE-4E38-8F30-4AEB6F9D0565}" type="datetimeFigureOut">
              <a:rPr lang="en-US" smtClean="0"/>
              <a:t>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fun project that included extensive stakeholder outreach and consensus building.</a:t>
            </a:r>
          </a:p>
        </p:txBody>
      </p:sp>
      <p:sp>
        <p:nvSpPr>
          <p:cNvPr id="4" name="Slide Number Placeholder 3"/>
          <p:cNvSpPr>
            <a:spLocks noGrp="1"/>
          </p:cNvSpPr>
          <p:nvPr>
            <p:ph type="sldNum" sz="quarter" idx="5"/>
          </p:nvPr>
        </p:nvSpPr>
        <p:spPr/>
        <p:txBody>
          <a:bodyPr/>
          <a:lstStyle/>
          <a:p>
            <a:fld id="{1175C21F-68E8-4A22-BBF5-9CD63F183B33}" type="slidenum">
              <a:rPr lang="en-US" smtClean="0"/>
              <a:t>1</a:t>
            </a:fld>
            <a:endParaRPr lang="en-US"/>
          </a:p>
        </p:txBody>
      </p:sp>
    </p:spTree>
    <p:extLst>
      <p:ext uri="{BB962C8B-B14F-4D97-AF65-F5344CB8AC3E}">
        <p14:creationId xmlns:p14="http://schemas.microsoft.com/office/powerpoint/2010/main" val="86523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wider variety of ways to pay for parking and to know where its available.</a:t>
            </a:r>
          </a:p>
        </p:txBody>
      </p:sp>
      <p:sp>
        <p:nvSpPr>
          <p:cNvPr id="4" name="Slide Number Placeholder 3"/>
          <p:cNvSpPr>
            <a:spLocks noGrp="1"/>
          </p:cNvSpPr>
          <p:nvPr>
            <p:ph type="sldNum" sz="quarter" idx="5"/>
          </p:nvPr>
        </p:nvSpPr>
        <p:spPr/>
        <p:txBody>
          <a:bodyPr/>
          <a:lstStyle/>
          <a:p>
            <a:fld id="{1175C21F-68E8-4A22-BBF5-9CD63F183B33}" type="slidenum">
              <a:rPr lang="en-US" smtClean="0"/>
              <a:t>11</a:t>
            </a:fld>
            <a:endParaRPr lang="en-US"/>
          </a:p>
        </p:txBody>
      </p:sp>
    </p:spTree>
    <p:extLst>
      <p:ext uri="{BB962C8B-B14F-4D97-AF65-F5344CB8AC3E}">
        <p14:creationId xmlns:p14="http://schemas.microsoft.com/office/powerpoint/2010/main" val="202497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involved extensive stakeholder outreach – both public and private.</a:t>
            </a:r>
          </a:p>
        </p:txBody>
      </p:sp>
      <p:sp>
        <p:nvSpPr>
          <p:cNvPr id="4" name="Slide Number Placeholder 3"/>
          <p:cNvSpPr>
            <a:spLocks noGrp="1"/>
          </p:cNvSpPr>
          <p:nvPr>
            <p:ph type="sldNum" sz="quarter" idx="5"/>
          </p:nvPr>
        </p:nvSpPr>
        <p:spPr/>
        <p:txBody>
          <a:bodyPr/>
          <a:lstStyle/>
          <a:p>
            <a:fld id="{1175C21F-68E8-4A22-BBF5-9CD63F183B33}" type="slidenum">
              <a:rPr lang="en-US" smtClean="0"/>
              <a:t>17</a:t>
            </a:fld>
            <a:endParaRPr lang="en-US"/>
          </a:p>
        </p:txBody>
      </p:sp>
    </p:spTree>
    <p:extLst>
      <p:ext uri="{BB962C8B-B14F-4D97-AF65-F5344CB8AC3E}">
        <p14:creationId xmlns:p14="http://schemas.microsoft.com/office/powerpoint/2010/main" val="3409380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submitted these changes 1 ½ years ago. At the time, and even more so now, these are baby steps in the right direction. The current code seems overly complex but it wasn’t our charge to simplify/update it.</a:t>
            </a:r>
          </a:p>
        </p:txBody>
      </p:sp>
      <p:sp>
        <p:nvSpPr>
          <p:cNvPr id="4" name="Slide Number Placeholder 3"/>
          <p:cNvSpPr>
            <a:spLocks noGrp="1"/>
          </p:cNvSpPr>
          <p:nvPr>
            <p:ph type="sldNum" sz="quarter" idx="5"/>
          </p:nvPr>
        </p:nvSpPr>
        <p:spPr/>
        <p:txBody>
          <a:bodyPr/>
          <a:lstStyle/>
          <a:p>
            <a:fld id="{1175C21F-68E8-4A22-BBF5-9CD63F183B33}" type="slidenum">
              <a:rPr lang="en-US" smtClean="0"/>
              <a:t>18</a:t>
            </a:fld>
            <a:endParaRPr lang="en-US"/>
          </a:p>
        </p:txBody>
      </p:sp>
    </p:spTree>
    <p:extLst>
      <p:ext uri="{BB962C8B-B14F-4D97-AF65-F5344CB8AC3E}">
        <p14:creationId xmlns:p14="http://schemas.microsoft.com/office/powerpoint/2010/main" val="256968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there is an appetite for wider-spread solutions but we limited our request to the Central Business District and Channel District.</a:t>
            </a:r>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a:p>
        </p:txBody>
      </p:sp>
    </p:spTree>
    <p:extLst>
      <p:ext uri="{BB962C8B-B14F-4D97-AF65-F5344CB8AC3E}">
        <p14:creationId xmlns:p14="http://schemas.microsoft.com/office/powerpoint/2010/main" val="256365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half of downtown land is dedicated to cars. </a:t>
            </a:r>
          </a:p>
        </p:txBody>
      </p:sp>
      <p:sp>
        <p:nvSpPr>
          <p:cNvPr id="4" name="Slide Number Placeholder 3"/>
          <p:cNvSpPr>
            <a:spLocks noGrp="1"/>
          </p:cNvSpPr>
          <p:nvPr>
            <p:ph type="sldNum" sz="quarter" idx="5"/>
          </p:nvPr>
        </p:nvSpPr>
        <p:spPr/>
        <p:txBody>
          <a:bodyPr/>
          <a:lstStyle/>
          <a:p>
            <a:fld id="{1175C21F-68E8-4A22-BBF5-9CD63F183B33}" type="slidenum">
              <a:rPr lang="en-US" smtClean="0"/>
              <a:t>3</a:t>
            </a:fld>
            <a:endParaRPr lang="en-US"/>
          </a:p>
        </p:txBody>
      </p:sp>
    </p:spTree>
    <p:extLst>
      <p:ext uri="{BB962C8B-B14F-4D97-AF65-F5344CB8AC3E}">
        <p14:creationId xmlns:p14="http://schemas.microsoft.com/office/powerpoint/2010/main" val="3420541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with the basic question “Where is the parking and who owns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839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where parking is heavily used. Still, all those have availability.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310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suggested the best way to solve the “parking problem” is for the City to build more garages. And of course they’d need to pay low prices.</a:t>
            </a:r>
          </a:p>
        </p:txBody>
      </p:sp>
      <p:sp>
        <p:nvSpPr>
          <p:cNvPr id="4" name="Slide Number Placeholder 3"/>
          <p:cNvSpPr>
            <a:spLocks noGrp="1"/>
          </p:cNvSpPr>
          <p:nvPr>
            <p:ph type="sldNum" sz="quarter" idx="5"/>
          </p:nvPr>
        </p:nvSpPr>
        <p:spPr/>
        <p:txBody>
          <a:bodyPr/>
          <a:lstStyle/>
          <a:p>
            <a:fld id="{1175C21F-68E8-4A22-BBF5-9CD63F183B33}" type="slidenum">
              <a:rPr lang="en-US" smtClean="0"/>
              <a:t>6</a:t>
            </a:fld>
            <a:endParaRPr lang="en-US"/>
          </a:p>
        </p:txBody>
      </p:sp>
    </p:spTree>
    <p:extLst>
      <p:ext uri="{BB962C8B-B14F-4D97-AF65-F5344CB8AC3E}">
        <p14:creationId xmlns:p14="http://schemas.microsoft.com/office/powerpoint/2010/main" val="3217296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need to learn to share. A lot of parking is either not accessible or more than a few blocks away. </a:t>
            </a:r>
          </a:p>
        </p:txBody>
      </p:sp>
      <p:sp>
        <p:nvSpPr>
          <p:cNvPr id="4" name="Slide Number Placeholder 3"/>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70890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8</a:t>
            </a:fld>
            <a:endParaRPr lang="en-US"/>
          </a:p>
        </p:txBody>
      </p:sp>
    </p:spTree>
    <p:extLst>
      <p:ext uri="{BB962C8B-B14F-4D97-AF65-F5344CB8AC3E}">
        <p14:creationId xmlns:p14="http://schemas.microsoft.com/office/powerpoint/2010/main" val="395187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preserve a variety of parking pricing. Most places are within a 10-minute walk in our compact downtown.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831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Start_with 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4042736" cy="685800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1989242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832104"/>
            <a:ext cx="8229600" cy="609600"/>
          </a:xfrm>
        </p:spPr>
        <p:txBody>
          <a:bodyPr/>
          <a:lstStyle>
            <a:lvl1pPr>
              <a:defRPr/>
            </a:lvl1pPr>
          </a:lstStyle>
          <a:p>
            <a:r>
              <a:rPr lang="en-US" dirty="0"/>
              <a:t>Slide Title</a:t>
            </a:r>
          </a:p>
        </p:txBody>
      </p:sp>
      <p:sp>
        <p:nvSpPr>
          <p:cNvPr id="4" name="Text Placeholder 4"/>
          <p:cNvSpPr>
            <a:spLocks noGrp="1"/>
          </p:cNvSpPr>
          <p:nvPr>
            <p:ph type="body" sz="quarter" idx="10" hasCustomPrompt="1"/>
          </p:nvPr>
        </p:nvSpPr>
        <p:spPr>
          <a:xfrm>
            <a:off x="457200" y="1636412"/>
            <a:ext cx="4800600" cy="4742506"/>
          </a:xfrm>
        </p:spPr>
        <p:txBody>
          <a:bodyPr wrap="square" lIns="0" tIns="0" rIns="0" bIns="0">
            <a:normAutofit/>
          </a:bodyPr>
          <a:lstStyle>
            <a:lvl1pPr marL="0" indent="0">
              <a:buNone/>
              <a:defRPr sz="2000" baseline="0"/>
            </a:lvl1pPr>
            <a:lvl2pPr marL="342900" indent="0">
              <a:buNone/>
              <a:defRPr/>
            </a:lvl2pPr>
            <a:lvl3pPr marL="685800" indent="0">
              <a:buNone/>
              <a:defRPr/>
            </a:lvl3pPr>
            <a:lvl4pPr marL="1028700" indent="0">
              <a:buNone/>
              <a:defRPr/>
            </a:lvl4pPr>
            <a:lvl5pPr marL="1371600" indent="0">
              <a:buNone/>
              <a:defRPr/>
            </a:lvl5pPr>
          </a:lstStyle>
          <a:p>
            <a:pPr marL="0" indent="0">
              <a:buNone/>
            </a:pPr>
            <a:r>
              <a:rPr lang="en-US" sz="2000" dirty="0"/>
              <a:t>Short description or sentence can go here.</a:t>
            </a:r>
          </a:p>
          <a:p>
            <a:endParaRPr lang="en-US" sz="2000" dirty="0"/>
          </a:p>
          <a:p>
            <a:pPr marL="0" indent="0">
              <a:buNone/>
            </a:pPr>
            <a:r>
              <a:rPr lang="en-US" sz="2000" dirty="0">
                <a:solidFill>
                  <a:srgbClr val="ED7000"/>
                </a:solidFill>
              </a:rPr>
              <a:t>Subtitle</a:t>
            </a:r>
          </a:p>
          <a:p>
            <a:r>
              <a:rPr lang="en-US" sz="2000" dirty="0">
                <a:solidFill>
                  <a:srgbClr val="413E3D"/>
                </a:solidFill>
              </a:rPr>
              <a:t>We can’t completely avoid bullet points</a:t>
            </a:r>
          </a:p>
          <a:p>
            <a:r>
              <a:rPr lang="en-US" sz="2000" dirty="0">
                <a:solidFill>
                  <a:srgbClr val="413E3D"/>
                </a:solidFill>
              </a:rPr>
              <a:t>So if we must </a:t>
            </a:r>
            <a:r>
              <a:rPr lang="en-US" sz="2000" dirty="0"/>
              <a:t>use them, this is the layout </a:t>
            </a:r>
            <a:br>
              <a:rPr lang="en-US" sz="2000" dirty="0"/>
            </a:br>
            <a:r>
              <a:rPr lang="en-US" sz="2000" dirty="0"/>
              <a:t>to use</a:t>
            </a:r>
          </a:p>
          <a:p>
            <a:r>
              <a:rPr lang="en-US" sz="2000" dirty="0"/>
              <a:t>Notice that there is no more than 5 bullet points on the slide.</a:t>
            </a:r>
          </a:p>
          <a:p>
            <a:endParaRPr lang="en-US" sz="2000" dirty="0"/>
          </a:p>
          <a:p>
            <a:pPr marL="0" indent="0">
              <a:buNone/>
            </a:pPr>
            <a:r>
              <a:rPr lang="en-US" sz="2000" dirty="0">
                <a:solidFill>
                  <a:srgbClr val="ED7000"/>
                </a:solidFill>
              </a:rPr>
              <a:t>More Tips</a:t>
            </a:r>
          </a:p>
          <a:p>
            <a:r>
              <a:rPr lang="en-US" sz="2000" dirty="0"/>
              <a:t>Keep them brief and supportive of what you’re saying</a:t>
            </a:r>
          </a:p>
          <a:p>
            <a:r>
              <a:rPr lang="en-US" sz="2000" dirty="0"/>
              <a:t>We want the audience to watch/listen to you, not read the screen</a:t>
            </a:r>
          </a:p>
        </p:txBody>
      </p:sp>
      <p:sp>
        <p:nvSpPr>
          <p:cNvPr id="5" name="Picture Placeholder 6"/>
          <p:cNvSpPr>
            <a:spLocks noGrp="1"/>
          </p:cNvSpPr>
          <p:nvPr>
            <p:ph type="pic" sz="quarter" idx="11"/>
          </p:nvPr>
        </p:nvSpPr>
        <p:spPr>
          <a:xfrm>
            <a:off x="5671831" y="1699783"/>
            <a:ext cx="3474720" cy="347472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299127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217677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96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sp>
        <p:nvSpPr>
          <p:cNvPr id="3" name="Rectangle 2"/>
          <p:cNvSpPr/>
          <p:nvPr userDrawn="1"/>
        </p:nvSpPr>
        <p:spPr>
          <a:xfrm>
            <a:off x="0" y="914400"/>
            <a:ext cx="3200400" cy="3200400"/>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txBox="1">
            <a:spLocks/>
          </p:cNvSpPr>
          <p:nvPr userDrawn="1"/>
        </p:nvSpPr>
        <p:spPr>
          <a:xfrm>
            <a:off x="341756" y="2362200"/>
            <a:ext cx="2099913" cy="1426150"/>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0000"/>
              </a:lnSpc>
            </a:pPr>
            <a:r>
              <a:rPr lang="en-US" sz="3375" dirty="0">
                <a:solidFill>
                  <a:srgbClr val="ED7000"/>
                </a:solidFill>
              </a:rPr>
              <a:t>Safety</a:t>
            </a:r>
            <a:r>
              <a:rPr lang="en-US" sz="3375" dirty="0">
                <a:solidFill>
                  <a:schemeClr val="bg1"/>
                </a:solidFill>
              </a:rPr>
              <a:t> </a:t>
            </a:r>
            <a:br>
              <a:rPr lang="en-US" sz="3375" dirty="0">
                <a:solidFill>
                  <a:schemeClr val="bg1"/>
                </a:solidFill>
              </a:rPr>
            </a:br>
            <a:r>
              <a:rPr lang="en-US" sz="3375" dirty="0">
                <a:solidFill>
                  <a:schemeClr val="bg1"/>
                </a:solidFill>
              </a:rPr>
              <a:t>Moment</a:t>
            </a:r>
          </a:p>
        </p:txBody>
      </p:sp>
      <p:sp>
        <p:nvSpPr>
          <p:cNvPr id="6" name="Picture Placeholder 5"/>
          <p:cNvSpPr>
            <a:spLocks noGrp="1"/>
          </p:cNvSpPr>
          <p:nvPr>
            <p:ph type="pic" sz="quarter" idx="10"/>
          </p:nvPr>
        </p:nvSpPr>
        <p:spPr>
          <a:xfrm>
            <a:off x="3200400" y="914400"/>
            <a:ext cx="5943600" cy="594360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164875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5886450" y="1524000"/>
            <a:ext cx="2428875" cy="800100"/>
          </a:xfrm>
        </p:spPr>
        <p:txBody>
          <a:bodyPr lIns="0" tIns="0" rIns="0" bIns="0" anchor="b">
            <a:noAutofit/>
          </a:bodyPr>
          <a:lstStyle>
            <a:lvl1pPr marL="0" indent="0">
              <a:buNone/>
              <a:defRPr sz="3000">
                <a:solidFill>
                  <a:srgbClr val="ED7000"/>
                </a:solidFill>
                <a:latin typeface="+mj-lt"/>
              </a:defRPr>
            </a:lvl1pPr>
          </a:lstStyle>
          <a:p>
            <a:pPr lvl="0"/>
            <a:r>
              <a:rPr lang="en-US" dirty="0"/>
              <a:t>Agenda</a:t>
            </a:r>
          </a:p>
        </p:txBody>
      </p:sp>
      <p:sp>
        <p:nvSpPr>
          <p:cNvPr id="11" name="Text Placeholder 10"/>
          <p:cNvSpPr>
            <a:spLocks noGrp="1"/>
          </p:cNvSpPr>
          <p:nvPr>
            <p:ph type="body" sz="quarter" idx="12" hasCustomPrompt="1"/>
          </p:nvPr>
        </p:nvSpPr>
        <p:spPr>
          <a:xfrm>
            <a:off x="5886450" y="2590800"/>
            <a:ext cx="2428875" cy="2819400"/>
          </a:xfrm>
        </p:spPr>
        <p:txBody>
          <a:bodyPr>
            <a:noAutofit/>
          </a:bodyPr>
          <a:lstStyle>
            <a:lvl1pPr marL="300038" indent="-300038">
              <a:buFont typeface="+mj-lt"/>
              <a:buAutoNum type="arabicPeriod"/>
              <a:defRPr sz="1500"/>
            </a:lvl1pPr>
          </a:lstStyle>
          <a:p>
            <a:pPr lvl="0"/>
            <a:r>
              <a:rPr lang="en-US" dirty="0"/>
              <a:t>Section title one basic charts and graphs</a:t>
            </a:r>
          </a:p>
          <a:p>
            <a:pPr lvl="0"/>
            <a:r>
              <a:rPr lang="en-US" dirty="0"/>
              <a:t>Section title two bullet points and images</a:t>
            </a:r>
          </a:p>
          <a:p>
            <a:pPr lvl="0"/>
            <a:r>
              <a:rPr lang="en-US" dirty="0"/>
              <a:t>Section title three</a:t>
            </a:r>
          </a:p>
          <a:p>
            <a:pPr lvl="0"/>
            <a:r>
              <a:rPr lang="en-US" dirty="0"/>
              <a:t>Section title four</a:t>
            </a:r>
          </a:p>
          <a:p>
            <a:pPr lvl="0"/>
            <a:r>
              <a:rPr lang="en-US" dirty="0"/>
              <a:t>Section title five</a:t>
            </a:r>
          </a:p>
        </p:txBody>
      </p:sp>
    </p:spTree>
    <p:extLst>
      <p:ext uri="{BB962C8B-B14F-4D97-AF65-F5344CB8AC3E}">
        <p14:creationId xmlns:p14="http://schemas.microsoft.com/office/powerpoint/2010/main" val="191029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Start">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62600"/>
            <a:ext cx="7772400" cy="546212"/>
          </a:xfrm>
        </p:spPr>
        <p:txBody>
          <a:bodyPr anchor="b"/>
          <a:lstStyle>
            <a:lvl1pPr algn="l">
              <a:defRPr sz="3000" b="0" cap="none">
                <a:solidFill>
                  <a:schemeClr val="bg1"/>
                </a:solidFill>
              </a:defRPr>
            </a:lvl1pPr>
          </a:lstStyle>
          <a:p>
            <a:r>
              <a:rPr lang="en-US" dirty="0"/>
              <a:t>Section Topic</a:t>
            </a:r>
          </a:p>
        </p:txBody>
      </p:sp>
      <p:sp>
        <p:nvSpPr>
          <p:cNvPr id="3" name="Text Placeholder 2"/>
          <p:cNvSpPr>
            <a:spLocks noGrp="1"/>
          </p:cNvSpPr>
          <p:nvPr>
            <p:ph type="body" idx="1" hasCustomPrompt="1"/>
          </p:nvPr>
        </p:nvSpPr>
        <p:spPr>
          <a:xfrm>
            <a:off x="838200" y="5029200"/>
            <a:ext cx="7772400" cy="444500"/>
          </a:xfrm>
        </p:spPr>
        <p:txBody>
          <a:bodyPr lIns="0" tIns="0" rIns="0" bIns="0" anchor="b"/>
          <a:lstStyle>
            <a:lvl1pPr marL="0" indent="0">
              <a:buNone/>
              <a:defRPr sz="1500" baseline="0">
                <a:solidFill>
                  <a:srgbClr val="ED700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Section Title (optional)</a:t>
            </a:r>
          </a:p>
        </p:txBody>
      </p:sp>
    </p:spTree>
    <p:extLst>
      <p:ext uri="{BB962C8B-B14F-4D97-AF65-F5344CB8AC3E}">
        <p14:creationId xmlns:p14="http://schemas.microsoft.com/office/powerpoint/2010/main" val="237045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832104"/>
            <a:ext cx="6781800" cy="563562"/>
          </a:xfrm>
        </p:spPr>
        <p:txBody>
          <a:bodyPr lIns="0" tIns="0" rIns="0" bIns="0">
            <a:normAutofit/>
          </a:bodyPr>
          <a:lstStyle>
            <a:lvl1pPr>
              <a:defRPr sz="3000">
                <a:solidFill>
                  <a:srgbClr val="ED7000"/>
                </a:solidFill>
              </a:defRPr>
            </a:lvl1pPr>
          </a:lstStyle>
          <a:p>
            <a:r>
              <a:rPr lang="en-US" dirty="0"/>
              <a:t>Slide Title</a:t>
            </a:r>
          </a:p>
        </p:txBody>
      </p:sp>
      <p:sp>
        <p:nvSpPr>
          <p:cNvPr id="3" name="Content Placeholder 2"/>
          <p:cNvSpPr>
            <a:spLocks noGrp="1"/>
          </p:cNvSpPr>
          <p:nvPr>
            <p:ph idx="1" hasCustomPrompt="1"/>
          </p:nvPr>
        </p:nvSpPr>
        <p:spPr>
          <a:xfrm>
            <a:off x="1828800" y="1640188"/>
            <a:ext cx="6781800" cy="4525963"/>
          </a:xfrm>
        </p:spPr>
        <p:txBody>
          <a:bodyPr lIns="0" tIns="0" rIns="0" bIns="0">
            <a:normAutofit/>
          </a:bodyPr>
          <a:lstStyle>
            <a:lvl1pPr>
              <a:defRPr sz="2000">
                <a:solidFill>
                  <a:srgbClr val="222222"/>
                </a:solidFill>
              </a:defRPr>
            </a:lvl1pPr>
            <a:lvl2pPr marL="480060" indent="-214313">
              <a:buFont typeface="Arial" panose="020B0604020202020204" pitchFamily="34" charset="0"/>
              <a:buChar char="•"/>
              <a:defRPr sz="1500" baseline="0"/>
            </a:lvl2pPr>
            <a:lvl3pPr marL="688181" indent="-214313">
              <a:buSzPct val="100000"/>
              <a:buFont typeface="Century Gothic" panose="020B0502020202020204" pitchFamily="34" charset="0"/>
              <a:buChar char="◦"/>
              <a:defRPr sz="1350"/>
            </a:lvl3pPr>
          </a:lstStyle>
          <a:p>
            <a:pPr lvl="0"/>
            <a:r>
              <a:rPr lang="en-US" dirty="0"/>
              <a:t>We can’t completely avoid bullet points</a:t>
            </a:r>
          </a:p>
          <a:p>
            <a:pPr lvl="0"/>
            <a:r>
              <a:rPr lang="en-US" dirty="0"/>
              <a:t>So if we must use them, this is the layout to use</a:t>
            </a:r>
          </a:p>
          <a:p>
            <a:pPr lvl="0"/>
            <a:r>
              <a:rPr lang="en-US" dirty="0"/>
              <a:t>Keep them brief and supportive of what you’re saying</a:t>
            </a:r>
          </a:p>
          <a:p>
            <a:pPr lvl="0"/>
            <a:r>
              <a:rPr lang="en-US" dirty="0"/>
              <a:t>We want the audience to watch/listen to you, </a:t>
            </a:r>
            <a:br>
              <a:rPr lang="en-US" dirty="0"/>
            </a:br>
            <a:r>
              <a:rPr lang="en-US" dirty="0"/>
              <a:t>not read the screen</a:t>
            </a:r>
          </a:p>
          <a:p>
            <a:pPr lvl="0"/>
            <a:endParaRPr lang="en-US" dirty="0"/>
          </a:p>
        </p:txBody>
      </p:sp>
      <p:sp>
        <p:nvSpPr>
          <p:cNvPr id="6" name="Rectangle 5"/>
          <p:cNvSpPr/>
          <p:nvPr userDrawn="1"/>
        </p:nvSpPr>
        <p:spPr>
          <a:xfrm>
            <a:off x="0" y="0"/>
            <a:ext cx="13716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7"/>
          <p:cNvSpPr>
            <a:spLocks noGrp="1"/>
          </p:cNvSpPr>
          <p:nvPr>
            <p:ph type="body" sz="quarter" idx="10" hasCustomPrompt="1"/>
          </p:nvPr>
        </p:nvSpPr>
        <p:spPr>
          <a:xfrm>
            <a:off x="142874" y="95250"/>
            <a:ext cx="1109455"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Tree>
    <p:extLst>
      <p:ext uri="{BB962C8B-B14F-4D97-AF65-F5344CB8AC3E}">
        <p14:creationId xmlns:p14="http://schemas.microsoft.com/office/powerpoint/2010/main" val="317451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Rectangle 3"/>
          <p:cNvSpPr/>
          <p:nvPr userDrawn="1"/>
        </p:nvSpPr>
        <p:spPr>
          <a:xfrm>
            <a:off x="0" y="0"/>
            <a:ext cx="13716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1828799" y="1636776"/>
            <a:ext cx="3273552" cy="4525963"/>
          </a:xfrm>
        </p:spPr>
        <p:txBody>
          <a:bodyPr lIns="0" tIns="0" rIns="0" bIns="0">
            <a:normAutofit/>
          </a:bodyPr>
          <a:lstStyle>
            <a:lvl1pPr marL="257175" indent="-257175">
              <a:buFont typeface="Arial" panose="020B0604020202020204" pitchFamily="34" charset="0"/>
              <a:buChar char="•"/>
              <a:defRPr sz="2000">
                <a:solidFill>
                  <a:srgbClr val="222222"/>
                </a:solidFill>
              </a:defRPr>
            </a:lvl1pPr>
            <a:lvl2pPr marL="480060" indent="-214313">
              <a:buFont typeface="Arial" panose="020B0604020202020204" pitchFamily="34" charset="0"/>
              <a:buChar char="•"/>
              <a:defRPr sz="1800" baseline="0">
                <a:solidFill>
                  <a:srgbClr val="222222"/>
                </a:solidFill>
              </a:defRPr>
            </a:lvl2pPr>
            <a:lvl3pPr marL="688181" indent="-214313">
              <a:buSzPct val="100000"/>
              <a:buFont typeface="Century Gothic" panose="020B0502020202020204" pitchFamily="34" charset="0"/>
              <a:buChar char="◦"/>
              <a:defRPr sz="1350"/>
            </a:lvl3pPr>
          </a:lstStyle>
          <a:p>
            <a:pPr lvl="0"/>
            <a:r>
              <a:rPr lang="en-US" dirty="0"/>
              <a:t>We can’t completely avoid bullet points</a:t>
            </a:r>
          </a:p>
          <a:p>
            <a:pPr lvl="0"/>
            <a:r>
              <a:rPr lang="en-US" dirty="0"/>
              <a:t>So if we must use them, this is the layout to use</a:t>
            </a:r>
          </a:p>
          <a:p>
            <a:pPr lvl="1"/>
            <a:r>
              <a:rPr lang="en-US" dirty="0"/>
              <a:t>Secondary bullet</a:t>
            </a:r>
          </a:p>
          <a:p>
            <a:pPr lvl="1"/>
            <a:r>
              <a:rPr lang="en-US" dirty="0"/>
              <a:t>Secondary bullet</a:t>
            </a:r>
          </a:p>
          <a:p>
            <a:pPr lvl="0"/>
            <a:r>
              <a:rPr lang="en-US" dirty="0"/>
              <a:t>Notice that there is no more than 5 bullet points on the slide.</a:t>
            </a:r>
          </a:p>
          <a:p>
            <a:pPr lvl="0"/>
            <a:endParaRPr lang="en-US" dirty="0"/>
          </a:p>
        </p:txBody>
      </p:sp>
      <p:sp>
        <p:nvSpPr>
          <p:cNvPr id="8" name="Text Placeholder 7"/>
          <p:cNvSpPr>
            <a:spLocks noGrp="1"/>
          </p:cNvSpPr>
          <p:nvPr>
            <p:ph type="body" sz="quarter" idx="10" hasCustomPrompt="1"/>
          </p:nvPr>
        </p:nvSpPr>
        <p:spPr>
          <a:xfrm>
            <a:off x="142874" y="95250"/>
            <a:ext cx="1109455"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
        <p:nvSpPr>
          <p:cNvPr id="6" name="Text Placeholder 5"/>
          <p:cNvSpPr>
            <a:spLocks noGrp="1"/>
          </p:cNvSpPr>
          <p:nvPr>
            <p:ph type="body" sz="quarter" idx="11" hasCustomPrompt="1"/>
          </p:nvPr>
        </p:nvSpPr>
        <p:spPr>
          <a:xfrm>
            <a:off x="5334000" y="1636776"/>
            <a:ext cx="3276600" cy="4525963"/>
          </a:xfrm>
        </p:spPr>
        <p:txBody>
          <a:bodyPr lIns="0" tIns="0" rIns="0" bIns="0">
            <a:normAutofit/>
          </a:bodyPr>
          <a:lstStyle>
            <a:lvl1pPr>
              <a:defRPr sz="2000">
                <a:solidFill>
                  <a:srgbClr val="222222"/>
                </a:solidFill>
              </a:defRPr>
            </a:lvl1pPr>
            <a:lvl2pPr>
              <a:defRPr sz="1600">
                <a:solidFill>
                  <a:srgbClr val="222222"/>
                </a:solidFill>
              </a:defRPr>
            </a:lvl2pPr>
          </a:lstStyle>
          <a:p>
            <a:pPr lvl="0"/>
            <a:r>
              <a:rPr lang="en-US" dirty="0"/>
              <a:t>Keep them brief and supportive of what you’re saying</a:t>
            </a:r>
          </a:p>
          <a:p>
            <a:pPr lvl="1"/>
            <a:r>
              <a:rPr lang="en-US" dirty="0"/>
              <a:t>Secondary bullet</a:t>
            </a:r>
          </a:p>
          <a:p>
            <a:pPr lvl="1"/>
            <a:r>
              <a:rPr lang="en-US" dirty="0"/>
              <a:t>Secondary bullet</a:t>
            </a:r>
          </a:p>
          <a:p>
            <a:pPr lvl="0"/>
            <a:r>
              <a:rPr lang="en-US" dirty="0"/>
              <a:t>We want the audience to watch/listen to you, </a:t>
            </a:r>
            <a:br>
              <a:rPr lang="en-US" dirty="0"/>
            </a:br>
            <a:r>
              <a:rPr lang="en-US" dirty="0"/>
              <a:t>not read the screen</a:t>
            </a:r>
          </a:p>
        </p:txBody>
      </p:sp>
      <p:sp>
        <p:nvSpPr>
          <p:cNvPr id="7" name="Title 1"/>
          <p:cNvSpPr>
            <a:spLocks noGrp="1"/>
          </p:cNvSpPr>
          <p:nvPr>
            <p:ph type="title" hasCustomPrompt="1"/>
          </p:nvPr>
        </p:nvSpPr>
        <p:spPr>
          <a:xfrm>
            <a:off x="1828800" y="830757"/>
            <a:ext cx="6781800" cy="563562"/>
          </a:xfrm>
        </p:spPr>
        <p:txBody>
          <a:bodyPr lIns="0" tIns="0" rIns="0" bIns="0">
            <a:normAutofit/>
          </a:bodyPr>
          <a:lstStyle>
            <a:lvl1pPr>
              <a:defRPr sz="3000">
                <a:solidFill>
                  <a:srgbClr val="ED7000"/>
                </a:solidFill>
              </a:defRPr>
            </a:lvl1pPr>
          </a:lstStyle>
          <a:p>
            <a:r>
              <a:rPr lang="en-US" dirty="0"/>
              <a:t>Slide Title</a:t>
            </a:r>
          </a:p>
        </p:txBody>
      </p:sp>
    </p:spTree>
    <p:extLst>
      <p:ext uri="{BB962C8B-B14F-4D97-AF65-F5344CB8AC3E}">
        <p14:creationId xmlns:p14="http://schemas.microsoft.com/office/powerpoint/2010/main" val="1341111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32104"/>
            <a:ext cx="76581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685800" y="1636776"/>
            <a:ext cx="7658100" cy="4742506"/>
          </a:xfrm>
        </p:spPr>
        <p:txBody>
          <a:bodyPr wrap="square" lIns="0" tIns="0" rIns="0" bIns="0">
            <a:normAutofit/>
          </a:bodyPr>
          <a:lstStyle>
            <a:lvl1pPr marL="257175" indent="-257175">
              <a:buFont typeface="Arial" panose="020B0604020202020204" pitchFamily="34" charset="0"/>
              <a:buChar char="•"/>
              <a:defRPr sz="2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We can’t completely avoid bullet points</a:t>
            </a:r>
          </a:p>
          <a:p>
            <a:pPr lvl="0"/>
            <a:r>
              <a:rPr lang="en-US" dirty="0"/>
              <a:t>So if we must use them, this is the layout to use</a:t>
            </a:r>
          </a:p>
          <a:p>
            <a:pPr lvl="0"/>
            <a:r>
              <a:rPr lang="en-US" dirty="0"/>
              <a:t>Keep them brief </a:t>
            </a:r>
          </a:p>
          <a:p>
            <a:pPr lvl="0"/>
            <a:r>
              <a:rPr lang="en-US" dirty="0"/>
              <a:t>We want the audience to watch/listen to you, </a:t>
            </a:r>
            <a:br>
              <a:rPr lang="en-US" dirty="0"/>
            </a:br>
            <a:r>
              <a:rPr lang="en-US" dirty="0"/>
              <a:t>not read the screen</a:t>
            </a:r>
          </a:p>
          <a:p>
            <a:pPr lvl="0"/>
            <a:endParaRPr lang="en-US" dirty="0"/>
          </a:p>
        </p:txBody>
      </p:sp>
    </p:spTree>
    <p:extLst>
      <p:ext uri="{BB962C8B-B14F-4D97-AF65-F5344CB8AC3E}">
        <p14:creationId xmlns:p14="http://schemas.microsoft.com/office/powerpoint/2010/main" val="355957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828800" y="832104"/>
            <a:ext cx="6781800" cy="563562"/>
          </a:xfrm>
        </p:spPr>
        <p:txBody>
          <a:bodyPr lIns="0" tIns="0" rIns="0" bIns="0">
            <a:normAutofit/>
          </a:bodyPr>
          <a:lstStyle>
            <a:lvl1pPr>
              <a:defRPr sz="3000">
                <a:solidFill>
                  <a:srgbClr val="ED7000"/>
                </a:solidFill>
              </a:defRPr>
            </a:lvl1pPr>
          </a:lstStyle>
          <a:p>
            <a:r>
              <a:rPr lang="en-US" dirty="0"/>
              <a:t>Slide Title</a:t>
            </a:r>
          </a:p>
        </p:txBody>
      </p:sp>
      <p:sp>
        <p:nvSpPr>
          <p:cNvPr id="7" name="Rectangle 6"/>
          <p:cNvSpPr/>
          <p:nvPr userDrawn="1"/>
        </p:nvSpPr>
        <p:spPr>
          <a:xfrm>
            <a:off x="0" y="0"/>
            <a:ext cx="13716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7"/>
          <p:cNvSpPr>
            <a:spLocks noGrp="1"/>
          </p:cNvSpPr>
          <p:nvPr>
            <p:ph type="body" sz="quarter" idx="10" hasCustomPrompt="1"/>
          </p:nvPr>
        </p:nvSpPr>
        <p:spPr>
          <a:xfrm>
            <a:off x="142874" y="95250"/>
            <a:ext cx="1109455"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Tree>
    <p:extLst>
      <p:ext uri="{BB962C8B-B14F-4D97-AF65-F5344CB8AC3E}">
        <p14:creationId xmlns:p14="http://schemas.microsoft.com/office/powerpoint/2010/main" val="173336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ject_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2400" y="832104"/>
            <a:ext cx="489585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3962400" y="1636412"/>
            <a:ext cx="4895850" cy="4742506"/>
          </a:xfrm>
        </p:spPr>
        <p:txBody>
          <a:bodyPr wrap="square" lIns="0" tIns="0" rIns="0" bIns="0">
            <a:normAutofit/>
          </a:bodyPr>
          <a:lstStyle>
            <a:lvl1pPr marL="0" indent="0">
              <a:buNone/>
              <a:defRPr sz="2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Short description. We want the audience to watch/listen to you, not read the screen.</a:t>
            </a:r>
          </a:p>
        </p:txBody>
      </p:sp>
      <p:sp>
        <p:nvSpPr>
          <p:cNvPr id="7" name="Picture Placeholder 6"/>
          <p:cNvSpPr>
            <a:spLocks noGrp="1"/>
          </p:cNvSpPr>
          <p:nvPr>
            <p:ph type="pic" sz="quarter" idx="11"/>
          </p:nvPr>
        </p:nvSpPr>
        <p:spPr>
          <a:xfrm>
            <a:off x="0" y="1699783"/>
            <a:ext cx="3474720" cy="347472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329879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8200"/>
            <a:ext cx="8229600" cy="42703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8999928"/>
      </p:ext>
    </p:extLst>
  </p:cSld>
  <p:clrMap bg1="lt1" tx1="dk1" bg2="lt2" tx2="dk2" accent1="accent1" accent2="accent2" accent3="accent3" accent4="accent4" accent5="accent5" accent6="accent6" hlink="hlink" folHlink="folHlink"/>
  <p:sldLayoutIdLst>
    <p:sldLayoutId id="2147483657" r:id="rId1"/>
    <p:sldLayoutId id="2147483659" r:id="rId2"/>
    <p:sldLayoutId id="2147483662" r:id="rId3"/>
    <p:sldLayoutId id="2147483651" r:id="rId4"/>
    <p:sldLayoutId id="2147483650" r:id="rId5"/>
    <p:sldLayoutId id="2147483663" r:id="rId6"/>
    <p:sldLayoutId id="2147483665" r:id="rId7"/>
    <p:sldLayoutId id="2147483654" r:id="rId8"/>
    <p:sldLayoutId id="2147483664" r:id="rId9"/>
    <p:sldLayoutId id="2147483666" r:id="rId10"/>
    <p:sldLayoutId id="2147483661" r:id="rId11"/>
    <p:sldLayoutId id="2147483655" r:id="rId12"/>
  </p:sldLayoutIdLst>
  <p:txStyles>
    <p:titleStyle>
      <a:lvl1pPr algn="l" defTabSz="685800" rtl="0" eaLnBrk="1" latinLnBrk="0" hangingPunct="1">
        <a:spcBef>
          <a:spcPct val="0"/>
        </a:spcBef>
        <a:buNone/>
        <a:defRPr sz="3000" kern="1200">
          <a:solidFill>
            <a:srgbClr val="ED7000"/>
          </a:solidFill>
          <a:latin typeface="+mj-lt"/>
          <a:ea typeface="+mj-ea"/>
          <a:cs typeface="+mj-cs"/>
        </a:defRPr>
      </a:lvl1pPr>
    </p:titleStyle>
    <p:body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64F3BC8-01B7-4D70-95CC-CCFE9F5598F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46DA1A88-05E5-49A5-9B86-3AB9108FB5FE}"/>
              </a:ext>
            </a:extLst>
          </p:cNvPr>
          <p:cNvSpPr/>
          <p:nvPr/>
        </p:nvSpPr>
        <p:spPr>
          <a:xfrm>
            <a:off x="-5443" y="3165283"/>
            <a:ext cx="9144000" cy="3238500"/>
          </a:xfrm>
          <a:prstGeom prst="rect">
            <a:avLst/>
          </a:prstGeom>
          <a:solidFill>
            <a:srgbClr val="2222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4400" b="1" dirty="0">
                <a:latin typeface="HelveticaNeueLT Std Thin Cn" panose="020B0406020202030204" pitchFamily="34" charset="0"/>
              </a:rPr>
              <a:t>Downtown Tampa</a:t>
            </a:r>
          </a:p>
          <a:p>
            <a:pPr lvl="2"/>
            <a:r>
              <a:rPr lang="en-US" sz="4400" b="1" dirty="0">
                <a:latin typeface="HelveticaNeueLT Std Thin Cn" panose="020B0406020202030204" pitchFamily="34" charset="0"/>
              </a:rPr>
              <a:t>Parking Study </a:t>
            </a:r>
          </a:p>
          <a:p>
            <a:pPr lvl="2"/>
            <a:r>
              <a:rPr lang="en-US" sz="4400" dirty="0">
                <a:latin typeface="HelveticaNeueLT Std Med Cn" panose="020B0806040702040204" pitchFamily="34" charset="0"/>
              </a:rPr>
              <a:t>Findings and Observations</a:t>
            </a:r>
          </a:p>
          <a:p>
            <a:r>
              <a:rPr lang="en-US" dirty="0">
                <a:latin typeface="HelveticaNeueLT Std Cn" panose="020B0506030502030204" pitchFamily="34" charset="0"/>
              </a:rPr>
              <a:t>	completed January 2019</a:t>
            </a:r>
          </a:p>
        </p:txBody>
      </p:sp>
      <p:sp>
        <p:nvSpPr>
          <p:cNvPr id="7" name="TextBox 6">
            <a:extLst>
              <a:ext uri="{FF2B5EF4-FFF2-40B4-BE49-F238E27FC236}">
                <a16:creationId xmlns:a16="http://schemas.microsoft.com/office/drawing/2014/main" id="{C68C667B-CDEA-4978-97CA-7C932715506A}"/>
              </a:ext>
            </a:extLst>
          </p:cNvPr>
          <p:cNvSpPr txBox="1"/>
          <p:nvPr/>
        </p:nvSpPr>
        <p:spPr>
          <a:xfrm>
            <a:off x="-10062" y="1227571"/>
            <a:ext cx="8620661" cy="1446550"/>
          </a:xfrm>
          <a:prstGeom prst="rect">
            <a:avLst/>
          </a:prstGeom>
          <a:noFill/>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US" sz="4400" dirty="0">
                <a:solidFill>
                  <a:schemeClr val="bg1">
                    <a:lumMod val="95000"/>
                  </a:schemeClr>
                </a:solidFill>
                <a:latin typeface="HelveticaNeueLT Std Med Cn" panose="020B0806040702040204" pitchFamily="34" charset="0"/>
              </a:rPr>
              <a:t>PRIVATELY-INITIATED TEXT AMENDMENT REQUEST</a:t>
            </a:r>
            <a:endParaRPr kumimoji="0" lang="en-US" sz="4400" b="0" i="0" u="none" strike="noStrike" kern="1200" cap="none" spc="0" normalizeH="0" baseline="0" noProof="0" dirty="0">
              <a:ln>
                <a:noFill/>
              </a:ln>
              <a:solidFill>
                <a:schemeClr val="bg1">
                  <a:lumMod val="95000"/>
                </a:schemeClr>
              </a:solidFill>
              <a:effectLst/>
              <a:uLnTx/>
              <a:uFillTx/>
              <a:latin typeface="HelveticaNeueLT Std Med Cn" panose="020B0806040702040204" pitchFamily="34" charset="0"/>
              <a:ea typeface="+mn-ea"/>
              <a:cs typeface="+mn-cs"/>
            </a:endParaRPr>
          </a:p>
        </p:txBody>
      </p:sp>
    </p:spTree>
    <p:extLst>
      <p:ext uri="{BB962C8B-B14F-4D97-AF65-F5344CB8AC3E}">
        <p14:creationId xmlns:p14="http://schemas.microsoft.com/office/powerpoint/2010/main" val="3147908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D86F10-ED46-462A-A673-021A8110502A}"/>
              </a:ext>
            </a:extLst>
          </p:cNvPr>
          <p:cNvSpPr/>
          <p:nvPr/>
        </p:nvSpPr>
        <p:spPr>
          <a:xfrm>
            <a:off x="0" y="0"/>
            <a:ext cx="9144000" cy="6858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3A43BA9-6595-4FD4-9EDF-AA57E78FE8FF}"/>
              </a:ext>
            </a:extLst>
          </p:cNvPr>
          <p:cNvSpPr/>
          <p:nvPr/>
        </p:nvSpPr>
        <p:spPr>
          <a:xfrm>
            <a:off x="914400" y="1720840"/>
            <a:ext cx="7467600" cy="4524315"/>
          </a:xfrm>
          <a:prstGeom prst="rect">
            <a:avLst/>
          </a:prstGeom>
        </p:spPr>
        <p:txBody>
          <a:bodyPr wrap="square">
            <a:spAutoFit/>
          </a:bodyPr>
          <a:lstStyle/>
          <a:p>
            <a:r>
              <a:rPr lang="en-US" sz="7200" b="1" dirty="0">
                <a:latin typeface="HelveticaNeueLT Std Med Cn" panose="020B0806040702040204" pitchFamily="34" charset="0"/>
              </a:rPr>
              <a:t>Customers have no incentive to ask for anything different.</a:t>
            </a:r>
            <a:endParaRPr lang="en-US" sz="7200" dirty="0">
              <a:latin typeface="HelveticaNeueLT Std Med Cn" panose="020B0806040702040204" pitchFamily="34" charset="0"/>
            </a:endParaRPr>
          </a:p>
        </p:txBody>
      </p:sp>
      <p:sp>
        <p:nvSpPr>
          <p:cNvPr id="14" name="Rectangle 13">
            <a:extLst>
              <a:ext uri="{FF2B5EF4-FFF2-40B4-BE49-F238E27FC236}">
                <a16:creationId xmlns:a16="http://schemas.microsoft.com/office/drawing/2014/main" id="{53CCB21A-F07A-4EE4-8DB0-450178CC1461}"/>
              </a:ext>
            </a:extLst>
          </p:cNvPr>
          <p:cNvSpPr/>
          <p:nvPr/>
        </p:nvSpPr>
        <p:spPr>
          <a:xfrm>
            <a:off x="947057" y="609600"/>
            <a:ext cx="5867400" cy="707886"/>
          </a:xfrm>
          <a:prstGeom prst="rect">
            <a:avLst/>
          </a:prstGeom>
        </p:spPr>
        <p:txBody>
          <a:bodyPr wrap="square">
            <a:spAutoFit/>
          </a:bodyPr>
          <a:lstStyle/>
          <a:p>
            <a:r>
              <a:rPr lang="en-US" sz="4000" dirty="0">
                <a:latin typeface="HelveticaNeueLT Std Cn" panose="020B0506030502030204" pitchFamily="34" charset="0"/>
              </a:rPr>
              <a:t>Finding</a:t>
            </a:r>
          </a:p>
        </p:txBody>
      </p:sp>
    </p:spTree>
    <p:extLst>
      <p:ext uri="{BB962C8B-B14F-4D97-AF65-F5344CB8AC3E}">
        <p14:creationId xmlns:p14="http://schemas.microsoft.com/office/powerpoint/2010/main" val="349383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bs.twimg.com/media/CO8gDKLWwAAr1oN.jpg">
            <a:extLst>
              <a:ext uri="{FF2B5EF4-FFF2-40B4-BE49-F238E27FC236}">
                <a16:creationId xmlns:a16="http://schemas.microsoft.com/office/drawing/2014/main" id="{4A82FA69-13BC-4743-B629-29328559829E}"/>
              </a:ext>
            </a:extLst>
          </p:cNvPr>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xfrm>
            <a:off x="0" y="5334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onthly parking permit tampa">
            <a:extLst>
              <a:ext uri="{FF2B5EF4-FFF2-40B4-BE49-F238E27FC236}">
                <a16:creationId xmlns:a16="http://schemas.microsoft.com/office/drawing/2014/main" id="{F9E0E4F7-F339-4A65-8295-821F0550A7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85260"/>
            <a:ext cx="4572000" cy="2877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5B0238-85FC-4CFF-817D-90FB82FE39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9620" y="533400"/>
            <a:ext cx="5013031" cy="3429000"/>
          </a:xfrm>
          <a:prstGeom prst="rect">
            <a:avLst/>
          </a:prstGeom>
        </p:spPr>
      </p:pic>
      <p:pic>
        <p:nvPicPr>
          <p:cNvPr id="3078" name="Picture 6" descr="Image result for downtown tampa office leasing parking">
            <a:extLst>
              <a:ext uri="{FF2B5EF4-FFF2-40B4-BE49-F238E27FC236}">
                <a16:creationId xmlns:a16="http://schemas.microsoft.com/office/drawing/2014/main" id="{9A8A9348-C777-417C-800B-66B7C63CDE3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9620" y="3985260"/>
            <a:ext cx="5115278" cy="28773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3AF9E120-4061-4A7B-AB5F-A3CFDAED5CC3}"/>
              </a:ext>
            </a:extLst>
          </p:cNvPr>
          <p:cNvSpPr txBox="1">
            <a:spLocks/>
          </p:cNvSpPr>
          <p:nvPr/>
        </p:nvSpPr>
        <p:spPr>
          <a:xfrm>
            <a:off x="0" y="0"/>
            <a:ext cx="9144000" cy="457200"/>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rPr>
              <a:t>Market is set up for monthly permit-access parking</a:t>
            </a:r>
          </a:p>
        </p:txBody>
      </p:sp>
      <p:sp>
        <p:nvSpPr>
          <p:cNvPr id="7" name="TextBox 6">
            <a:extLst>
              <a:ext uri="{FF2B5EF4-FFF2-40B4-BE49-F238E27FC236}">
                <a16:creationId xmlns:a16="http://schemas.microsoft.com/office/drawing/2014/main" id="{D387428E-FA20-4A64-9AEF-C0C246E1AD0D}"/>
              </a:ext>
            </a:extLst>
          </p:cNvPr>
          <p:cNvSpPr txBox="1"/>
          <p:nvPr/>
        </p:nvSpPr>
        <p:spPr>
          <a:xfrm>
            <a:off x="4800135" y="3593068"/>
            <a:ext cx="4572000" cy="369332"/>
          </a:xfrm>
          <a:prstGeom prst="rect">
            <a:avLst/>
          </a:prstGeom>
          <a:solidFill>
            <a:srgbClr val="FFC000"/>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HelveticaNeueLT Std Med Cn" panose="020B0806040702040204" pitchFamily="34" charset="0"/>
              </a:rPr>
              <a:t>The Downtown office real estate market</a:t>
            </a:r>
          </a:p>
        </p:txBody>
      </p:sp>
      <p:sp>
        <p:nvSpPr>
          <p:cNvPr id="9" name="TextBox 8">
            <a:extLst>
              <a:ext uri="{FF2B5EF4-FFF2-40B4-BE49-F238E27FC236}">
                <a16:creationId xmlns:a16="http://schemas.microsoft.com/office/drawing/2014/main" id="{3D232FEB-FB43-4909-8F73-46B00175CACA}"/>
              </a:ext>
            </a:extLst>
          </p:cNvPr>
          <p:cNvSpPr txBox="1"/>
          <p:nvPr/>
        </p:nvSpPr>
        <p:spPr>
          <a:xfrm>
            <a:off x="4807755" y="3962400"/>
            <a:ext cx="4572000" cy="369332"/>
          </a:xfrm>
          <a:prstGeom prst="rect">
            <a:avLst/>
          </a:prstGeom>
          <a:solidFill>
            <a:srgbClr val="FFFF00"/>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HelveticaNeueLT Std Med Cn" panose="020B0806040702040204" pitchFamily="34" charset="0"/>
              </a:rPr>
              <a:t>continues to compete with Westshore</a:t>
            </a:r>
          </a:p>
        </p:txBody>
      </p:sp>
    </p:spTree>
    <p:extLst>
      <p:ext uri="{BB962C8B-B14F-4D97-AF65-F5344CB8AC3E}">
        <p14:creationId xmlns:p14="http://schemas.microsoft.com/office/powerpoint/2010/main" val="1722759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qliu\Desktop\Creative\Parking Rent - Construction June 2015.png">
            <a:extLst>
              <a:ext uri="{FF2B5EF4-FFF2-40B4-BE49-F238E27FC236}">
                <a16:creationId xmlns:a16="http://schemas.microsoft.com/office/drawing/2014/main" id="{1D93BC9A-60C8-4037-905F-43947DF81E9A}"/>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362200" y="1676400"/>
            <a:ext cx="4711521" cy="4191000"/>
          </a:xfrm>
          <a:prstGeom prst="rect">
            <a:avLst/>
          </a:prstGeom>
          <a:noFill/>
          <a:ln>
            <a:noFill/>
          </a:ln>
        </p:spPr>
      </p:pic>
      <p:sp>
        <p:nvSpPr>
          <p:cNvPr id="6" name="Title 2">
            <a:extLst>
              <a:ext uri="{FF2B5EF4-FFF2-40B4-BE49-F238E27FC236}">
                <a16:creationId xmlns:a16="http://schemas.microsoft.com/office/drawing/2014/main" id="{ECBE4A6C-472A-4A79-BE4D-3F5B8C6B5771}"/>
              </a:ext>
            </a:extLst>
          </p:cNvPr>
          <p:cNvSpPr txBox="1">
            <a:spLocks/>
          </p:cNvSpPr>
          <p:nvPr/>
        </p:nvSpPr>
        <p:spPr>
          <a:xfrm>
            <a:off x="0" y="381000"/>
            <a:ext cx="9144000" cy="838200"/>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HelveticaNeueLT Std Med Cn" panose="020B0806040702040204" pitchFamily="34" charset="0"/>
                <a:ea typeface="+mj-ea"/>
                <a:cs typeface="+mj-cs"/>
              </a:rPr>
              <a:t>What is Parking Doing to Affordability?</a:t>
            </a:r>
            <a:endParaRPr kumimoji="0" lang="en-US" sz="40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endParaRPr>
          </a:p>
        </p:txBody>
      </p:sp>
    </p:spTree>
    <p:extLst>
      <p:ext uri="{BB962C8B-B14F-4D97-AF65-F5344CB8AC3E}">
        <p14:creationId xmlns:p14="http://schemas.microsoft.com/office/powerpoint/2010/main" val="918456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qliu\Desktop\Creative\Parking Rent - Construction June 2015.png">
            <a:extLst>
              <a:ext uri="{FF2B5EF4-FFF2-40B4-BE49-F238E27FC236}">
                <a16:creationId xmlns:a16="http://schemas.microsoft.com/office/drawing/2014/main" id="{1D93BC9A-60C8-4037-905F-43947DF81E9A}"/>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1447800" y="1905000"/>
            <a:ext cx="6647541" cy="3640750"/>
          </a:xfrm>
          <a:prstGeom prst="rect">
            <a:avLst/>
          </a:prstGeom>
          <a:noFill/>
          <a:ln>
            <a:noFill/>
          </a:ln>
        </p:spPr>
      </p:pic>
      <p:sp>
        <p:nvSpPr>
          <p:cNvPr id="6" name="Title 2">
            <a:extLst>
              <a:ext uri="{FF2B5EF4-FFF2-40B4-BE49-F238E27FC236}">
                <a16:creationId xmlns:a16="http://schemas.microsoft.com/office/drawing/2014/main" id="{ECBE4A6C-472A-4A79-BE4D-3F5B8C6B5771}"/>
              </a:ext>
            </a:extLst>
          </p:cNvPr>
          <p:cNvSpPr txBox="1">
            <a:spLocks/>
          </p:cNvSpPr>
          <p:nvPr/>
        </p:nvSpPr>
        <p:spPr>
          <a:xfrm>
            <a:off x="0" y="381000"/>
            <a:ext cx="9144000" cy="838200"/>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rPr>
              <a:t>What is Parking Doing to Affordability?</a:t>
            </a:r>
          </a:p>
        </p:txBody>
      </p:sp>
    </p:spTree>
    <p:extLst>
      <p:ext uri="{BB962C8B-B14F-4D97-AF65-F5344CB8AC3E}">
        <p14:creationId xmlns:p14="http://schemas.microsoft.com/office/powerpoint/2010/main" val="3715301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CBE4A6C-472A-4A79-BE4D-3F5B8C6B5771}"/>
              </a:ext>
            </a:extLst>
          </p:cNvPr>
          <p:cNvSpPr txBox="1">
            <a:spLocks/>
          </p:cNvSpPr>
          <p:nvPr/>
        </p:nvSpPr>
        <p:spPr>
          <a:xfrm>
            <a:off x="0" y="381000"/>
            <a:ext cx="9144000" cy="838200"/>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rPr>
              <a:t>What is Parking Doing to Affordability?</a:t>
            </a:r>
          </a:p>
        </p:txBody>
      </p:sp>
      <p:pic>
        <p:nvPicPr>
          <p:cNvPr id="3" name="Picture 2">
            <a:extLst>
              <a:ext uri="{FF2B5EF4-FFF2-40B4-BE49-F238E27FC236}">
                <a16:creationId xmlns:a16="http://schemas.microsoft.com/office/drawing/2014/main" id="{11C6CB7F-27DD-4A3C-9426-79A58AF62CBE}"/>
              </a:ext>
            </a:extLst>
          </p:cNvPr>
          <p:cNvPicPr>
            <a:picLocks noChangeAspect="1"/>
          </p:cNvPicPr>
          <p:nvPr/>
        </p:nvPicPr>
        <p:blipFill>
          <a:blip r:embed="rId2"/>
          <a:stretch>
            <a:fillRect/>
          </a:stretch>
        </p:blipFill>
        <p:spPr>
          <a:xfrm>
            <a:off x="0" y="1066799"/>
            <a:ext cx="9144000" cy="5416427"/>
          </a:xfrm>
          <a:prstGeom prst="rect">
            <a:avLst/>
          </a:prstGeom>
        </p:spPr>
      </p:pic>
    </p:spTree>
    <p:extLst>
      <p:ext uri="{BB962C8B-B14F-4D97-AF65-F5344CB8AC3E}">
        <p14:creationId xmlns:p14="http://schemas.microsoft.com/office/powerpoint/2010/main" val="262665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bs.twimg.com/media/CO8gDKLWwAAr1oN.jpg">
            <a:extLst>
              <a:ext uri="{FF2B5EF4-FFF2-40B4-BE49-F238E27FC236}">
                <a16:creationId xmlns:a16="http://schemas.microsoft.com/office/drawing/2014/main" id="{4A82FA69-13BC-4743-B629-29328559829E}"/>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onthly parking permit tampa">
            <a:extLst>
              <a:ext uri="{FF2B5EF4-FFF2-40B4-BE49-F238E27FC236}">
                <a16:creationId xmlns:a16="http://schemas.microsoft.com/office/drawing/2014/main" id="{F9E0E4F7-F339-4A65-8295-821F0550A7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85260"/>
            <a:ext cx="4572000" cy="2877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5B0238-85FC-4CFF-817D-90FB82FE39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9620" y="533400"/>
            <a:ext cx="5013031" cy="3429000"/>
          </a:xfrm>
          <a:prstGeom prst="rect">
            <a:avLst/>
          </a:prstGeom>
        </p:spPr>
      </p:pic>
      <p:pic>
        <p:nvPicPr>
          <p:cNvPr id="3078" name="Picture 6" descr="Image result for downtown tampa office leasing parking">
            <a:extLst>
              <a:ext uri="{FF2B5EF4-FFF2-40B4-BE49-F238E27FC236}">
                <a16:creationId xmlns:a16="http://schemas.microsoft.com/office/drawing/2014/main" id="{9A8A9348-C777-417C-800B-66B7C63CDE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9620" y="3985260"/>
            <a:ext cx="5115278" cy="28773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3AF9E120-4061-4A7B-AB5F-A3CFDAED5CC3}"/>
              </a:ext>
            </a:extLst>
          </p:cNvPr>
          <p:cNvSpPr txBox="1">
            <a:spLocks/>
          </p:cNvSpPr>
          <p:nvPr/>
        </p:nvSpPr>
        <p:spPr>
          <a:xfrm>
            <a:off x="0" y="0"/>
            <a:ext cx="9144000" cy="457200"/>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rPr>
              <a:t>Market is set up for monthly permit-access parking</a:t>
            </a:r>
          </a:p>
        </p:txBody>
      </p:sp>
      <p:sp>
        <p:nvSpPr>
          <p:cNvPr id="10" name="TextBox 9">
            <a:extLst>
              <a:ext uri="{FF2B5EF4-FFF2-40B4-BE49-F238E27FC236}">
                <a16:creationId xmlns:a16="http://schemas.microsoft.com/office/drawing/2014/main" id="{EDE91E3F-1D67-4302-ACD9-C3DA8DDF5E0A}"/>
              </a:ext>
            </a:extLst>
          </p:cNvPr>
          <p:cNvSpPr txBox="1"/>
          <p:nvPr/>
        </p:nvSpPr>
        <p:spPr>
          <a:xfrm>
            <a:off x="381000" y="1447800"/>
            <a:ext cx="8382000" cy="4524315"/>
          </a:xfrm>
          <a:prstGeom prst="rect">
            <a:avLst/>
          </a:prstGeom>
          <a:solidFill>
            <a:srgbClr val="002060">
              <a:alpha val="80000"/>
            </a:srgbClr>
          </a:solidFill>
        </p:spPr>
        <p:txBody>
          <a:bodyPr wrap="square" rtlCol="0">
            <a:spAutoFit/>
          </a:bodyPr>
          <a:lstStyle/>
          <a:p>
            <a:r>
              <a:rPr lang="en-US" sz="3600" dirty="0">
                <a:solidFill>
                  <a:schemeClr val="bg1"/>
                </a:solidFill>
                <a:latin typeface="Arial Black" panose="020B0A04020102020204" pitchFamily="34" charset="0"/>
              </a:rPr>
              <a:t>This has all contributed to a trend toward overbuilding and not using parking efficiently. </a:t>
            </a:r>
          </a:p>
          <a:p>
            <a:endParaRPr lang="en-US" sz="3600" dirty="0">
              <a:solidFill>
                <a:schemeClr val="bg1"/>
              </a:solidFill>
              <a:latin typeface="Arial Black" panose="020B0A04020102020204" pitchFamily="34" charset="0"/>
            </a:endParaRPr>
          </a:p>
          <a:p>
            <a:r>
              <a:rPr lang="en-US" sz="3600" dirty="0">
                <a:solidFill>
                  <a:schemeClr val="bg1"/>
                </a:solidFill>
                <a:latin typeface="Arial Black" panose="020B0A04020102020204" pitchFamily="34" charset="0"/>
              </a:rPr>
              <a:t>Starting to address this will require multiple tools, including changing the minimum that zoning requires.</a:t>
            </a:r>
          </a:p>
        </p:txBody>
      </p:sp>
    </p:spTree>
    <p:extLst>
      <p:ext uri="{BB962C8B-B14F-4D97-AF65-F5344CB8AC3E}">
        <p14:creationId xmlns:p14="http://schemas.microsoft.com/office/powerpoint/2010/main" val="4192255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D86F10-ED46-462A-A673-021A8110502A}"/>
              </a:ext>
            </a:extLst>
          </p:cNvPr>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73A43BA9-6595-4FD4-9EDF-AA57E78FE8FF}"/>
              </a:ext>
            </a:extLst>
          </p:cNvPr>
          <p:cNvSpPr/>
          <p:nvPr/>
        </p:nvSpPr>
        <p:spPr>
          <a:xfrm>
            <a:off x="914400" y="1720840"/>
            <a:ext cx="7467600" cy="3139321"/>
          </a:xfrm>
          <a:prstGeom prst="rect">
            <a:avLst/>
          </a:prstGeom>
        </p:spPr>
        <p:txBody>
          <a:bodyPr wrap="square">
            <a:spAutoFit/>
          </a:bodyPr>
          <a:lstStyle/>
          <a:p>
            <a:r>
              <a:rPr lang="en-US" sz="6600" b="1" dirty="0">
                <a:solidFill>
                  <a:schemeClr val="bg1"/>
                </a:solidFill>
                <a:latin typeface="HelveticaNeueLT Std Med Cn" panose="020B0806040702040204" pitchFamily="34" charset="0"/>
              </a:rPr>
              <a:t>This involves everyone– in public AND private sectors.</a:t>
            </a:r>
            <a:endParaRPr lang="en-US" sz="6600" dirty="0">
              <a:solidFill>
                <a:schemeClr val="bg1"/>
              </a:solidFill>
              <a:latin typeface="HelveticaNeueLT Std Med Cn" panose="020B0806040702040204" pitchFamily="34" charset="0"/>
            </a:endParaRPr>
          </a:p>
        </p:txBody>
      </p:sp>
      <p:sp>
        <p:nvSpPr>
          <p:cNvPr id="14" name="Rectangle 13">
            <a:extLst>
              <a:ext uri="{FF2B5EF4-FFF2-40B4-BE49-F238E27FC236}">
                <a16:creationId xmlns:a16="http://schemas.microsoft.com/office/drawing/2014/main" id="{53CCB21A-F07A-4EE4-8DB0-450178CC1461}"/>
              </a:ext>
            </a:extLst>
          </p:cNvPr>
          <p:cNvSpPr/>
          <p:nvPr/>
        </p:nvSpPr>
        <p:spPr>
          <a:xfrm>
            <a:off x="947057" y="609600"/>
            <a:ext cx="5867400" cy="707886"/>
          </a:xfrm>
          <a:prstGeom prst="rect">
            <a:avLst/>
          </a:prstGeom>
        </p:spPr>
        <p:txBody>
          <a:bodyPr wrap="square">
            <a:spAutoFit/>
          </a:bodyPr>
          <a:lstStyle/>
          <a:p>
            <a:r>
              <a:rPr lang="en-US" sz="4000" dirty="0">
                <a:solidFill>
                  <a:schemeClr val="bg1"/>
                </a:solidFill>
                <a:latin typeface="HelveticaNeueLT Std Cn" panose="020B0506030502030204" pitchFamily="34" charset="0"/>
              </a:rPr>
              <a:t>Study Observation</a:t>
            </a:r>
          </a:p>
        </p:txBody>
      </p:sp>
    </p:spTree>
    <p:extLst>
      <p:ext uri="{BB962C8B-B14F-4D97-AF65-F5344CB8AC3E}">
        <p14:creationId xmlns:p14="http://schemas.microsoft.com/office/powerpoint/2010/main" val="1030512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Management Recommendations of the Parking Study and Plan</a:t>
            </a:r>
          </a:p>
        </p:txBody>
      </p:sp>
      <p:pic>
        <p:nvPicPr>
          <p:cNvPr id="3" name="Picture 2">
            <a:extLst>
              <a:ext uri="{FF2B5EF4-FFF2-40B4-BE49-F238E27FC236}">
                <a16:creationId xmlns:a16="http://schemas.microsoft.com/office/drawing/2014/main" id="{B0215716-4594-40F0-B83E-0570C1E177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1133"/>
          <a:stretch/>
        </p:blipFill>
        <p:spPr>
          <a:xfrm>
            <a:off x="457200" y="1092864"/>
            <a:ext cx="4034912" cy="5541979"/>
          </a:xfrm>
          <a:prstGeom prst="rect">
            <a:avLst/>
          </a:prstGeom>
        </p:spPr>
      </p:pic>
      <p:sp>
        <p:nvSpPr>
          <p:cNvPr id="7" name="TextBox 6">
            <a:extLst>
              <a:ext uri="{FF2B5EF4-FFF2-40B4-BE49-F238E27FC236}">
                <a16:creationId xmlns:a16="http://schemas.microsoft.com/office/drawing/2014/main" id="{14799A7B-EB48-4FD5-8BCF-C0495AE3FDB0}"/>
              </a:ext>
            </a:extLst>
          </p:cNvPr>
          <p:cNvSpPr txBox="1"/>
          <p:nvPr/>
        </p:nvSpPr>
        <p:spPr>
          <a:xfrm>
            <a:off x="4724400" y="1390471"/>
            <a:ext cx="4191000" cy="1569660"/>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Partnership: </a:t>
            </a:r>
            <a:r>
              <a:rPr lang="en-US" sz="2400" dirty="0">
                <a:solidFill>
                  <a:schemeClr val="bg1"/>
                </a:solidFill>
                <a:latin typeface="Arial Narrow" panose="020B0606020202030204" pitchFamily="34" charset="0"/>
              </a:rPr>
              <a:t>Well positioned to build stakeholder support, make a business case, and track parking needs</a:t>
            </a:r>
          </a:p>
        </p:txBody>
      </p:sp>
      <p:sp>
        <p:nvSpPr>
          <p:cNvPr id="27" name="TextBox 26">
            <a:extLst>
              <a:ext uri="{FF2B5EF4-FFF2-40B4-BE49-F238E27FC236}">
                <a16:creationId xmlns:a16="http://schemas.microsoft.com/office/drawing/2014/main" id="{BF022859-E851-4C32-B3DD-0C09288783A2}"/>
              </a:ext>
            </a:extLst>
          </p:cNvPr>
          <p:cNvSpPr txBox="1"/>
          <p:nvPr/>
        </p:nvSpPr>
        <p:spPr>
          <a:xfrm>
            <a:off x="4724400" y="3352800"/>
            <a:ext cx="4191000" cy="1200329"/>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City: </a:t>
            </a:r>
            <a:r>
              <a:rPr lang="en-US" sz="2400" dirty="0">
                <a:solidFill>
                  <a:schemeClr val="bg1"/>
                </a:solidFill>
                <a:latin typeface="Arial Narrow" panose="020B0606020202030204" pitchFamily="34" charset="0"/>
              </a:rPr>
              <a:t>The administrator/operator of the largest share of parking in the system</a:t>
            </a:r>
          </a:p>
        </p:txBody>
      </p:sp>
      <p:sp>
        <p:nvSpPr>
          <p:cNvPr id="28" name="TextBox 27">
            <a:extLst>
              <a:ext uri="{FF2B5EF4-FFF2-40B4-BE49-F238E27FC236}">
                <a16:creationId xmlns:a16="http://schemas.microsoft.com/office/drawing/2014/main" id="{5D3B64B0-895E-450C-AE2B-B4CB47377437}"/>
              </a:ext>
            </a:extLst>
          </p:cNvPr>
          <p:cNvSpPr txBox="1"/>
          <p:nvPr/>
        </p:nvSpPr>
        <p:spPr>
          <a:xfrm>
            <a:off x="4724400" y="5467529"/>
            <a:ext cx="4191000" cy="1200329"/>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Private Operators: </a:t>
            </a:r>
            <a:r>
              <a:rPr lang="en-US" sz="2400" dirty="0">
                <a:solidFill>
                  <a:schemeClr val="bg1"/>
                </a:solidFill>
                <a:latin typeface="Arial Narrow" panose="020B0606020202030204" pitchFamily="34" charset="0"/>
              </a:rPr>
              <a:t>The balance of the system, with smaller facilities but more downtown coverage</a:t>
            </a:r>
          </a:p>
        </p:txBody>
      </p:sp>
    </p:spTree>
    <p:extLst>
      <p:ext uri="{BB962C8B-B14F-4D97-AF65-F5344CB8AC3E}">
        <p14:creationId xmlns:p14="http://schemas.microsoft.com/office/powerpoint/2010/main" val="97426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Zoning Changes Complement the Parking Study and Plan</a:t>
            </a:r>
          </a:p>
        </p:txBody>
      </p:sp>
      <p:pic>
        <p:nvPicPr>
          <p:cNvPr id="3" name="Picture 2">
            <a:extLst>
              <a:ext uri="{FF2B5EF4-FFF2-40B4-BE49-F238E27FC236}">
                <a16:creationId xmlns:a16="http://schemas.microsoft.com/office/drawing/2014/main" id="{B0215716-4594-40F0-B83E-0570C1E177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1133"/>
          <a:stretch/>
        </p:blipFill>
        <p:spPr>
          <a:xfrm>
            <a:off x="457200" y="1092864"/>
            <a:ext cx="4034912" cy="5541979"/>
          </a:xfrm>
          <a:prstGeom prst="rect">
            <a:avLst/>
          </a:prstGeom>
        </p:spPr>
      </p:pic>
      <p:sp>
        <p:nvSpPr>
          <p:cNvPr id="7" name="TextBox 6">
            <a:extLst>
              <a:ext uri="{FF2B5EF4-FFF2-40B4-BE49-F238E27FC236}">
                <a16:creationId xmlns:a16="http://schemas.microsoft.com/office/drawing/2014/main" id="{14799A7B-EB48-4FD5-8BCF-C0495AE3FDB0}"/>
              </a:ext>
            </a:extLst>
          </p:cNvPr>
          <p:cNvSpPr txBox="1"/>
          <p:nvPr/>
        </p:nvSpPr>
        <p:spPr>
          <a:xfrm>
            <a:off x="4724400" y="1390471"/>
            <a:ext cx="4191000" cy="1569660"/>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TDP: </a:t>
            </a:r>
            <a:r>
              <a:rPr lang="en-US" sz="2400" dirty="0">
                <a:solidFill>
                  <a:schemeClr val="bg1"/>
                </a:solidFill>
                <a:latin typeface="Arial Narrow" panose="020B0606020202030204" pitchFamily="34" charset="0"/>
              </a:rPr>
              <a:t>Well positioned to build stakeholder support, make a business case, and track parking needs</a:t>
            </a:r>
          </a:p>
        </p:txBody>
      </p:sp>
      <p:sp>
        <p:nvSpPr>
          <p:cNvPr id="27" name="TextBox 26">
            <a:extLst>
              <a:ext uri="{FF2B5EF4-FFF2-40B4-BE49-F238E27FC236}">
                <a16:creationId xmlns:a16="http://schemas.microsoft.com/office/drawing/2014/main" id="{BF022859-E851-4C32-B3DD-0C09288783A2}"/>
              </a:ext>
            </a:extLst>
          </p:cNvPr>
          <p:cNvSpPr txBox="1"/>
          <p:nvPr/>
        </p:nvSpPr>
        <p:spPr>
          <a:xfrm>
            <a:off x="4724400" y="3352800"/>
            <a:ext cx="4191000" cy="1200329"/>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City: </a:t>
            </a:r>
            <a:r>
              <a:rPr lang="en-US" sz="2400" dirty="0">
                <a:solidFill>
                  <a:schemeClr val="bg1"/>
                </a:solidFill>
                <a:latin typeface="Arial Narrow" panose="020B0606020202030204" pitchFamily="34" charset="0"/>
              </a:rPr>
              <a:t>The administrator/operator of the largest share of parking in the system</a:t>
            </a:r>
          </a:p>
        </p:txBody>
      </p:sp>
      <p:sp>
        <p:nvSpPr>
          <p:cNvPr id="28" name="TextBox 27">
            <a:extLst>
              <a:ext uri="{FF2B5EF4-FFF2-40B4-BE49-F238E27FC236}">
                <a16:creationId xmlns:a16="http://schemas.microsoft.com/office/drawing/2014/main" id="{5D3B64B0-895E-450C-AE2B-B4CB47377437}"/>
              </a:ext>
            </a:extLst>
          </p:cNvPr>
          <p:cNvSpPr txBox="1"/>
          <p:nvPr/>
        </p:nvSpPr>
        <p:spPr>
          <a:xfrm>
            <a:off x="4724400" y="5467529"/>
            <a:ext cx="4191000" cy="1200329"/>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Private Operators: </a:t>
            </a:r>
            <a:r>
              <a:rPr lang="en-US" sz="2400" dirty="0">
                <a:solidFill>
                  <a:schemeClr val="bg1"/>
                </a:solidFill>
                <a:latin typeface="Arial Narrow" panose="020B0606020202030204" pitchFamily="34" charset="0"/>
              </a:rPr>
              <a:t>The balance of the system, with smaller facilities but more downtown coverage</a:t>
            </a:r>
          </a:p>
        </p:txBody>
      </p:sp>
      <p:sp>
        <p:nvSpPr>
          <p:cNvPr id="2" name="Rectangle 1">
            <a:extLst>
              <a:ext uri="{FF2B5EF4-FFF2-40B4-BE49-F238E27FC236}">
                <a16:creationId xmlns:a16="http://schemas.microsoft.com/office/drawing/2014/main" id="{C34E636C-90AF-4DC9-A892-BBFCC0A35792}"/>
              </a:ext>
            </a:extLst>
          </p:cNvPr>
          <p:cNvSpPr/>
          <p:nvPr/>
        </p:nvSpPr>
        <p:spPr>
          <a:xfrm>
            <a:off x="0" y="838200"/>
            <a:ext cx="9144000" cy="2362200"/>
          </a:xfrm>
          <a:prstGeom prst="rect">
            <a:avLst/>
          </a:prstGeom>
          <a:solidFill>
            <a:srgbClr val="22222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F80D26-72BC-4043-9BA5-C0BB9CDA820E}"/>
              </a:ext>
            </a:extLst>
          </p:cNvPr>
          <p:cNvSpPr/>
          <p:nvPr/>
        </p:nvSpPr>
        <p:spPr>
          <a:xfrm>
            <a:off x="0" y="4553129"/>
            <a:ext cx="9144000" cy="2362200"/>
          </a:xfrm>
          <a:prstGeom prst="rect">
            <a:avLst/>
          </a:prstGeom>
          <a:solidFill>
            <a:srgbClr val="22222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7BCBD4-A9F0-4CFB-9499-97CE20C735C1}"/>
              </a:ext>
            </a:extLst>
          </p:cNvPr>
          <p:cNvSpPr/>
          <p:nvPr/>
        </p:nvSpPr>
        <p:spPr>
          <a:xfrm>
            <a:off x="3581400" y="3200400"/>
            <a:ext cx="5562600" cy="1352729"/>
          </a:xfrm>
          <a:prstGeom prst="rect">
            <a:avLst/>
          </a:prstGeom>
          <a:solidFill>
            <a:srgbClr val="22222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5AF68EB5-495A-4A81-BE4A-3F9792447E3D}"/>
              </a:ext>
            </a:extLst>
          </p:cNvPr>
          <p:cNvSpPr/>
          <p:nvPr/>
        </p:nvSpPr>
        <p:spPr>
          <a:xfrm>
            <a:off x="3505200" y="3657600"/>
            <a:ext cx="2209800" cy="61504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BF9C74-8214-45E2-8A80-6709C7E0B20C}"/>
              </a:ext>
            </a:extLst>
          </p:cNvPr>
          <p:cNvSpPr txBox="1"/>
          <p:nvPr/>
        </p:nvSpPr>
        <p:spPr>
          <a:xfrm>
            <a:off x="5791200" y="2945736"/>
            <a:ext cx="2819400" cy="2677656"/>
          </a:xfrm>
          <a:prstGeom prst="rect">
            <a:avLst/>
          </a:prstGeom>
          <a:solidFill>
            <a:srgbClr val="0070C0"/>
          </a:solidFill>
        </p:spPr>
        <p:txBody>
          <a:bodyPr wrap="square" rtlCol="0">
            <a:spAutoFit/>
          </a:bodyPr>
          <a:lstStyle/>
          <a:p>
            <a:r>
              <a:rPr lang="en-US" sz="2400" dirty="0">
                <a:solidFill>
                  <a:schemeClr val="bg1"/>
                </a:solidFill>
              </a:rPr>
              <a:t>The supply side matters too: if we force too much parking to be built, the same mismatches will continue.</a:t>
            </a:r>
          </a:p>
        </p:txBody>
      </p:sp>
    </p:spTree>
    <p:extLst>
      <p:ext uri="{BB962C8B-B14F-4D97-AF65-F5344CB8AC3E}">
        <p14:creationId xmlns:p14="http://schemas.microsoft.com/office/powerpoint/2010/main" val="1282571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Intent/Purpose of Code Changes</a:t>
            </a:r>
          </a:p>
        </p:txBody>
      </p:sp>
      <p:sp>
        <p:nvSpPr>
          <p:cNvPr id="28" name="TextBox 27">
            <a:extLst>
              <a:ext uri="{FF2B5EF4-FFF2-40B4-BE49-F238E27FC236}">
                <a16:creationId xmlns:a16="http://schemas.microsoft.com/office/drawing/2014/main" id="{5D3B64B0-895E-450C-AE2B-B4CB47377437}"/>
              </a:ext>
            </a:extLst>
          </p:cNvPr>
          <p:cNvSpPr txBox="1"/>
          <p:nvPr/>
        </p:nvSpPr>
        <p:spPr>
          <a:xfrm>
            <a:off x="533400" y="1062335"/>
            <a:ext cx="7696200" cy="461665"/>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Parking regulations are trending in this direction anyway.</a:t>
            </a:r>
            <a:endParaRPr lang="en-US" sz="2400" dirty="0">
              <a:solidFill>
                <a:schemeClr val="bg1"/>
              </a:solidFill>
              <a:latin typeface="Arial Narrow" panose="020B0606020202030204" pitchFamily="34" charset="0"/>
            </a:endParaRPr>
          </a:p>
        </p:txBody>
      </p:sp>
      <p:pic>
        <p:nvPicPr>
          <p:cNvPr id="4" name="Graphic 3">
            <a:extLst>
              <a:ext uri="{FF2B5EF4-FFF2-40B4-BE49-F238E27FC236}">
                <a16:creationId xmlns:a16="http://schemas.microsoft.com/office/drawing/2014/main" id="{ABBDB8F1-ED0A-4330-B052-485E20EE2B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800" y="1600777"/>
            <a:ext cx="8001000" cy="5228157"/>
          </a:xfrm>
          <a:prstGeom prst="rect">
            <a:avLst/>
          </a:prstGeom>
        </p:spPr>
      </p:pic>
      <p:sp>
        <p:nvSpPr>
          <p:cNvPr id="5" name="TextBox 4">
            <a:extLst>
              <a:ext uri="{FF2B5EF4-FFF2-40B4-BE49-F238E27FC236}">
                <a16:creationId xmlns:a16="http://schemas.microsoft.com/office/drawing/2014/main" id="{A41BBC99-95E5-4340-ABED-5116343D389D}"/>
              </a:ext>
            </a:extLst>
          </p:cNvPr>
          <p:cNvSpPr txBox="1"/>
          <p:nvPr/>
        </p:nvSpPr>
        <p:spPr>
          <a:xfrm>
            <a:off x="4762500" y="1719227"/>
            <a:ext cx="4190999" cy="646331"/>
          </a:xfrm>
          <a:prstGeom prst="rect">
            <a:avLst/>
          </a:prstGeom>
          <a:solidFill>
            <a:srgbClr val="0070C0"/>
          </a:solidFill>
        </p:spPr>
        <p:txBody>
          <a:bodyPr wrap="square" rtlCol="0">
            <a:spAutoFit/>
          </a:bodyPr>
          <a:lstStyle/>
          <a:p>
            <a:r>
              <a:rPr lang="en-US" sz="2000" b="1" dirty="0">
                <a:solidFill>
                  <a:schemeClr val="bg1"/>
                </a:solidFill>
              </a:rPr>
              <a:t>Buffalo, NY</a:t>
            </a:r>
          </a:p>
          <a:p>
            <a:r>
              <a:rPr lang="en-US" sz="1600" i="1" dirty="0">
                <a:solidFill>
                  <a:schemeClr val="bg1"/>
                </a:solidFill>
              </a:rPr>
              <a:t>Eliminated all parking requirements citywide</a:t>
            </a:r>
          </a:p>
        </p:txBody>
      </p:sp>
      <p:sp>
        <p:nvSpPr>
          <p:cNvPr id="7" name="TextBox 6">
            <a:extLst>
              <a:ext uri="{FF2B5EF4-FFF2-40B4-BE49-F238E27FC236}">
                <a16:creationId xmlns:a16="http://schemas.microsoft.com/office/drawing/2014/main" id="{3E6C4661-F3F1-4D05-A249-BB0C038CCA6D}"/>
              </a:ext>
            </a:extLst>
          </p:cNvPr>
          <p:cNvSpPr txBox="1"/>
          <p:nvPr/>
        </p:nvSpPr>
        <p:spPr>
          <a:xfrm>
            <a:off x="609600" y="4724400"/>
            <a:ext cx="2438400" cy="892552"/>
          </a:xfrm>
          <a:prstGeom prst="rect">
            <a:avLst/>
          </a:prstGeom>
          <a:solidFill>
            <a:srgbClr val="0070C0"/>
          </a:solidFill>
        </p:spPr>
        <p:txBody>
          <a:bodyPr wrap="square" rtlCol="0">
            <a:spAutoFit/>
          </a:bodyPr>
          <a:lstStyle/>
          <a:p>
            <a:r>
              <a:rPr lang="en-US" sz="2000" b="1" dirty="0">
                <a:solidFill>
                  <a:schemeClr val="bg1"/>
                </a:solidFill>
              </a:rPr>
              <a:t>San Francisco, CA</a:t>
            </a:r>
          </a:p>
          <a:p>
            <a:r>
              <a:rPr lang="en-US" sz="1600" i="1" dirty="0">
                <a:solidFill>
                  <a:schemeClr val="bg1"/>
                </a:solidFill>
              </a:rPr>
              <a:t>Eliminated all parking requirements citywide</a:t>
            </a:r>
          </a:p>
        </p:txBody>
      </p:sp>
      <p:cxnSp>
        <p:nvCxnSpPr>
          <p:cNvPr id="8" name="Straight Connector 7">
            <a:extLst>
              <a:ext uri="{FF2B5EF4-FFF2-40B4-BE49-F238E27FC236}">
                <a16:creationId xmlns:a16="http://schemas.microsoft.com/office/drawing/2014/main" id="{E96AC07F-C8C6-4B0C-AEAE-CEB016C76C4D}"/>
              </a:ext>
            </a:extLst>
          </p:cNvPr>
          <p:cNvCxnSpPr>
            <a:cxnSpLocks/>
          </p:cNvCxnSpPr>
          <p:nvPr/>
        </p:nvCxnSpPr>
        <p:spPr>
          <a:xfrm>
            <a:off x="6858000" y="2369206"/>
            <a:ext cx="0" cy="297794"/>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7E7469-D854-4BB2-AB7C-D86BE7DE3F37}"/>
              </a:ext>
            </a:extLst>
          </p:cNvPr>
          <p:cNvCxnSpPr>
            <a:cxnSpLocks/>
          </p:cNvCxnSpPr>
          <p:nvPr/>
        </p:nvCxnSpPr>
        <p:spPr>
          <a:xfrm flipV="1">
            <a:off x="990600" y="4048947"/>
            <a:ext cx="0" cy="599253"/>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56827D-C23F-4139-B20A-F25C4A2F8E4F}"/>
              </a:ext>
            </a:extLst>
          </p:cNvPr>
          <p:cNvSpPr txBox="1"/>
          <p:nvPr/>
        </p:nvSpPr>
        <p:spPr>
          <a:xfrm>
            <a:off x="5943600" y="3856654"/>
            <a:ext cx="838200" cy="307777"/>
          </a:xfrm>
          <a:prstGeom prst="rect">
            <a:avLst/>
          </a:prstGeom>
          <a:noFill/>
        </p:spPr>
        <p:txBody>
          <a:bodyPr wrap="square" rtlCol="0">
            <a:spAutoFit/>
          </a:bodyPr>
          <a:lstStyle/>
          <a:p>
            <a:r>
              <a:rPr lang="en-US" sz="1400" dirty="0">
                <a:latin typeface="Arial Narrow" panose="020B0606020202030204" pitchFamily="34" charset="0"/>
              </a:rPr>
              <a:t>Nashville</a:t>
            </a:r>
          </a:p>
        </p:txBody>
      </p:sp>
      <p:sp>
        <p:nvSpPr>
          <p:cNvPr id="11" name="TextBox 10">
            <a:extLst>
              <a:ext uri="{FF2B5EF4-FFF2-40B4-BE49-F238E27FC236}">
                <a16:creationId xmlns:a16="http://schemas.microsoft.com/office/drawing/2014/main" id="{BE10FC3D-A527-443D-A892-5649CDD071DE}"/>
              </a:ext>
            </a:extLst>
          </p:cNvPr>
          <p:cNvSpPr txBox="1"/>
          <p:nvPr/>
        </p:nvSpPr>
        <p:spPr>
          <a:xfrm>
            <a:off x="5410200" y="4262989"/>
            <a:ext cx="838200" cy="307777"/>
          </a:xfrm>
          <a:prstGeom prst="rect">
            <a:avLst/>
          </a:prstGeom>
          <a:noFill/>
        </p:spPr>
        <p:txBody>
          <a:bodyPr wrap="square" rtlCol="0">
            <a:spAutoFit/>
          </a:bodyPr>
          <a:lstStyle/>
          <a:p>
            <a:r>
              <a:rPr lang="en-US" sz="1400" dirty="0">
                <a:latin typeface="Arial Narrow" panose="020B0606020202030204" pitchFamily="34" charset="0"/>
              </a:rPr>
              <a:t>Atlanta</a:t>
            </a:r>
          </a:p>
        </p:txBody>
      </p:sp>
      <p:sp>
        <p:nvSpPr>
          <p:cNvPr id="12" name="TextBox 11">
            <a:extLst>
              <a:ext uri="{FF2B5EF4-FFF2-40B4-BE49-F238E27FC236}">
                <a16:creationId xmlns:a16="http://schemas.microsoft.com/office/drawing/2014/main" id="{40B40216-6940-4365-AC8C-01D5C0EF3BD0}"/>
              </a:ext>
            </a:extLst>
          </p:cNvPr>
          <p:cNvSpPr txBox="1"/>
          <p:nvPr/>
        </p:nvSpPr>
        <p:spPr>
          <a:xfrm>
            <a:off x="4724400" y="4810780"/>
            <a:ext cx="838200" cy="523220"/>
          </a:xfrm>
          <a:prstGeom prst="rect">
            <a:avLst/>
          </a:prstGeom>
          <a:noFill/>
        </p:spPr>
        <p:txBody>
          <a:bodyPr wrap="square" rtlCol="0">
            <a:spAutoFit/>
          </a:bodyPr>
          <a:lstStyle/>
          <a:p>
            <a:r>
              <a:rPr lang="en-US" sz="1400" dirty="0">
                <a:latin typeface="Arial Narrow" panose="020B0606020202030204" pitchFamily="34" charset="0"/>
              </a:rPr>
              <a:t>New Orleans</a:t>
            </a:r>
          </a:p>
        </p:txBody>
      </p:sp>
      <p:sp>
        <p:nvSpPr>
          <p:cNvPr id="13" name="TextBox 12">
            <a:extLst>
              <a:ext uri="{FF2B5EF4-FFF2-40B4-BE49-F238E27FC236}">
                <a16:creationId xmlns:a16="http://schemas.microsoft.com/office/drawing/2014/main" id="{DA3AC2D5-E8C9-40D0-AEA3-59E198FAEC9D}"/>
              </a:ext>
            </a:extLst>
          </p:cNvPr>
          <p:cNvSpPr txBox="1"/>
          <p:nvPr/>
        </p:nvSpPr>
        <p:spPr>
          <a:xfrm>
            <a:off x="3314700" y="4060966"/>
            <a:ext cx="1028697" cy="307777"/>
          </a:xfrm>
          <a:prstGeom prst="rect">
            <a:avLst/>
          </a:prstGeom>
          <a:noFill/>
        </p:spPr>
        <p:txBody>
          <a:bodyPr wrap="square" rtlCol="0">
            <a:spAutoFit/>
          </a:bodyPr>
          <a:lstStyle/>
          <a:p>
            <a:r>
              <a:rPr lang="en-US" sz="1400" dirty="0">
                <a:latin typeface="Arial Narrow" panose="020B0606020202030204" pitchFamily="34" charset="0"/>
              </a:rPr>
              <a:t>Albuquerque</a:t>
            </a:r>
          </a:p>
        </p:txBody>
      </p:sp>
      <p:sp>
        <p:nvSpPr>
          <p:cNvPr id="14" name="TextBox 13">
            <a:extLst>
              <a:ext uri="{FF2B5EF4-FFF2-40B4-BE49-F238E27FC236}">
                <a16:creationId xmlns:a16="http://schemas.microsoft.com/office/drawing/2014/main" id="{272F4683-9D99-4326-AB40-B8A0A1D2702C}"/>
              </a:ext>
            </a:extLst>
          </p:cNvPr>
          <p:cNvSpPr txBox="1"/>
          <p:nvPr/>
        </p:nvSpPr>
        <p:spPr>
          <a:xfrm>
            <a:off x="3886200" y="2369206"/>
            <a:ext cx="1028697" cy="307777"/>
          </a:xfrm>
          <a:prstGeom prst="rect">
            <a:avLst/>
          </a:prstGeom>
          <a:noFill/>
        </p:spPr>
        <p:txBody>
          <a:bodyPr wrap="square" rtlCol="0">
            <a:spAutoFit/>
          </a:bodyPr>
          <a:lstStyle/>
          <a:p>
            <a:r>
              <a:rPr lang="en-US" sz="1400" dirty="0">
                <a:latin typeface="Arial Narrow" panose="020B0606020202030204" pitchFamily="34" charset="0"/>
              </a:rPr>
              <a:t>Minneapolis</a:t>
            </a:r>
          </a:p>
        </p:txBody>
      </p:sp>
      <p:sp>
        <p:nvSpPr>
          <p:cNvPr id="15" name="TextBox 14">
            <a:extLst>
              <a:ext uri="{FF2B5EF4-FFF2-40B4-BE49-F238E27FC236}">
                <a16:creationId xmlns:a16="http://schemas.microsoft.com/office/drawing/2014/main" id="{DBD5FC10-0536-4CD4-981F-D3AC5233CA46}"/>
              </a:ext>
            </a:extLst>
          </p:cNvPr>
          <p:cNvSpPr txBox="1"/>
          <p:nvPr/>
        </p:nvSpPr>
        <p:spPr>
          <a:xfrm>
            <a:off x="4648200" y="2676983"/>
            <a:ext cx="1028697" cy="307777"/>
          </a:xfrm>
          <a:prstGeom prst="rect">
            <a:avLst/>
          </a:prstGeom>
          <a:noFill/>
        </p:spPr>
        <p:txBody>
          <a:bodyPr wrap="square" rtlCol="0">
            <a:spAutoFit/>
          </a:bodyPr>
          <a:lstStyle/>
          <a:p>
            <a:r>
              <a:rPr lang="en-US" sz="1400" dirty="0">
                <a:latin typeface="Arial Narrow" panose="020B0606020202030204" pitchFamily="34" charset="0"/>
              </a:rPr>
              <a:t>Milwaukee</a:t>
            </a:r>
          </a:p>
        </p:txBody>
      </p:sp>
      <p:sp>
        <p:nvSpPr>
          <p:cNvPr id="16" name="TextBox 15">
            <a:extLst>
              <a:ext uri="{FF2B5EF4-FFF2-40B4-BE49-F238E27FC236}">
                <a16:creationId xmlns:a16="http://schemas.microsoft.com/office/drawing/2014/main" id="{483A803D-1964-41D5-82EF-D4E968E88C1E}"/>
              </a:ext>
            </a:extLst>
          </p:cNvPr>
          <p:cNvSpPr txBox="1"/>
          <p:nvPr/>
        </p:nvSpPr>
        <p:spPr>
          <a:xfrm>
            <a:off x="7162800" y="3423803"/>
            <a:ext cx="1295400" cy="307777"/>
          </a:xfrm>
          <a:prstGeom prst="rect">
            <a:avLst/>
          </a:prstGeom>
          <a:noFill/>
        </p:spPr>
        <p:txBody>
          <a:bodyPr wrap="square" rtlCol="0">
            <a:spAutoFit/>
          </a:bodyPr>
          <a:lstStyle/>
          <a:p>
            <a:r>
              <a:rPr lang="en-US" sz="1400" dirty="0">
                <a:latin typeface="Arial Narrow" panose="020B0606020202030204" pitchFamily="34" charset="0"/>
              </a:rPr>
              <a:t>Washington, DC</a:t>
            </a:r>
          </a:p>
        </p:txBody>
      </p:sp>
      <p:sp>
        <p:nvSpPr>
          <p:cNvPr id="17" name="TextBox 16">
            <a:extLst>
              <a:ext uri="{FF2B5EF4-FFF2-40B4-BE49-F238E27FC236}">
                <a16:creationId xmlns:a16="http://schemas.microsoft.com/office/drawing/2014/main" id="{4370F8A1-1CD6-4CAC-A49A-DDCF661E3063}"/>
              </a:ext>
            </a:extLst>
          </p:cNvPr>
          <p:cNvSpPr txBox="1"/>
          <p:nvPr/>
        </p:nvSpPr>
        <p:spPr>
          <a:xfrm>
            <a:off x="5257800" y="3352800"/>
            <a:ext cx="838200" cy="307777"/>
          </a:xfrm>
          <a:prstGeom prst="rect">
            <a:avLst/>
          </a:prstGeom>
          <a:noFill/>
        </p:spPr>
        <p:txBody>
          <a:bodyPr wrap="square" rtlCol="0">
            <a:spAutoFit/>
          </a:bodyPr>
          <a:lstStyle/>
          <a:p>
            <a:r>
              <a:rPr lang="en-US" sz="1400" dirty="0">
                <a:latin typeface="Arial Narrow" panose="020B0606020202030204" pitchFamily="34" charset="0"/>
              </a:rPr>
              <a:t>Cincinnati</a:t>
            </a:r>
          </a:p>
        </p:txBody>
      </p:sp>
      <p:sp>
        <p:nvSpPr>
          <p:cNvPr id="18" name="TextBox 17">
            <a:extLst>
              <a:ext uri="{FF2B5EF4-FFF2-40B4-BE49-F238E27FC236}">
                <a16:creationId xmlns:a16="http://schemas.microsoft.com/office/drawing/2014/main" id="{C56F5165-3E88-4602-B845-7FC39498CF84}"/>
              </a:ext>
            </a:extLst>
          </p:cNvPr>
          <p:cNvSpPr txBox="1"/>
          <p:nvPr/>
        </p:nvSpPr>
        <p:spPr>
          <a:xfrm>
            <a:off x="1219200" y="3423803"/>
            <a:ext cx="1066800" cy="307777"/>
          </a:xfrm>
          <a:prstGeom prst="rect">
            <a:avLst/>
          </a:prstGeom>
          <a:noFill/>
        </p:spPr>
        <p:txBody>
          <a:bodyPr wrap="square" rtlCol="0">
            <a:spAutoFit/>
          </a:bodyPr>
          <a:lstStyle/>
          <a:p>
            <a:r>
              <a:rPr lang="en-US" sz="1400" dirty="0">
                <a:latin typeface="Arial Narrow" panose="020B0606020202030204" pitchFamily="34" charset="0"/>
              </a:rPr>
              <a:t>Sacramento</a:t>
            </a:r>
          </a:p>
        </p:txBody>
      </p:sp>
      <p:sp>
        <p:nvSpPr>
          <p:cNvPr id="19" name="TextBox 18">
            <a:extLst>
              <a:ext uri="{FF2B5EF4-FFF2-40B4-BE49-F238E27FC236}">
                <a16:creationId xmlns:a16="http://schemas.microsoft.com/office/drawing/2014/main" id="{33E82AAF-86D0-465E-905E-3ADB986AF17F}"/>
              </a:ext>
            </a:extLst>
          </p:cNvPr>
          <p:cNvSpPr txBox="1"/>
          <p:nvPr/>
        </p:nvSpPr>
        <p:spPr>
          <a:xfrm>
            <a:off x="1104897" y="2609649"/>
            <a:ext cx="1066800" cy="307777"/>
          </a:xfrm>
          <a:prstGeom prst="rect">
            <a:avLst/>
          </a:prstGeom>
          <a:noFill/>
        </p:spPr>
        <p:txBody>
          <a:bodyPr wrap="square" rtlCol="0">
            <a:spAutoFit/>
          </a:bodyPr>
          <a:lstStyle/>
          <a:p>
            <a:r>
              <a:rPr lang="en-US" sz="1400" dirty="0">
                <a:latin typeface="Arial Narrow" panose="020B0606020202030204" pitchFamily="34" charset="0"/>
              </a:rPr>
              <a:t>Eugene</a:t>
            </a:r>
          </a:p>
        </p:txBody>
      </p:sp>
      <p:sp>
        <p:nvSpPr>
          <p:cNvPr id="20" name="TextBox 19">
            <a:extLst>
              <a:ext uri="{FF2B5EF4-FFF2-40B4-BE49-F238E27FC236}">
                <a16:creationId xmlns:a16="http://schemas.microsoft.com/office/drawing/2014/main" id="{2E775B42-9501-4D3E-A1E0-84E42907C311}"/>
              </a:ext>
            </a:extLst>
          </p:cNvPr>
          <p:cNvSpPr txBox="1"/>
          <p:nvPr/>
        </p:nvSpPr>
        <p:spPr>
          <a:xfrm>
            <a:off x="1104897" y="1979711"/>
            <a:ext cx="1066800" cy="307777"/>
          </a:xfrm>
          <a:prstGeom prst="rect">
            <a:avLst/>
          </a:prstGeom>
          <a:noFill/>
        </p:spPr>
        <p:txBody>
          <a:bodyPr wrap="square" rtlCol="0">
            <a:spAutoFit/>
          </a:bodyPr>
          <a:lstStyle/>
          <a:p>
            <a:r>
              <a:rPr lang="en-US" sz="1400" dirty="0">
                <a:latin typeface="Arial Narrow" panose="020B0606020202030204" pitchFamily="34" charset="0"/>
              </a:rPr>
              <a:t>Tacoma</a:t>
            </a:r>
          </a:p>
        </p:txBody>
      </p:sp>
      <p:sp>
        <p:nvSpPr>
          <p:cNvPr id="21" name="Oval 20">
            <a:extLst>
              <a:ext uri="{FF2B5EF4-FFF2-40B4-BE49-F238E27FC236}">
                <a16:creationId xmlns:a16="http://schemas.microsoft.com/office/drawing/2014/main" id="{78765F36-24AC-4E02-B867-D9A515FF76B0}"/>
              </a:ext>
            </a:extLst>
          </p:cNvPr>
          <p:cNvSpPr/>
          <p:nvPr/>
        </p:nvSpPr>
        <p:spPr>
          <a:xfrm>
            <a:off x="898971" y="6039478"/>
            <a:ext cx="316301" cy="316301"/>
          </a:xfrm>
          <a:prstGeom prst="ellipse">
            <a:avLst/>
          </a:prstGeom>
          <a:solidFill>
            <a:srgbClr val="A01AB6"/>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E1935E9-97ED-4ADC-887E-832F2DC027CF}"/>
              </a:ext>
            </a:extLst>
          </p:cNvPr>
          <p:cNvSpPr txBox="1"/>
          <p:nvPr/>
        </p:nvSpPr>
        <p:spPr>
          <a:xfrm>
            <a:off x="1255728" y="6039478"/>
            <a:ext cx="1639871" cy="523220"/>
          </a:xfrm>
          <a:prstGeom prst="rect">
            <a:avLst/>
          </a:prstGeom>
          <a:noFill/>
        </p:spPr>
        <p:txBody>
          <a:bodyPr wrap="square" rtlCol="0">
            <a:spAutoFit/>
          </a:bodyPr>
          <a:lstStyle/>
          <a:p>
            <a:r>
              <a:rPr lang="en-US" sz="1400" i="1" dirty="0">
                <a:latin typeface="Arial Narrow" panose="020B0606020202030204" pitchFamily="34" charset="0"/>
              </a:rPr>
              <a:t>Eliminated all citywide requirements</a:t>
            </a:r>
          </a:p>
        </p:txBody>
      </p:sp>
      <p:sp>
        <p:nvSpPr>
          <p:cNvPr id="23" name="Oval 22">
            <a:extLst>
              <a:ext uri="{FF2B5EF4-FFF2-40B4-BE49-F238E27FC236}">
                <a16:creationId xmlns:a16="http://schemas.microsoft.com/office/drawing/2014/main" id="{5367D107-94BF-4251-AF64-79E82F241BF5}"/>
              </a:ext>
            </a:extLst>
          </p:cNvPr>
          <p:cNvSpPr/>
          <p:nvPr/>
        </p:nvSpPr>
        <p:spPr>
          <a:xfrm>
            <a:off x="3314700" y="6096000"/>
            <a:ext cx="223994" cy="223994"/>
          </a:xfrm>
          <a:prstGeom prst="ellipse">
            <a:avLst/>
          </a:prstGeom>
          <a:solidFill>
            <a:srgbClr val="448C8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E847B55-AFF5-45F5-A5BF-5DAB4820B9FD}"/>
              </a:ext>
            </a:extLst>
          </p:cNvPr>
          <p:cNvSpPr txBox="1"/>
          <p:nvPr/>
        </p:nvSpPr>
        <p:spPr>
          <a:xfrm>
            <a:off x="3598289" y="6039478"/>
            <a:ext cx="2078607" cy="523220"/>
          </a:xfrm>
          <a:prstGeom prst="rect">
            <a:avLst/>
          </a:prstGeom>
          <a:noFill/>
        </p:spPr>
        <p:txBody>
          <a:bodyPr wrap="square" rtlCol="0">
            <a:spAutoFit/>
          </a:bodyPr>
          <a:lstStyle/>
          <a:p>
            <a:r>
              <a:rPr lang="en-US" sz="1400" i="1" dirty="0">
                <a:latin typeface="Arial Narrow" panose="020B0606020202030204" pitchFamily="34" charset="0"/>
              </a:rPr>
              <a:t>Eliminated all downtown requirements (all land uses)</a:t>
            </a:r>
          </a:p>
        </p:txBody>
      </p:sp>
      <p:sp>
        <p:nvSpPr>
          <p:cNvPr id="25" name="Oval 24">
            <a:extLst>
              <a:ext uri="{FF2B5EF4-FFF2-40B4-BE49-F238E27FC236}">
                <a16:creationId xmlns:a16="http://schemas.microsoft.com/office/drawing/2014/main" id="{4E83026B-BCC3-423D-A518-36F77A1CB555}"/>
              </a:ext>
            </a:extLst>
          </p:cNvPr>
          <p:cNvSpPr/>
          <p:nvPr/>
        </p:nvSpPr>
        <p:spPr>
          <a:xfrm>
            <a:off x="5657315" y="6096000"/>
            <a:ext cx="204316" cy="204316"/>
          </a:xfrm>
          <a:prstGeom prst="ellips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146DF8F-368F-4369-B9BA-D961D29F6025}"/>
              </a:ext>
            </a:extLst>
          </p:cNvPr>
          <p:cNvSpPr txBox="1"/>
          <p:nvPr/>
        </p:nvSpPr>
        <p:spPr>
          <a:xfrm>
            <a:off x="5861631" y="6019800"/>
            <a:ext cx="2825169" cy="523220"/>
          </a:xfrm>
          <a:prstGeom prst="rect">
            <a:avLst/>
          </a:prstGeom>
          <a:noFill/>
        </p:spPr>
        <p:txBody>
          <a:bodyPr wrap="square" rtlCol="0">
            <a:spAutoFit/>
          </a:bodyPr>
          <a:lstStyle/>
          <a:p>
            <a:r>
              <a:rPr lang="en-US" sz="1400" i="1" dirty="0">
                <a:latin typeface="Arial Narrow" panose="020B0606020202030204" pitchFamily="34" charset="0"/>
              </a:rPr>
              <a:t>Eliminated or reduced for selected uses or with conditions (e.g. near transit)</a:t>
            </a:r>
          </a:p>
        </p:txBody>
      </p:sp>
    </p:spTree>
    <p:extLst>
      <p:ext uri="{BB962C8B-B14F-4D97-AF65-F5344CB8AC3E}">
        <p14:creationId xmlns:p14="http://schemas.microsoft.com/office/powerpoint/2010/main" val="3763575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DB38F4-6BDC-49AC-9CE2-84ECB88C08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685800"/>
            <a:ext cx="3795397" cy="2286000"/>
          </a:xfrm>
          <a:prstGeom prst="rect">
            <a:avLst/>
          </a:prstGeom>
        </p:spPr>
      </p:pic>
      <p:sp>
        <p:nvSpPr>
          <p:cNvPr id="13" name="Rectangle 12">
            <a:extLst>
              <a:ext uri="{FF2B5EF4-FFF2-40B4-BE49-F238E27FC236}">
                <a16:creationId xmlns:a16="http://schemas.microsoft.com/office/drawing/2014/main" id="{873FDF63-3048-4B82-A19C-CCAE1F336B9B}"/>
              </a:ext>
            </a:extLst>
          </p:cNvPr>
          <p:cNvSpPr/>
          <p:nvPr/>
        </p:nvSpPr>
        <p:spPr>
          <a:xfrm>
            <a:off x="6781800" y="685800"/>
            <a:ext cx="1173020" cy="685800"/>
          </a:xfrm>
          <a:prstGeom prst="rect">
            <a:avLst/>
          </a:prstGeom>
          <a:noFill/>
          <a:ln w="50800">
            <a:solidFill>
              <a:srgbClr val="7030A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7965640-7D5D-490F-994F-2498BB3C52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0" y="0"/>
            <a:ext cx="5299362" cy="6857999"/>
          </a:xfrm>
          <a:prstGeom prst="rect">
            <a:avLst/>
          </a:prstGeom>
        </p:spPr>
      </p:pic>
      <p:cxnSp>
        <p:nvCxnSpPr>
          <p:cNvPr id="10" name="Straight Connector 9">
            <a:extLst>
              <a:ext uri="{FF2B5EF4-FFF2-40B4-BE49-F238E27FC236}">
                <a16:creationId xmlns:a16="http://schemas.microsoft.com/office/drawing/2014/main" id="{5876A060-0CA5-40DC-A209-AEB6B20704FF}"/>
              </a:ext>
            </a:extLst>
          </p:cNvPr>
          <p:cNvCxnSpPr>
            <a:cxnSpLocks/>
          </p:cNvCxnSpPr>
          <p:nvPr/>
        </p:nvCxnSpPr>
        <p:spPr>
          <a:xfrm>
            <a:off x="5638800" y="914400"/>
            <a:ext cx="335280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A5D4293C-56B0-45C6-B873-B9EC1A474EBD}"/>
              </a:ext>
            </a:extLst>
          </p:cNvPr>
          <p:cNvSpPr txBox="1">
            <a:spLocks/>
          </p:cNvSpPr>
          <p:nvPr/>
        </p:nvSpPr>
        <p:spPr>
          <a:xfrm>
            <a:off x="0" y="0"/>
            <a:ext cx="9144000" cy="457200"/>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rPr>
              <a:t>Parking Strategies Check all the Boxes</a:t>
            </a:r>
          </a:p>
        </p:txBody>
      </p:sp>
      <p:sp>
        <p:nvSpPr>
          <p:cNvPr id="9" name="Speech Bubble: Rectangle with Corners Rounded 8">
            <a:extLst>
              <a:ext uri="{FF2B5EF4-FFF2-40B4-BE49-F238E27FC236}">
                <a16:creationId xmlns:a16="http://schemas.microsoft.com/office/drawing/2014/main" id="{EAE0430D-1C92-4154-A6B9-A3E5E34ABAF2}"/>
              </a:ext>
            </a:extLst>
          </p:cNvPr>
          <p:cNvSpPr/>
          <p:nvPr/>
        </p:nvSpPr>
        <p:spPr>
          <a:xfrm>
            <a:off x="5410200" y="4800600"/>
            <a:ext cx="2286000" cy="533400"/>
          </a:xfrm>
          <a:prstGeom prst="wedgeRoundRectCallout">
            <a:avLst>
              <a:gd name="adj1" fmla="val -129292"/>
              <a:gd name="adj2" fmla="val -88227"/>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Some under/near highway (non-event days)</a:t>
            </a:r>
          </a:p>
        </p:txBody>
      </p:sp>
      <p:sp>
        <p:nvSpPr>
          <p:cNvPr id="11" name="Speech Bubble: Rectangle with Corners Rounded 10">
            <a:extLst>
              <a:ext uri="{FF2B5EF4-FFF2-40B4-BE49-F238E27FC236}">
                <a16:creationId xmlns:a16="http://schemas.microsoft.com/office/drawing/2014/main" id="{169BE38F-2D26-4142-B6D2-2A9A62554B1A}"/>
              </a:ext>
            </a:extLst>
          </p:cNvPr>
          <p:cNvSpPr/>
          <p:nvPr/>
        </p:nvSpPr>
        <p:spPr>
          <a:xfrm>
            <a:off x="5410200" y="4191000"/>
            <a:ext cx="2286000" cy="533400"/>
          </a:xfrm>
          <a:prstGeom prst="wedgeRoundRectCallout">
            <a:avLst>
              <a:gd name="adj1" fmla="val -160220"/>
              <a:gd name="adj2" fmla="val -77623"/>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Some core availability in select facilities</a:t>
            </a:r>
          </a:p>
        </p:txBody>
      </p:sp>
      <p:sp>
        <p:nvSpPr>
          <p:cNvPr id="14" name="Speech Bubble: Rectangle with Corners Rounded 13">
            <a:extLst>
              <a:ext uri="{FF2B5EF4-FFF2-40B4-BE49-F238E27FC236}">
                <a16:creationId xmlns:a16="http://schemas.microsoft.com/office/drawing/2014/main" id="{91CAF719-290E-404D-8767-527A3B018CC0}"/>
              </a:ext>
            </a:extLst>
          </p:cNvPr>
          <p:cNvSpPr/>
          <p:nvPr/>
        </p:nvSpPr>
        <p:spPr>
          <a:xfrm>
            <a:off x="5410200" y="3581400"/>
            <a:ext cx="1676400" cy="533400"/>
          </a:xfrm>
          <a:prstGeom prst="wedgeRoundRectCallout">
            <a:avLst>
              <a:gd name="adj1" fmla="val -294391"/>
              <a:gd name="adj2" fmla="val -277328"/>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Ample availability north of core</a:t>
            </a:r>
          </a:p>
        </p:txBody>
      </p:sp>
      <p:sp>
        <p:nvSpPr>
          <p:cNvPr id="15" name="Speech Bubble: Rectangle with Corners Rounded 14">
            <a:extLst>
              <a:ext uri="{FF2B5EF4-FFF2-40B4-BE49-F238E27FC236}">
                <a16:creationId xmlns:a16="http://schemas.microsoft.com/office/drawing/2014/main" id="{CDD89026-EC42-4AA6-90F6-F4853A7DD650}"/>
              </a:ext>
            </a:extLst>
          </p:cNvPr>
          <p:cNvSpPr/>
          <p:nvPr/>
        </p:nvSpPr>
        <p:spPr>
          <a:xfrm>
            <a:off x="5410200" y="2971800"/>
            <a:ext cx="1828800" cy="533400"/>
          </a:xfrm>
          <a:prstGeom prst="wedgeRoundRectCallout">
            <a:avLst>
              <a:gd name="adj1" fmla="val -137174"/>
              <a:gd name="adj2" fmla="val -190730"/>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Availability off-street near courthouse</a:t>
            </a:r>
          </a:p>
        </p:txBody>
      </p:sp>
      <p:pic>
        <p:nvPicPr>
          <p:cNvPr id="4" name="Picture 3">
            <a:extLst>
              <a:ext uri="{FF2B5EF4-FFF2-40B4-BE49-F238E27FC236}">
                <a16:creationId xmlns:a16="http://schemas.microsoft.com/office/drawing/2014/main" id="{F6EF5880-5454-4C9A-AAAC-53BBB0639B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457200"/>
            <a:ext cx="9129397" cy="6942146"/>
          </a:xfrm>
          <a:prstGeom prst="rect">
            <a:avLst/>
          </a:prstGeom>
        </p:spPr>
      </p:pic>
      <p:pic>
        <p:nvPicPr>
          <p:cNvPr id="16" name="Picture 15" descr="Graphical user interface, application, Word&#10;&#10;Description automatically generated">
            <a:extLst>
              <a:ext uri="{FF2B5EF4-FFF2-40B4-BE49-F238E27FC236}">
                <a16:creationId xmlns:a16="http://schemas.microsoft.com/office/drawing/2014/main" id="{57321C23-FBC8-4DEB-B9C9-48CDF37C413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162865" y="643467"/>
            <a:ext cx="2780666" cy="61973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5312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Intent/Purpose of Code Changes</a:t>
            </a:r>
          </a:p>
        </p:txBody>
      </p:sp>
      <p:sp>
        <p:nvSpPr>
          <p:cNvPr id="7" name="TextBox 6">
            <a:extLst>
              <a:ext uri="{FF2B5EF4-FFF2-40B4-BE49-F238E27FC236}">
                <a16:creationId xmlns:a16="http://schemas.microsoft.com/office/drawing/2014/main" id="{14799A7B-EB48-4FD5-8BCF-C0495AE3FDB0}"/>
              </a:ext>
            </a:extLst>
          </p:cNvPr>
          <p:cNvSpPr txBox="1"/>
          <p:nvPr/>
        </p:nvSpPr>
        <p:spPr>
          <a:xfrm>
            <a:off x="533400" y="1143000"/>
            <a:ext cx="7696200" cy="830997"/>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We don’t propose an entirely new system before Tampa is ready for one. (e.g. maximums or eliminating all requirements)</a:t>
            </a:r>
            <a:endParaRPr lang="en-US" sz="2400" dirty="0">
              <a:solidFill>
                <a:schemeClr val="bg1"/>
              </a:solidFill>
              <a:latin typeface="Arial Narrow" panose="020B0606020202030204" pitchFamily="34" charset="0"/>
            </a:endParaRPr>
          </a:p>
        </p:txBody>
      </p:sp>
      <p:pic>
        <p:nvPicPr>
          <p:cNvPr id="3" name="Graphic 2" descr="City with solid fill">
            <a:extLst>
              <a:ext uri="{FF2B5EF4-FFF2-40B4-BE49-F238E27FC236}">
                <a16:creationId xmlns:a16="http://schemas.microsoft.com/office/drawing/2014/main" id="{A673BDB6-C6CF-4208-9554-E1C6451B77C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800" y="2338694"/>
            <a:ext cx="914400" cy="914400"/>
          </a:xfrm>
          <a:prstGeom prst="rect">
            <a:avLst/>
          </a:prstGeom>
        </p:spPr>
      </p:pic>
      <p:pic>
        <p:nvPicPr>
          <p:cNvPr id="5" name="Graphic 4" descr="City outline">
            <a:extLst>
              <a:ext uri="{FF2B5EF4-FFF2-40B4-BE49-F238E27FC236}">
                <a16:creationId xmlns:a16="http://schemas.microsoft.com/office/drawing/2014/main" id="{4548FCCE-E12F-42D8-A911-2FDF1285448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33600" y="2338694"/>
            <a:ext cx="914400" cy="914400"/>
          </a:xfrm>
          <a:prstGeom prst="rect">
            <a:avLst/>
          </a:prstGeom>
        </p:spPr>
      </p:pic>
      <p:pic>
        <p:nvPicPr>
          <p:cNvPr id="9" name="Graphic 8" descr="Building with solid fill">
            <a:extLst>
              <a:ext uri="{FF2B5EF4-FFF2-40B4-BE49-F238E27FC236}">
                <a16:creationId xmlns:a16="http://schemas.microsoft.com/office/drawing/2014/main" id="{1DBB3AC8-525E-41A2-BBF4-361CAB7BA73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85273" y="3633955"/>
            <a:ext cx="914400" cy="1219200"/>
          </a:xfrm>
          <a:prstGeom prst="rect">
            <a:avLst/>
          </a:prstGeom>
        </p:spPr>
      </p:pic>
      <p:pic>
        <p:nvPicPr>
          <p:cNvPr id="12" name="Graphic 11" descr="Work from home desk with solid fill">
            <a:extLst>
              <a:ext uri="{FF2B5EF4-FFF2-40B4-BE49-F238E27FC236}">
                <a16:creationId xmlns:a16="http://schemas.microsoft.com/office/drawing/2014/main" id="{6C4A45E5-8EF1-41FF-893D-032C3D69086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22764" y="4038600"/>
            <a:ext cx="914400" cy="914400"/>
          </a:xfrm>
          <a:prstGeom prst="rect">
            <a:avLst/>
          </a:prstGeom>
        </p:spPr>
      </p:pic>
      <p:pic>
        <p:nvPicPr>
          <p:cNvPr id="14" name="Graphic 13" descr="Shopping bag with solid fill">
            <a:extLst>
              <a:ext uri="{FF2B5EF4-FFF2-40B4-BE49-F238E27FC236}">
                <a16:creationId xmlns:a16="http://schemas.microsoft.com/office/drawing/2014/main" id="{A759BE52-CE23-4F13-B0D9-D60827DECA2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85800" y="5386555"/>
            <a:ext cx="914400" cy="914400"/>
          </a:xfrm>
          <a:prstGeom prst="rect">
            <a:avLst/>
          </a:prstGeom>
        </p:spPr>
      </p:pic>
      <p:pic>
        <p:nvPicPr>
          <p:cNvPr id="16" name="Graphic 15" descr="Grocery bag with solid fill">
            <a:extLst>
              <a:ext uri="{FF2B5EF4-FFF2-40B4-BE49-F238E27FC236}">
                <a16:creationId xmlns:a16="http://schemas.microsoft.com/office/drawing/2014/main" id="{FC837357-D592-449E-A33E-1C4FC584E35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493982" y="5386555"/>
            <a:ext cx="914400" cy="914400"/>
          </a:xfrm>
          <a:prstGeom prst="rect">
            <a:avLst/>
          </a:prstGeom>
        </p:spPr>
      </p:pic>
      <p:pic>
        <p:nvPicPr>
          <p:cNvPr id="18" name="Graphic 17" descr="Store with solid fill">
            <a:extLst>
              <a:ext uri="{FF2B5EF4-FFF2-40B4-BE49-F238E27FC236}">
                <a16:creationId xmlns:a16="http://schemas.microsoft.com/office/drawing/2014/main" id="{FE9A12F5-9626-4B54-865F-729FA6AB86F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362200" y="5486400"/>
            <a:ext cx="914400" cy="914400"/>
          </a:xfrm>
          <a:prstGeom prst="rect">
            <a:avLst/>
          </a:prstGeom>
        </p:spPr>
      </p:pic>
      <p:sp>
        <p:nvSpPr>
          <p:cNvPr id="19" name="TextBox 18">
            <a:extLst>
              <a:ext uri="{FF2B5EF4-FFF2-40B4-BE49-F238E27FC236}">
                <a16:creationId xmlns:a16="http://schemas.microsoft.com/office/drawing/2014/main" id="{BE1E3073-5935-4E34-9FBF-B8A5371D0426}"/>
              </a:ext>
            </a:extLst>
          </p:cNvPr>
          <p:cNvSpPr txBox="1"/>
          <p:nvPr/>
        </p:nvSpPr>
        <p:spPr>
          <a:xfrm>
            <a:off x="1236518" y="3168534"/>
            <a:ext cx="1794164" cy="261610"/>
          </a:xfrm>
          <a:prstGeom prst="rect">
            <a:avLst/>
          </a:prstGeom>
          <a:noFill/>
        </p:spPr>
        <p:txBody>
          <a:bodyPr wrap="square" rtlCol="0">
            <a:spAutoFit/>
          </a:bodyPr>
          <a:lstStyle/>
          <a:p>
            <a:pPr algn="ctr"/>
            <a:r>
              <a:rPr lang="en-US" sz="1100" dirty="0"/>
              <a:t>RESIDENTIAL/HOTEL</a:t>
            </a:r>
          </a:p>
        </p:txBody>
      </p:sp>
      <p:sp>
        <p:nvSpPr>
          <p:cNvPr id="22" name="TextBox 21">
            <a:extLst>
              <a:ext uri="{FF2B5EF4-FFF2-40B4-BE49-F238E27FC236}">
                <a16:creationId xmlns:a16="http://schemas.microsoft.com/office/drawing/2014/main" id="{E88889F8-B15A-4AB8-AACB-AB821603E745}"/>
              </a:ext>
            </a:extLst>
          </p:cNvPr>
          <p:cNvSpPr txBox="1"/>
          <p:nvPr/>
        </p:nvSpPr>
        <p:spPr>
          <a:xfrm>
            <a:off x="1236518" y="4872921"/>
            <a:ext cx="1794164" cy="261610"/>
          </a:xfrm>
          <a:prstGeom prst="rect">
            <a:avLst/>
          </a:prstGeom>
          <a:noFill/>
        </p:spPr>
        <p:txBody>
          <a:bodyPr wrap="square" rtlCol="0">
            <a:spAutoFit/>
          </a:bodyPr>
          <a:lstStyle/>
          <a:p>
            <a:pPr algn="ctr"/>
            <a:r>
              <a:rPr lang="en-US" sz="1100" dirty="0"/>
              <a:t>OFFICE/EMPLOYMENT</a:t>
            </a:r>
          </a:p>
        </p:txBody>
      </p:sp>
      <p:sp>
        <p:nvSpPr>
          <p:cNvPr id="23" name="TextBox 22">
            <a:extLst>
              <a:ext uri="{FF2B5EF4-FFF2-40B4-BE49-F238E27FC236}">
                <a16:creationId xmlns:a16="http://schemas.microsoft.com/office/drawing/2014/main" id="{E68FD58C-5F31-4DA4-BC45-C95625C2A789}"/>
              </a:ext>
            </a:extLst>
          </p:cNvPr>
          <p:cNvSpPr txBox="1"/>
          <p:nvPr/>
        </p:nvSpPr>
        <p:spPr>
          <a:xfrm>
            <a:off x="1231900" y="6317915"/>
            <a:ext cx="1794164" cy="261610"/>
          </a:xfrm>
          <a:prstGeom prst="rect">
            <a:avLst/>
          </a:prstGeom>
          <a:noFill/>
        </p:spPr>
        <p:txBody>
          <a:bodyPr wrap="square" rtlCol="0">
            <a:spAutoFit/>
          </a:bodyPr>
          <a:lstStyle/>
          <a:p>
            <a:pPr algn="ctr"/>
            <a:r>
              <a:rPr lang="en-US" sz="1100" dirty="0"/>
              <a:t>RETAIL/SERVICES</a:t>
            </a:r>
          </a:p>
        </p:txBody>
      </p:sp>
      <p:graphicFrame>
        <p:nvGraphicFramePr>
          <p:cNvPr id="2" name="Table 3">
            <a:extLst>
              <a:ext uri="{FF2B5EF4-FFF2-40B4-BE49-F238E27FC236}">
                <a16:creationId xmlns:a16="http://schemas.microsoft.com/office/drawing/2014/main" id="{791B6179-EEF0-43D4-92D1-DCE7209BC0E6}"/>
              </a:ext>
            </a:extLst>
          </p:cNvPr>
          <p:cNvGraphicFramePr>
            <a:graphicFrameLocks noGrp="1"/>
          </p:cNvGraphicFramePr>
          <p:nvPr>
            <p:extLst>
              <p:ext uri="{D42A27DB-BD31-4B8C-83A1-F6EECF244321}">
                <p14:modId xmlns:p14="http://schemas.microsoft.com/office/powerpoint/2010/main" val="937764831"/>
              </p:ext>
            </p:extLst>
          </p:nvPr>
        </p:nvGraphicFramePr>
        <p:xfrm>
          <a:off x="3429000" y="2182430"/>
          <a:ext cx="4800600" cy="1246572"/>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1813746805"/>
                    </a:ext>
                  </a:extLst>
                </a:gridCol>
                <a:gridCol w="1600200">
                  <a:extLst>
                    <a:ext uri="{9D8B030D-6E8A-4147-A177-3AD203B41FA5}">
                      <a16:colId xmlns:a16="http://schemas.microsoft.com/office/drawing/2014/main" val="2054730900"/>
                    </a:ext>
                  </a:extLst>
                </a:gridCol>
                <a:gridCol w="1600200">
                  <a:extLst>
                    <a:ext uri="{9D8B030D-6E8A-4147-A177-3AD203B41FA5}">
                      <a16:colId xmlns:a16="http://schemas.microsoft.com/office/drawing/2014/main" val="1062413225"/>
                    </a:ext>
                  </a:extLst>
                </a:gridCol>
              </a:tblGrid>
              <a:tr h="311643">
                <a:tc>
                  <a:txBody>
                    <a:bodyPr/>
                    <a:lstStyle/>
                    <a:p>
                      <a:pPr algn="ctr"/>
                      <a:r>
                        <a:rPr lang="en-US" sz="1200" dirty="0"/>
                        <a:t>Use</a:t>
                      </a:r>
                    </a:p>
                  </a:txBody>
                  <a:tcPr>
                    <a:solidFill>
                      <a:schemeClr val="accent1">
                        <a:lumMod val="50000"/>
                        <a:lumOff val="50000"/>
                      </a:schemeClr>
                    </a:solidFill>
                  </a:tcPr>
                </a:tc>
                <a:tc>
                  <a:txBody>
                    <a:bodyPr/>
                    <a:lstStyle/>
                    <a:p>
                      <a:pPr algn="ctr"/>
                      <a:r>
                        <a:rPr lang="en-US" sz="1200" dirty="0"/>
                        <a:t>Current Minimum</a:t>
                      </a:r>
                    </a:p>
                  </a:txBody>
                  <a:tcPr>
                    <a:solidFill>
                      <a:schemeClr val="accent1">
                        <a:lumMod val="50000"/>
                        <a:lumOff val="50000"/>
                      </a:schemeClr>
                    </a:solidFill>
                  </a:tcPr>
                </a:tc>
                <a:tc>
                  <a:txBody>
                    <a:bodyPr/>
                    <a:lstStyle/>
                    <a:p>
                      <a:pPr algn="ctr"/>
                      <a:r>
                        <a:rPr lang="en-US" sz="1200" dirty="0"/>
                        <a:t>Proposed Minimum</a:t>
                      </a:r>
                    </a:p>
                  </a:txBody>
                  <a:tcPr>
                    <a:solidFill>
                      <a:schemeClr val="accent1">
                        <a:lumMod val="50000"/>
                        <a:lumOff val="50000"/>
                      </a:schemeClr>
                    </a:solidFill>
                  </a:tcPr>
                </a:tc>
                <a:extLst>
                  <a:ext uri="{0D108BD9-81ED-4DB2-BD59-A6C34878D82A}">
                    <a16:rowId xmlns:a16="http://schemas.microsoft.com/office/drawing/2014/main" val="1123956739"/>
                  </a:ext>
                </a:extLst>
              </a:tr>
              <a:tr h="311643">
                <a:tc>
                  <a:txBody>
                    <a:bodyPr/>
                    <a:lstStyle/>
                    <a:p>
                      <a:pPr algn="ctr"/>
                      <a:r>
                        <a:rPr lang="en-US" dirty="0">
                          <a:latin typeface="Arial Narrow" panose="020B0606020202030204" pitchFamily="34" charset="0"/>
                        </a:rPr>
                        <a:t>Multi-family</a:t>
                      </a:r>
                    </a:p>
                  </a:txBody>
                  <a:tcPr>
                    <a:solidFill>
                      <a:schemeClr val="bg1"/>
                    </a:solidFill>
                  </a:tcPr>
                </a:tc>
                <a:tc>
                  <a:txBody>
                    <a:bodyPr/>
                    <a:lstStyle/>
                    <a:p>
                      <a:pPr algn="ctr"/>
                      <a:r>
                        <a:rPr lang="en-US" dirty="0">
                          <a:latin typeface="Arial Narrow" panose="020B0606020202030204" pitchFamily="34" charset="0"/>
                        </a:rPr>
                        <a:t>1 space/unit</a:t>
                      </a:r>
                    </a:p>
                  </a:txBody>
                  <a:tcPr>
                    <a:solidFill>
                      <a:schemeClr val="bg1"/>
                    </a:solidFill>
                  </a:tcPr>
                </a:tc>
                <a:tc>
                  <a:txBody>
                    <a:bodyPr/>
                    <a:lstStyle/>
                    <a:p>
                      <a:pPr algn="ctr"/>
                      <a:r>
                        <a:rPr lang="en-US" dirty="0">
                          <a:latin typeface="Arial Narrow" panose="020B0606020202030204" pitchFamily="34" charset="0"/>
                        </a:rPr>
                        <a:t>0.75 spaces/unit</a:t>
                      </a:r>
                    </a:p>
                  </a:txBody>
                  <a:tcPr>
                    <a:solidFill>
                      <a:schemeClr val="bg1"/>
                    </a:solidFill>
                  </a:tcPr>
                </a:tc>
                <a:extLst>
                  <a:ext uri="{0D108BD9-81ED-4DB2-BD59-A6C34878D82A}">
                    <a16:rowId xmlns:a16="http://schemas.microsoft.com/office/drawing/2014/main" val="228405764"/>
                  </a:ext>
                </a:extLst>
              </a:tr>
              <a:tr h="311643">
                <a:tc>
                  <a:txBody>
                    <a:bodyPr/>
                    <a:lstStyle/>
                    <a:p>
                      <a:pPr algn="ctr"/>
                      <a:r>
                        <a:rPr lang="en-US" dirty="0">
                          <a:latin typeface="Arial Narrow" panose="020B0606020202030204" pitchFamily="34" charset="0"/>
                        </a:rPr>
                        <a:t>Student Housing</a:t>
                      </a:r>
                    </a:p>
                  </a:txBody>
                  <a:tcPr>
                    <a:solidFill>
                      <a:schemeClr val="bg1"/>
                    </a:solidFill>
                  </a:tcPr>
                </a:tc>
                <a:tc>
                  <a:txBody>
                    <a:bodyPr/>
                    <a:lstStyle/>
                    <a:p>
                      <a:pPr algn="ctr"/>
                      <a:r>
                        <a:rPr lang="en-US" dirty="0">
                          <a:latin typeface="Arial Narrow" panose="020B0606020202030204" pitchFamily="34" charset="0"/>
                        </a:rPr>
                        <a:t>Not defined</a:t>
                      </a:r>
                    </a:p>
                  </a:txBody>
                  <a:tcPr>
                    <a:solidFill>
                      <a:schemeClr val="bg1"/>
                    </a:solidFill>
                  </a:tcPr>
                </a:tc>
                <a:tc>
                  <a:txBody>
                    <a:bodyPr/>
                    <a:lstStyle/>
                    <a:p>
                      <a:pPr algn="ctr"/>
                      <a:r>
                        <a:rPr lang="en-US" dirty="0">
                          <a:latin typeface="Arial Narrow" panose="020B0606020202030204" pitchFamily="34" charset="0"/>
                        </a:rPr>
                        <a:t>0.25 spaces/unit</a:t>
                      </a:r>
                    </a:p>
                  </a:txBody>
                  <a:tcPr>
                    <a:solidFill>
                      <a:schemeClr val="bg1"/>
                    </a:solidFill>
                  </a:tcPr>
                </a:tc>
                <a:extLst>
                  <a:ext uri="{0D108BD9-81ED-4DB2-BD59-A6C34878D82A}">
                    <a16:rowId xmlns:a16="http://schemas.microsoft.com/office/drawing/2014/main" val="2823363899"/>
                  </a:ext>
                </a:extLst>
              </a:tr>
              <a:tr h="311643">
                <a:tc>
                  <a:txBody>
                    <a:bodyPr/>
                    <a:lstStyle/>
                    <a:p>
                      <a:pPr algn="ctr"/>
                      <a:r>
                        <a:rPr lang="en-US" dirty="0">
                          <a:latin typeface="Arial Narrow" panose="020B0606020202030204" pitchFamily="34" charset="0"/>
                        </a:rPr>
                        <a:t>Hotel/Motel</a:t>
                      </a:r>
                    </a:p>
                  </a:txBody>
                  <a:tcPr>
                    <a:solidFill>
                      <a:schemeClr val="bg1"/>
                    </a:solidFill>
                  </a:tcPr>
                </a:tc>
                <a:tc>
                  <a:txBody>
                    <a:bodyPr/>
                    <a:lstStyle/>
                    <a:p>
                      <a:pPr algn="ctr"/>
                      <a:r>
                        <a:rPr lang="en-US" dirty="0">
                          <a:latin typeface="Arial Narrow" panose="020B0606020202030204" pitchFamily="34" charset="0"/>
                        </a:rPr>
                        <a:t>1 space/4 rooms</a:t>
                      </a:r>
                    </a:p>
                  </a:txBody>
                  <a:tcPr>
                    <a:solidFill>
                      <a:schemeClr val="bg1"/>
                    </a:solidFill>
                  </a:tcPr>
                </a:tc>
                <a:tc>
                  <a:txBody>
                    <a:bodyPr/>
                    <a:lstStyle/>
                    <a:p>
                      <a:pPr algn="ctr"/>
                      <a:r>
                        <a:rPr lang="en-US" dirty="0">
                          <a:latin typeface="Arial Narrow" panose="020B0606020202030204" pitchFamily="34" charset="0"/>
                        </a:rPr>
                        <a:t>1 space/8 rooms</a:t>
                      </a:r>
                    </a:p>
                  </a:txBody>
                  <a:tcPr>
                    <a:solidFill>
                      <a:schemeClr val="bg1"/>
                    </a:solidFill>
                  </a:tcPr>
                </a:tc>
                <a:extLst>
                  <a:ext uri="{0D108BD9-81ED-4DB2-BD59-A6C34878D82A}">
                    <a16:rowId xmlns:a16="http://schemas.microsoft.com/office/drawing/2014/main" val="3232535721"/>
                  </a:ext>
                </a:extLst>
              </a:tr>
            </a:tbl>
          </a:graphicData>
        </a:graphic>
      </p:graphicFrame>
      <p:graphicFrame>
        <p:nvGraphicFramePr>
          <p:cNvPr id="20" name="Table 3">
            <a:extLst>
              <a:ext uri="{FF2B5EF4-FFF2-40B4-BE49-F238E27FC236}">
                <a16:creationId xmlns:a16="http://schemas.microsoft.com/office/drawing/2014/main" id="{27A49DF5-B42A-4754-8EF4-F323E2DAAA96}"/>
              </a:ext>
            </a:extLst>
          </p:cNvPr>
          <p:cNvGraphicFramePr>
            <a:graphicFrameLocks noGrp="1"/>
          </p:cNvGraphicFramePr>
          <p:nvPr>
            <p:extLst>
              <p:ext uri="{D42A27DB-BD31-4B8C-83A1-F6EECF244321}">
                <p14:modId xmlns:p14="http://schemas.microsoft.com/office/powerpoint/2010/main" val="249191392"/>
              </p:ext>
            </p:extLst>
          </p:nvPr>
        </p:nvGraphicFramePr>
        <p:xfrm>
          <a:off x="3429000" y="3706428"/>
          <a:ext cx="4800600" cy="1246572"/>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1813746805"/>
                    </a:ext>
                  </a:extLst>
                </a:gridCol>
                <a:gridCol w="1600200">
                  <a:extLst>
                    <a:ext uri="{9D8B030D-6E8A-4147-A177-3AD203B41FA5}">
                      <a16:colId xmlns:a16="http://schemas.microsoft.com/office/drawing/2014/main" val="2054730900"/>
                    </a:ext>
                  </a:extLst>
                </a:gridCol>
                <a:gridCol w="1600200">
                  <a:extLst>
                    <a:ext uri="{9D8B030D-6E8A-4147-A177-3AD203B41FA5}">
                      <a16:colId xmlns:a16="http://schemas.microsoft.com/office/drawing/2014/main" val="1062413225"/>
                    </a:ext>
                  </a:extLst>
                </a:gridCol>
              </a:tblGrid>
              <a:tr h="311643">
                <a:tc>
                  <a:txBody>
                    <a:bodyPr/>
                    <a:lstStyle/>
                    <a:p>
                      <a:pPr algn="ctr"/>
                      <a:r>
                        <a:rPr lang="en-US" sz="1200" dirty="0"/>
                        <a:t>Use</a:t>
                      </a:r>
                    </a:p>
                  </a:txBody>
                  <a:tcPr>
                    <a:solidFill>
                      <a:schemeClr val="tx1">
                        <a:lumMod val="50000"/>
                        <a:lumOff val="50000"/>
                      </a:schemeClr>
                    </a:solidFill>
                  </a:tcPr>
                </a:tc>
                <a:tc>
                  <a:txBody>
                    <a:bodyPr/>
                    <a:lstStyle/>
                    <a:p>
                      <a:pPr algn="ctr"/>
                      <a:r>
                        <a:rPr lang="en-US" sz="1200" dirty="0"/>
                        <a:t>Current Minimum</a:t>
                      </a:r>
                    </a:p>
                  </a:txBody>
                  <a:tcPr>
                    <a:solidFill>
                      <a:schemeClr val="tx1">
                        <a:lumMod val="50000"/>
                        <a:lumOff val="50000"/>
                      </a:schemeClr>
                    </a:solidFill>
                  </a:tcPr>
                </a:tc>
                <a:tc>
                  <a:txBody>
                    <a:bodyPr/>
                    <a:lstStyle/>
                    <a:p>
                      <a:pPr algn="ctr"/>
                      <a:r>
                        <a:rPr lang="en-US" sz="1200" dirty="0"/>
                        <a:t>Proposed Minimum</a:t>
                      </a:r>
                    </a:p>
                  </a:txBody>
                  <a:tcPr>
                    <a:solidFill>
                      <a:schemeClr val="tx1">
                        <a:lumMod val="50000"/>
                        <a:lumOff val="50000"/>
                      </a:schemeClr>
                    </a:solidFill>
                  </a:tcPr>
                </a:tc>
                <a:extLst>
                  <a:ext uri="{0D108BD9-81ED-4DB2-BD59-A6C34878D82A}">
                    <a16:rowId xmlns:a16="http://schemas.microsoft.com/office/drawing/2014/main" val="1123956739"/>
                  </a:ext>
                </a:extLst>
              </a:tr>
              <a:tr h="311643">
                <a:tc>
                  <a:txBody>
                    <a:bodyPr/>
                    <a:lstStyle/>
                    <a:p>
                      <a:pPr algn="ctr"/>
                      <a:r>
                        <a:rPr lang="en-US" dirty="0">
                          <a:latin typeface="Arial Narrow" panose="020B0606020202030204" pitchFamily="34" charset="0"/>
                        </a:rPr>
                        <a:t>General office</a:t>
                      </a:r>
                    </a:p>
                  </a:txBody>
                  <a:tcPr>
                    <a:noFill/>
                  </a:tcPr>
                </a:tc>
                <a:tc>
                  <a:txBody>
                    <a:bodyPr/>
                    <a:lstStyle/>
                    <a:p>
                      <a:pPr algn="ctr"/>
                      <a:r>
                        <a:rPr lang="en-US" dirty="0">
                          <a:latin typeface="Arial Narrow" panose="020B0606020202030204" pitchFamily="34" charset="0"/>
                        </a:rPr>
                        <a:t>1 space/1000 SF</a:t>
                      </a:r>
                    </a:p>
                  </a:txBody>
                  <a:tcPr>
                    <a:noFill/>
                  </a:tcPr>
                </a:tc>
                <a:tc>
                  <a:txBody>
                    <a:bodyPr/>
                    <a:lstStyle/>
                    <a:p>
                      <a:pPr algn="ctr"/>
                      <a:r>
                        <a:rPr lang="en-US" dirty="0">
                          <a:latin typeface="Arial Narrow" panose="020B0606020202030204" pitchFamily="34" charset="0"/>
                        </a:rPr>
                        <a:t>0.5 spaces/1000 SF</a:t>
                      </a:r>
                    </a:p>
                  </a:txBody>
                  <a:tcPr>
                    <a:noFill/>
                  </a:tcPr>
                </a:tc>
                <a:extLst>
                  <a:ext uri="{0D108BD9-81ED-4DB2-BD59-A6C34878D82A}">
                    <a16:rowId xmlns:a16="http://schemas.microsoft.com/office/drawing/2014/main" val="228405764"/>
                  </a:ext>
                </a:extLst>
              </a:tr>
              <a:tr h="311643">
                <a:tc>
                  <a:txBody>
                    <a:bodyPr/>
                    <a:lstStyle/>
                    <a:p>
                      <a:pPr algn="ctr"/>
                      <a:r>
                        <a:rPr lang="en-US" dirty="0">
                          <a:latin typeface="Arial Narrow" panose="020B0606020202030204" pitchFamily="34" charset="0"/>
                        </a:rPr>
                        <a:t>Bank</a:t>
                      </a:r>
                    </a:p>
                  </a:txBody>
                  <a:tcPr>
                    <a:noFill/>
                  </a:tcPr>
                </a:tc>
                <a:tc>
                  <a:txBody>
                    <a:bodyPr/>
                    <a:lstStyle/>
                    <a:p>
                      <a:pPr algn="ctr"/>
                      <a:r>
                        <a:rPr lang="en-US" dirty="0">
                          <a:latin typeface="Arial Narrow" panose="020B0606020202030204" pitchFamily="34" charset="0"/>
                        </a:rPr>
                        <a:t>2 spaces/1000 SF</a:t>
                      </a:r>
                    </a:p>
                  </a:txBody>
                  <a:tcPr>
                    <a:noFill/>
                  </a:tcPr>
                </a:tc>
                <a:tc>
                  <a:txBody>
                    <a:bodyPr/>
                    <a:lstStyle/>
                    <a:p>
                      <a:pPr algn="ctr"/>
                      <a:r>
                        <a:rPr lang="en-US" dirty="0">
                          <a:latin typeface="Arial Narrow" panose="020B0606020202030204" pitchFamily="34" charset="0"/>
                        </a:rPr>
                        <a:t>0.5 spaces/1000 SF</a:t>
                      </a:r>
                    </a:p>
                  </a:txBody>
                  <a:tcPr>
                    <a:noFill/>
                  </a:tcPr>
                </a:tc>
                <a:extLst>
                  <a:ext uri="{0D108BD9-81ED-4DB2-BD59-A6C34878D82A}">
                    <a16:rowId xmlns:a16="http://schemas.microsoft.com/office/drawing/2014/main" val="2823363899"/>
                  </a:ext>
                </a:extLst>
              </a:tr>
              <a:tr h="311643">
                <a:tc>
                  <a:txBody>
                    <a:bodyPr/>
                    <a:lstStyle/>
                    <a:p>
                      <a:pPr algn="ctr"/>
                      <a:r>
                        <a:rPr lang="en-US" dirty="0">
                          <a:latin typeface="Arial Narrow" panose="020B0606020202030204" pitchFamily="34" charset="0"/>
                        </a:rPr>
                        <a:t>Medical office</a:t>
                      </a:r>
                    </a:p>
                  </a:txBody>
                  <a:tcPr>
                    <a:noFill/>
                  </a:tcPr>
                </a:tc>
                <a:tc>
                  <a:txBody>
                    <a:bodyPr/>
                    <a:lstStyle/>
                    <a:p>
                      <a:pPr algn="ctr"/>
                      <a:r>
                        <a:rPr lang="en-US" dirty="0">
                          <a:latin typeface="Arial Narrow" panose="020B0606020202030204" pitchFamily="34" charset="0"/>
                        </a:rPr>
                        <a:t>1.2 spaces/doctor</a:t>
                      </a:r>
                    </a:p>
                  </a:txBody>
                  <a:tcPr>
                    <a:noFill/>
                  </a:tcPr>
                </a:tc>
                <a:tc>
                  <a:txBody>
                    <a:bodyPr/>
                    <a:lstStyle/>
                    <a:p>
                      <a:pPr algn="ctr"/>
                      <a:r>
                        <a:rPr lang="en-US" dirty="0">
                          <a:latin typeface="Arial Narrow" panose="020B0606020202030204" pitchFamily="34" charset="0"/>
                        </a:rPr>
                        <a:t>0.75 spaces/doctor</a:t>
                      </a:r>
                    </a:p>
                  </a:txBody>
                  <a:tcPr>
                    <a:noFill/>
                  </a:tcPr>
                </a:tc>
                <a:extLst>
                  <a:ext uri="{0D108BD9-81ED-4DB2-BD59-A6C34878D82A}">
                    <a16:rowId xmlns:a16="http://schemas.microsoft.com/office/drawing/2014/main" val="3232535721"/>
                  </a:ext>
                </a:extLst>
              </a:tr>
            </a:tbl>
          </a:graphicData>
        </a:graphic>
      </p:graphicFrame>
      <p:graphicFrame>
        <p:nvGraphicFramePr>
          <p:cNvPr id="21" name="Table 3">
            <a:extLst>
              <a:ext uri="{FF2B5EF4-FFF2-40B4-BE49-F238E27FC236}">
                <a16:creationId xmlns:a16="http://schemas.microsoft.com/office/drawing/2014/main" id="{C9D231C7-1281-4A5D-8DD5-1AA46A6EB6CF}"/>
              </a:ext>
            </a:extLst>
          </p:cNvPr>
          <p:cNvGraphicFramePr>
            <a:graphicFrameLocks noGrp="1"/>
          </p:cNvGraphicFramePr>
          <p:nvPr>
            <p:extLst>
              <p:ext uri="{D42A27DB-BD31-4B8C-83A1-F6EECF244321}">
                <p14:modId xmlns:p14="http://schemas.microsoft.com/office/powerpoint/2010/main" val="2461754456"/>
              </p:ext>
            </p:extLst>
          </p:nvPr>
        </p:nvGraphicFramePr>
        <p:xfrm>
          <a:off x="3429000" y="5320314"/>
          <a:ext cx="4800600" cy="1246572"/>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1813746805"/>
                    </a:ext>
                  </a:extLst>
                </a:gridCol>
                <a:gridCol w="1600200">
                  <a:extLst>
                    <a:ext uri="{9D8B030D-6E8A-4147-A177-3AD203B41FA5}">
                      <a16:colId xmlns:a16="http://schemas.microsoft.com/office/drawing/2014/main" val="2054730900"/>
                    </a:ext>
                  </a:extLst>
                </a:gridCol>
                <a:gridCol w="1600200">
                  <a:extLst>
                    <a:ext uri="{9D8B030D-6E8A-4147-A177-3AD203B41FA5}">
                      <a16:colId xmlns:a16="http://schemas.microsoft.com/office/drawing/2014/main" val="1062413225"/>
                    </a:ext>
                  </a:extLst>
                </a:gridCol>
              </a:tblGrid>
              <a:tr h="311643">
                <a:tc>
                  <a:txBody>
                    <a:bodyPr/>
                    <a:lstStyle/>
                    <a:p>
                      <a:pPr algn="ctr"/>
                      <a:r>
                        <a:rPr lang="en-US" sz="1200" dirty="0"/>
                        <a:t>Use</a:t>
                      </a:r>
                    </a:p>
                  </a:txBody>
                  <a:tcPr>
                    <a:solidFill>
                      <a:schemeClr val="tx1">
                        <a:lumMod val="50000"/>
                        <a:lumOff val="50000"/>
                      </a:schemeClr>
                    </a:solidFill>
                  </a:tcPr>
                </a:tc>
                <a:tc>
                  <a:txBody>
                    <a:bodyPr/>
                    <a:lstStyle/>
                    <a:p>
                      <a:pPr algn="ctr"/>
                      <a:r>
                        <a:rPr lang="en-US" sz="1200" dirty="0"/>
                        <a:t>Current Minimum</a:t>
                      </a:r>
                    </a:p>
                  </a:txBody>
                  <a:tcPr>
                    <a:solidFill>
                      <a:schemeClr val="tx1">
                        <a:lumMod val="50000"/>
                        <a:lumOff val="50000"/>
                      </a:schemeClr>
                    </a:solidFill>
                  </a:tcPr>
                </a:tc>
                <a:tc>
                  <a:txBody>
                    <a:bodyPr/>
                    <a:lstStyle/>
                    <a:p>
                      <a:pPr algn="ctr"/>
                      <a:r>
                        <a:rPr lang="en-US" sz="1200" dirty="0"/>
                        <a:t>Proposed Minimum</a:t>
                      </a:r>
                    </a:p>
                  </a:txBody>
                  <a:tcPr>
                    <a:solidFill>
                      <a:schemeClr val="tx1">
                        <a:lumMod val="50000"/>
                        <a:lumOff val="50000"/>
                      </a:schemeClr>
                    </a:solidFill>
                  </a:tcPr>
                </a:tc>
                <a:extLst>
                  <a:ext uri="{0D108BD9-81ED-4DB2-BD59-A6C34878D82A}">
                    <a16:rowId xmlns:a16="http://schemas.microsoft.com/office/drawing/2014/main" val="1123956739"/>
                  </a:ext>
                </a:extLst>
              </a:tr>
              <a:tr h="311643">
                <a:tc>
                  <a:txBody>
                    <a:bodyPr/>
                    <a:lstStyle/>
                    <a:p>
                      <a:pPr algn="ctr"/>
                      <a:r>
                        <a:rPr lang="en-US" dirty="0">
                          <a:latin typeface="Arial Narrow" panose="020B0606020202030204" pitchFamily="34" charset="0"/>
                        </a:rPr>
                        <a:t>Regular retail</a:t>
                      </a:r>
                    </a:p>
                  </a:txBody>
                  <a:tcPr>
                    <a:noFill/>
                  </a:tcPr>
                </a:tc>
                <a:tc>
                  <a:txBody>
                    <a:bodyPr/>
                    <a:lstStyle/>
                    <a:p>
                      <a:pPr algn="ctr"/>
                      <a:r>
                        <a:rPr lang="en-US" dirty="0">
                          <a:latin typeface="Arial Narrow" panose="020B0606020202030204" pitchFamily="34" charset="0"/>
                        </a:rPr>
                        <a:t>1 space/1000 SF</a:t>
                      </a:r>
                    </a:p>
                  </a:txBody>
                  <a:tcPr>
                    <a:noFill/>
                  </a:tcPr>
                </a:tc>
                <a:tc>
                  <a:txBody>
                    <a:bodyPr/>
                    <a:lstStyle/>
                    <a:p>
                      <a:pPr algn="ctr"/>
                      <a:r>
                        <a:rPr lang="en-US" dirty="0">
                          <a:latin typeface="Arial Narrow" panose="020B0606020202030204" pitchFamily="34" charset="0"/>
                        </a:rPr>
                        <a:t>0.5 spaces/1000 SF</a:t>
                      </a:r>
                    </a:p>
                  </a:txBody>
                  <a:tcPr>
                    <a:noFill/>
                  </a:tcPr>
                </a:tc>
                <a:extLst>
                  <a:ext uri="{0D108BD9-81ED-4DB2-BD59-A6C34878D82A}">
                    <a16:rowId xmlns:a16="http://schemas.microsoft.com/office/drawing/2014/main" val="228405764"/>
                  </a:ext>
                </a:extLst>
              </a:tr>
              <a:tr h="311643">
                <a:tc>
                  <a:txBody>
                    <a:bodyPr/>
                    <a:lstStyle/>
                    <a:p>
                      <a:pPr algn="ctr"/>
                      <a:r>
                        <a:rPr lang="en-US" dirty="0">
                          <a:latin typeface="Arial Narrow" panose="020B0606020202030204" pitchFamily="34" charset="0"/>
                        </a:rPr>
                        <a:t>Convenience retail</a:t>
                      </a:r>
                    </a:p>
                  </a:txBody>
                  <a:tcPr>
                    <a:noFill/>
                  </a:tcPr>
                </a:tc>
                <a:tc>
                  <a:txBody>
                    <a:bodyPr/>
                    <a:lstStyle/>
                    <a:p>
                      <a:pPr algn="ctr"/>
                      <a:r>
                        <a:rPr lang="en-US" dirty="0">
                          <a:latin typeface="Arial Narrow" panose="020B0606020202030204" pitchFamily="34" charset="0"/>
                        </a:rPr>
                        <a:t>1 space/1000 SF</a:t>
                      </a:r>
                    </a:p>
                  </a:txBody>
                  <a:tcPr>
                    <a:noFill/>
                  </a:tcPr>
                </a:tc>
                <a:tc>
                  <a:txBody>
                    <a:bodyPr/>
                    <a:lstStyle/>
                    <a:p>
                      <a:pPr algn="ctr"/>
                      <a:r>
                        <a:rPr lang="en-US" dirty="0">
                          <a:latin typeface="Arial Narrow" panose="020B0606020202030204" pitchFamily="34" charset="0"/>
                        </a:rPr>
                        <a:t>No minimum</a:t>
                      </a:r>
                    </a:p>
                  </a:txBody>
                  <a:tcPr>
                    <a:noFill/>
                  </a:tcPr>
                </a:tc>
                <a:extLst>
                  <a:ext uri="{0D108BD9-81ED-4DB2-BD59-A6C34878D82A}">
                    <a16:rowId xmlns:a16="http://schemas.microsoft.com/office/drawing/2014/main" val="2823363899"/>
                  </a:ext>
                </a:extLst>
              </a:tr>
              <a:tr h="311643">
                <a:tc>
                  <a:txBody>
                    <a:bodyPr/>
                    <a:lstStyle/>
                    <a:p>
                      <a:pPr algn="ctr"/>
                      <a:r>
                        <a:rPr lang="en-US" dirty="0">
                          <a:latin typeface="Arial Narrow" panose="020B0606020202030204" pitchFamily="34" charset="0"/>
                        </a:rPr>
                        <a:t>Personal Services</a:t>
                      </a:r>
                    </a:p>
                  </a:txBody>
                  <a:tcPr>
                    <a:noFill/>
                  </a:tcPr>
                </a:tc>
                <a:tc>
                  <a:txBody>
                    <a:bodyPr/>
                    <a:lstStyle/>
                    <a:p>
                      <a:pPr algn="ctr"/>
                      <a:r>
                        <a:rPr lang="en-US" dirty="0">
                          <a:latin typeface="Arial Narrow" panose="020B0606020202030204" pitchFamily="34" charset="0"/>
                        </a:rPr>
                        <a:t>1 space/1000 SF</a:t>
                      </a:r>
                    </a:p>
                  </a:txBody>
                  <a:tcPr>
                    <a:noFill/>
                  </a:tcPr>
                </a:tc>
                <a:tc>
                  <a:txBody>
                    <a:bodyPr/>
                    <a:lstStyle/>
                    <a:p>
                      <a:pPr algn="ctr"/>
                      <a:r>
                        <a:rPr lang="en-US" dirty="0">
                          <a:latin typeface="Arial Narrow" panose="020B0606020202030204" pitchFamily="34" charset="0"/>
                        </a:rPr>
                        <a:t>No minimum</a:t>
                      </a:r>
                    </a:p>
                  </a:txBody>
                  <a:tcPr>
                    <a:noFill/>
                  </a:tcPr>
                </a:tc>
                <a:extLst>
                  <a:ext uri="{0D108BD9-81ED-4DB2-BD59-A6C34878D82A}">
                    <a16:rowId xmlns:a16="http://schemas.microsoft.com/office/drawing/2014/main" val="3232535721"/>
                  </a:ext>
                </a:extLst>
              </a:tr>
            </a:tbl>
          </a:graphicData>
        </a:graphic>
      </p:graphicFrame>
    </p:spTree>
    <p:extLst>
      <p:ext uri="{BB962C8B-B14F-4D97-AF65-F5344CB8AC3E}">
        <p14:creationId xmlns:p14="http://schemas.microsoft.com/office/powerpoint/2010/main" val="3274743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Intent/Purpose of Code Changes</a:t>
            </a:r>
          </a:p>
        </p:txBody>
      </p:sp>
      <p:sp>
        <p:nvSpPr>
          <p:cNvPr id="10" name="TextBox 9">
            <a:extLst>
              <a:ext uri="{FF2B5EF4-FFF2-40B4-BE49-F238E27FC236}">
                <a16:creationId xmlns:a16="http://schemas.microsoft.com/office/drawing/2014/main" id="{2008977E-A354-4956-B80E-0B4E66DB0C34}"/>
              </a:ext>
            </a:extLst>
          </p:cNvPr>
          <p:cNvSpPr txBox="1"/>
          <p:nvPr/>
        </p:nvSpPr>
        <p:spPr>
          <a:xfrm>
            <a:off x="544944" y="1143000"/>
            <a:ext cx="8065655" cy="1107996"/>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These changes position Tampa for a more resilient and multimodal future.</a:t>
            </a:r>
          </a:p>
          <a:p>
            <a:r>
              <a:rPr lang="en-US" i="1" dirty="0">
                <a:solidFill>
                  <a:schemeClr val="bg1"/>
                </a:solidFill>
                <a:latin typeface="Arial Narrow" panose="020B0606020202030204" pitchFamily="34" charset="0"/>
              </a:rPr>
              <a:t>City code already recognizes tradeoffs in certain special districts and for special events.</a:t>
            </a:r>
          </a:p>
        </p:txBody>
      </p:sp>
      <p:pic>
        <p:nvPicPr>
          <p:cNvPr id="3" name="Graphic 2" descr="Car with solid fill">
            <a:extLst>
              <a:ext uri="{FF2B5EF4-FFF2-40B4-BE49-F238E27FC236}">
                <a16:creationId xmlns:a16="http://schemas.microsoft.com/office/drawing/2014/main" id="{F96AD28F-590E-4DD2-B83C-9BE9E925A2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27564" y="2096862"/>
            <a:ext cx="1581909" cy="1581909"/>
          </a:xfrm>
          <a:prstGeom prst="rect">
            <a:avLst/>
          </a:prstGeom>
        </p:spPr>
      </p:pic>
      <p:pic>
        <p:nvPicPr>
          <p:cNvPr id="5" name="Graphic 4" descr="Scooter with solid fill">
            <a:extLst>
              <a:ext uri="{FF2B5EF4-FFF2-40B4-BE49-F238E27FC236}">
                <a16:creationId xmlns:a16="http://schemas.microsoft.com/office/drawing/2014/main" id="{35A48D9F-3DCA-452D-9866-FB7DB160628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94716" y="4104999"/>
            <a:ext cx="914400" cy="914400"/>
          </a:xfrm>
          <a:prstGeom prst="rect">
            <a:avLst/>
          </a:prstGeom>
        </p:spPr>
      </p:pic>
      <p:pic>
        <p:nvPicPr>
          <p:cNvPr id="9" name="Graphic 8" descr="Cycling with solid fill">
            <a:extLst>
              <a:ext uri="{FF2B5EF4-FFF2-40B4-BE49-F238E27FC236}">
                <a16:creationId xmlns:a16="http://schemas.microsoft.com/office/drawing/2014/main" id="{F70DF3FF-A849-4869-8D64-4EF43410DC7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64152" y="3920544"/>
            <a:ext cx="914400" cy="914400"/>
          </a:xfrm>
          <a:prstGeom prst="rect">
            <a:avLst/>
          </a:prstGeom>
        </p:spPr>
      </p:pic>
      <p:pic>
        <p:nvPicPr>
          <p:cNvPr id="12" name="Graphic 11" descr="Motorcycle with solid fill">
            <a:extLst>
              <a:ext uri="{FF2B5EF4-FFF2-40B4-BE49-F238E27FC236}">
                <a16:creationId xmlns:a16="http://schemas.microsoft.com/office/drawing/2014/main" id="{543C78FE-F44C-4FDD-989E-FA607DE6804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529990" y="3989540"/>
            <a:ext cx="914400" cy="914400"/>
          </a:xfrm>
          <a:prstGeom prst="rect">
            <a:avLst/>
          </a:prstGeom>
        </p:spPr>
      </p:pic>
      <p:sp>
        <p:nvSpPr>
          <p:cNvPr id="15" name="TextBox 14">
            <a:extLst>
              <a:ext uri="{FF2B5EF4-FFF2-40B4-BE49-F238E27FC236}">
                <a16:creationId xmlns:a16="http://schemas.microsoft.com/office/drawing/2014/main" id="{7330D2CF-6E31-4F0B-A1EC-A4B1865462EF}"/>
              </a:ext>
            </a:extLst>
          </p:cNvPr>
          <p:cNvSpPr txBox="1"/>
          <p:nvPr/>
        </p:nvSpPr>
        <p:spPr>
          <a:xfrm>
            <a:off x="533400" y="2564650"/>
            <a:ext cx="1794164" cy="646331"/>
          </a:xfrm>
          <a:prstGeom prst="rect">
            <a:avLst/>
          </a:prstGeom>
          <a:noFill/>
        </p:spPr>
        <p:txBody>
          <a:bodyPr wrap="square" rtlCol="0">
            <a:spAutoFit/>
          </a:bodyPr>
          <a:lstStyle/>
          <a:p>
            <a:pPr algn="ctr"/>
            <a:r>
              <a:rPr lang="en-US" b="1" dirty="0"/>
              <a:t>1</a:t>
            </a:r>
            <a:r>
              <a:rPr lang="en-US" dirty="0"/>
              <a:t> vehicle parking space</a:t>
            </a:r>
          </a:p>
        </p:txBody>
      </p:sp>
      <p:sp>
        <p:nvSpPr>
          <p:cNvPr id="16" name="TextBox 15">
            <a:extLst>
              <a:ext uri="{FF2B5EF4-FFF2-40B4-BE49-F238E27FC236}">
                <a16:creationId xmlns:a16="http://schemas.microsoft.com/office/drawing/2014/main" id="{F96D6CA4-FC03-48D2-A1AB-B4ECDAAEE638}"/>
              </a:ext>
            </a:extLst>
          </p:cNvPr>
          <p:cNvSpPr txBox="1"/>
          <p:nvPr/>
        </p:nvSpPr>
        <p:spPr>
          <a:xfrm>
            <a:off x="719844" y="4104999"/>
            <a:ext cx="1794164" cy="646331"/>
          </a:xfrm>
          <a:prstGeom prst="rect">
            <a:avLst/>
          </a:prstGeom>
          <a:noFill/>
        </p:spPr>
        <p:txBody>
          <a:bodyPr wrap="square" rtlCol="0">
            <a:spAutoFit/>
          </a:bodyPr>
          <a:lstStyle/>
          <a:p>
            <a:pPr algn="ctr"/>
            <a:r>
              <a:rPr lang="en-US" b="1" dirty="0"/>
              <a:t>2</a:t>
            </a:r>
            <a:r>
              <a:rPr lang="en-US" dirty="0"/>
              <a:t> motorcycle parking spaces</a:t>
            </a:r>
          </a:p>
        </p:txBody>
      </p:sp>
      <p:sp>
        <p:nvSpPr>
          <p:cNvPr id="17" name="TextBox 16">
            <a:extLst>
              <a:ext uri="{FF2B5EF4-FFF2-40B4-BE49-F238E27FC236}">
                <a16:creationId xmlns:a16="http://schemas.microsoft.com/office/drawing/2014/main" id="{6672424B-838C-4904-BBCC-B413A68027BC}"/>
              </a:ext>
            </a:extLst>
          </p:cNvPr>
          <p:cNvSpPr txBox="1"/>
          <p:nvPr/>
        </p:nvSpPr>
        <p:spPr>
          <a:xfrm>
            <a:off x="4769988" y="4104999"/>
            <a:ext cx="1794164" cy="923330"/>
          </a:xfrm>
          <a:prstGeom prst="rect">
            <a:avLst/>
          </a:prstGeom>
          <a:noFill/>
        </p:spPr>
        <p:txBody>
          <a:bodyPr wrap="square" rtlCol="0">
            <a:spAutoFit/>
          </a:bodyPr>
          <a:lstStyle/>
          <a:p>
            <a:pPr algn="ctr"/>
            <a:r>
              <a:rPr lang="en-US" b="1" dirty="0"/>
              <a:t>4</a:t>
            </a:r>
            <a:r>
              <a:rPr lang="en-US" dirty="0"/>
              <a:t> bicycle/scooter parking spaces</a:t>
            </a:r>
          </a:p>
        </p:txBody>
      </p:sp>
      <p:sp>
        <p:nvSpPr>
          <p:cNvPr id="18" name="TextBox 17">
            <a:extLst>
              <a:ext uri="{FF2B5EF4-FFF2-40B4-BE49-F238E27FC236}">
                <a16:creationId xmlns:a16="http://schemas.microsoft.com/office/drawing/2014/main" id="{6D6EE404-355E-4FB0-A10C-BA39B1A6C06F}"/>
              </a:ext>
            </a:extLst>
          </p:cNvPr>
          <p:cNvSpPr txBox="1"/>
          <p:nvPr/>
        </p:nvSpPr>
        <p:spPr>
          <a:xfrm>
            <a:off x="1321924" y="3449787"/>
            <a:ext cx="6629992" cy="369332"/>
          </a:xfrm>
          <a:prstGeom prst="rect">
            <a:avLst/>
          </a:prstGeom>
          <a:noFill/>
        </p:spPr>
        <p:txBody>
          <a:bodyPr wrap="square" rtlCol="0">
            <a:spAutoFit/>
          </a:bodyPr>
          <a:lstStyle/>
          <a:p>
            <a:pPr algn="ctr"/>
            <a:r>
              <a:rPr lang="en-US" b="1" spc="800" dirty="0">
                <a:solidFill>
                  <a:srgbClr val="0070C0"/>
                </a:solidFill>
              </a:rPr>
              <a:t>CAN SUBSTITUTE WITH</a:t>
            </a:r>
          </a:p>
        </p:txBody>
      </p:sp>
      <p:sp>
        <p:nvSpPr>
          <p:cNvPr id="13" name="TextBox 12">
            <a:extLst>
              <a:ext uri="{FF2B5EF4-FFF2-40B4-BE49-F238E27FC236}">
                <a16:creationId xmlns:a16="http://schemas.microsoft.com/office/drawing/2014/main" id="{CA37609A-E7FD-444D-9ED7-2BA9A74C139F}"/>
              </a:ext>
            </a:extLst>
          </p:cNvPr>
          <p:cNvSpPr txBox="1"/>
          <p:nvPr/>
        </p:nvSpPr>
        <p:spPr>
          <a:xfrm>
            <a:off x="4243929" y="2431196"/>
            <a:ext cx="1981200" cy="738664"/>
          </a:xfrm>
          <a:prstGeom prst="rect">
            <a:avLst/>
          </a:prstGeom>
          <a:solidFill>
            <a:srgbClr val="3DC3E3"/>
          </a:solidFill>
        </p:spPr>
        <p:txBody>
          <a:bodyPr wrap="square" rtlCol="0">
            <a:spAutoFit/>
          </a:bodyPr>
          <a:lstStyle/>
          <a:p>
            <a:pPr algn="ctr"/>
            <a:r>
              <a:rPr lang="en-US" sz="1400" dirty="0">
                <a:latin typeface="Arial Black" panose="020B0A04020102020204" pitchFamily="34" charset="0"/>
              </a:rPr>
              <a:t>Typically carries between 1 and 2 people</a:t>
            </a:r>
            <a:endParaRPr lang="en-US" dirty="0">
              <a:latin typeface="Arial Black" panose="020B0A04020102020204" pitchFamily="34" charset="0"/>
            </a:endParaRPr>
          </a:p>
        </p:txBody>
      </p:sp>
      <p:sp>
        <p:nvSpPr>
          <p:cNvPr id="14" name="TextBox 13">
            <a:extLst>
              <a:ext uri="{FF2B5EF4-FFF2-40B4-BE49-F238E27FC236}">
                <a16:creationId xmlns:a16="http://schemas.microsoft.com/office/drawing/2014/main" id="{26C695F9-94ED-4C3F-B33C-74E2B83192CC}"/>
              </a:ext>
            </a:extLst>
          </p:cNvPr>
          <p:cNvSpPr txBox="1"/>
          <p:nvPr/>
        </p:nvSpPr>
        <p:spPr>
          <a:xfrm>
            <a:off x="1042935" y="4992318"/>
            <a:ext cx="1981200" cy="307777"/>
          </a:xfrm>
          <a:prstGeom prst="rect">
            <a:avLst/>
          </a:prstGeom>
          <a:solidFill>
            <a:srgbClr val="3DC3E3"/>
          </a:solidFill>
        </p:spPr>
        <p:txBody>
          <a:bodyPr wrap="square" rtlCol="0">
            <a:spAutoFit/>
          </a:bodyPr>
          <a:lstStyle/>
          <a:p>
            <a:pPr algn="ctr"/>
            <a:r>
              <a:rPr lang="en-US" sz="1400" dirty="0">
                <a:latin typeface="Arial Black" panose="020B0A04020102020204" pitchFamily="34" charset="0"/>
              </a:rPr>
              <a:t>Carries 2 people</a:t>
            </a:r>
            <a:endParaRPr lang="en-US" dirty="0">
              <a:latin typeface="Arial Black" panose="020B0A04020102020204" pitchFamily="34" charset="0"/>
            </a:endParaRPr>
          </a:p>
        </p:txBody>
      </p:sp>
      <p:sp>
        <p:nvSpPr>
          <p:cNvPr id="19" name="TextBox 18">
            <a:extLst>
              <a:ext uri="{FF2B5EF4-FFF2-40B4-BE49-F238E27FC236}">
                <a16:creationId xmlns:a16="http://schemas.microsoft.com/office/drawing/2014/main" id="{8959214C-2FE0-4333-B530-4D40A056E050}"/>
              </a:ext>
            </a:extLst>
          </p:cNvPr>
          <p:cNvSpPr txBox="1"/>
          <p:nvPr/>
        </p:nvSpPr>
        <p:spPr>
          <a:xfrm>
            <a:off x="5745579" y="4992318"/>
            <a:ext cx="1981200" cy="307777"/>
          </a:xfrm>
          <a:prstGeom prst="rect">
            <a:avLst/>
          </a:prstGeom>
          <a:solidFill>
            <a:srgbClr val="3DC3E3"/>
          </a:solidFill>
        </p:spPr>
        <p:txBody>
          <a:bodyPr wrap="square" rtlCol="0">
            <a:spAutoFit/>
          </a:bodyPr>
          <a:lstStyle/>
          <a:p>
            <a:pPr algn="ctr"/>
            <a:r>
              <a:rPr lang="en-US" sz="1400" dirty="0">
                <a:latin typeface="Arial Black" panose="020B0A04020102020204" pitchFamily="34" charset="0"/>
              </a:rPr>
              <a:t>Carries 4 people</a:t>
            </a:r>
            <a:endParaRPr lang="en-US" dirty="0">
              <a:latin typeface="Arial Black" panose="020B0A04020102020204" pitchFamily="34" charset="0"/>
            </a:endParaRPr>
          </a:p>
        </p:txBody>
      </p:sp>
      <p:sp>
        <p:nvSpPr>
          <p:cNvPr id="20" name="TextBox 19">
            <a:extLst>
              <a:ext uri="{FF2B5EF4-FFF2-40B4-BE49-F238E27FC236}">
                <a16:creationId xmlns:a16="http://schemas.microsoft.com/office/drawing/2014/main" id="{AA6626CB-8C87-47C3-BEC2-811BAC78F7EB}"/>
              </a:ext>
            </a:extLst>
          </p:cNvPr>
          <p:cNvSpPr txBox="1"/>
          <p:nvPr/>
        </p:nvSpPr>
        <p:spPr>
          <a:xfrm>
            <a:off x="544944" y="5686931"/>
            <a:ext cx="8065654" cy="830997"/>
          </a:xfrm>
          <a:prstGeom prst="rect">
            <a:avLst/>
          </a:prstGeom>
          <a:solidFill>
            <a:srgbClr val="222222">
              <a:alpha val="80000"/>
            </a:srgbClr>
          </a:solidFill>
        </p:spPr>
        <p:txBody>
          <a:bodyPr wrap="square" rtlCol="0">
            <a:spAutoFit/>
          </a:bodyPr>
          <a:lstStyle/>
          <a:p>
            <a:r>
              <a:rPr lang="en-US" sz="2400" b="1" i="1" dirty="0">
                <a:solidFill>
                  <a:schemeClr val="bg1"/>
                </a:solidFill>
                <a:latin typeface="Arial Narrow" panose="020B0606020202030204" pitchFamily="34" charset="0"/>
              </a:rPr>
              <a:t>More people served in CBD and Channel Districts with the same space for parking.</a:t>
            </a:r>
          </a:p>
        </p:txBody>
      </p:sp>
      <p:sp>
        <p:nvSpPr>
          <p:cNvPr id="21" name="TextBox 20">
            <a:extLst>
              <a:ext uri="{FF2B5EF4-FFF2-40B4-BE49-F238E27FC236}">
                <a16:creationId xmlns:a16="http://schemas.microsoft.com/office/drawing/2014/main" id="{07EFBFD8-900A-44A1-83E9-349567D23537}"/>
              </a:ext>
            </a:extLst>
          </p:cNvPr>
          <p:cNvSpPr txBox="1"/>
          <p:nvPr/>
        </p:nvSpPr>
        <p:spPr>
          <a:xfrm>
            <a:off x="3722520" y="4301985"/>
            <a:ext cx="914400" cy="369332"/>
          </a:xfrm>
          <a:prstGeom prst="rect">
            <a:avLst/>
          </a:prstGeom>
          <a:noFill/>
        </p:spPr>
        <p:txBody>
          <a:bodyPr wrap="square" rtlCol="0">
            <a:spAutoFit/>
          </a:bodyPr>
          <a:lstStyle/>
          <a:p>
            <a:pPr algn="ctr"/>
            <a:r>
              <a:rPr lang="en-US" b="1" spc="800" dirty="0">
                <a:solidFill>
                  <a:srgbClr val="0070C0"/>
                </a:solidFill>
              </a:rPr>
              <a:t>OR</a:t>
            </a:r>
          </a:p>
        </p:txBody>
      </p:sp>
    </p:spTree>
    <p:extLst>
      <p:ext uri="{BB962C8B-B14F-4D97-AF65-F5344CB8AC3E}">
        <p14:creationId xmlns:p14="http://schemas.microsoft.com/office/powerpoint/2010/main" val="4183707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Intent/Purpose of Code Changes</a:t>
            </a:r>
          </a:p>
        </p:txBody>
      </p:sp>
      <p:sp>
        <p:nvSpPr>
          <p:cNvPr id="27" name="TextBox 26">
            <a:extLst>
              <a:ext uri="{FF2B5EF4-FFF2-40B4-BE49-F238E27FC236}">
                <a16:creationId xmlns:a16="http://schemas.microsoft.com/office/drawing/2014/main" id="{BF022859-E851-4C32-B3DD-0C09288783A2}"/>
              </a:ext>
            </a:extLst>
          </p:cNvPr>
          <p:cNvSpPr txBox="1"/>
          <p:nvPr/>
        </p:nvSpPr>
        <p:spPr>
          <a:xfrm>
            <a:off x="533400" y="1219200"/>
            <a:ext cx="7696200" cy="830997"/>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Collaboration with Staff and community members resulted in one streamlined request.</a:t>
            </a:r>
            <a:endParaRPr lang="en-US" sz="2400" dirty="0">
              <a:solidFill>
                <a:schemeClr val="bg1"/>
              </a:solidFill>
              <a:latin typeface="Arial Narrow" panose="020B0606020202030204" pitchFamily="34" charset="0"/>
            </a:endParaRPr>
          </a:p>
        </p:txBody>
      </p:sp>
      <p:sp>
        <p:nvSpPr>
          <p:cNvPr id="2" name="TextBox 1">
            <a:extLst>
              <a:ext uri="{FF2B5EF4-FFF2-40B4-BE49-F238E27FC236}">
                <a16:creationId xmlns:a16="http://schemas.microsoft.com/office/drawing/2014/main" id="{9BE309A9-140D-43F3-B171-2094EC5691E2}"/>
              </a:ext>
            </a:extLst>
          </p:cNvPr>
          <p:cNvSpPr txBox="1"/>
          <p:nvPr/>
        </p:nvSpPr>
        <p:spPr>
          <a:xfrm>
            <a:off x="533400" y="2667000"/>
            <a:ext cx="1981200" cy="1292662"/>
          </a:xfrm>
          <a:prstGeom prst="rect">
            <a:avLst/>
          </a:prstGeom>
          <a:solidFill>
            <a:schemeClr val="tx2">
              <a:lumMod val="60000"/>
              <a:lumOff val="40000"/>
            </a:schemeClr>
          </a:solidFill>
        </p:spPr>
        <p:txBody>
          <a:bodyPr wrap="square" rtlCol="0">
            <a:spAutoFit/>
          </a:bodyPr>
          <a:lstStyle/>
          <a:p>
            <a:pPr algn="ctr"/>
            <a:r>
              <a:rPr lang="en-US" dirty="0">
                <a:latin typeface="Arial Black" panose="020B0A04020102020204" pitchFamily="34" charset="0"/>
              </a:rPr>
              <a:t>Community Advocates: </a:t>
            </a:r>
            <a:r>
              <a:rPr lang="en-US" sz="1400" dirty="0">
                <a:latin typeface="Arial Black" panose="020B0A04020102020204" pitchFamily="34" charset="0"/>
              </a:rPr>
              <a:t>Eliminate/Reduce Minimums Citywide</a:t>
            </a:r>
            <a:endParaRPr lang="en-US" dirty="0">
              <a:latin typeface="Arial Black" panose="020B0A04020102020204" pitchFamily="34" charset="0"/>
            </a:endParaRPr>
          </a:p>
        </p:txBody>
      </p:sp>
      <p:sp>
        <p:nvSpPr>
          <p:cNvPr id="8" name="TextBox 7">
            <a:extLst>
              <a:ext uri="{FF2B5EF4-FFF2-40B4-BE49-F238E27FC236}">
                <a16:creationId xmlns:a16="http://schemas.microsoft.com/office/drawing/2014/main" id="{52EF6A6B-C331-43F6-9CD8-AA5CDC490B11}"/>
              </a:ext>
            </a:extLst>
          </p:cNvPr>
          <p:cNvSpPr txBox="1"/>
          <p:nvPr/>
        </p:nvSpPr>
        <p:spPr>
          <a:xfrm>
            <a:off x="533400" y="4724400"/>
            <a:ext cx="1981200" cy="1077218"/>
          </a:xfrm>
          <a:prstGeom prst="rect">
            <a:avLst/>
          </a:prstGeom>
          <a:solidFill>
            <a:srgbClr val="FFFF00"/>
          </a:solidFill>
        </p:spPr>
        <p:txBody>
          <a:bodyPr wrap="square" rtlCol="0">
            <a:spAutoFit/>
          </a:bodyPr>
          <a:lstStyle/>
          <a:p>
            <a:pPr algn="ctr"/>
            <a:r>
              <a:rPr lang="en-US" dirty="0">
                <a:latin typeface="Arial Black" panose="020B0A04020102020204" pitchFamily="34" charset="0"/>
              </a:rPr>
              <a:t>Community Advocates: </a:t>
            </a:r>
            <a:r>
              <a:rPr lang="en-US" sz="1400" dirty="0">
                <a:latin typeface="Arial Black" panose="020B0A04020102020204" pitchFamily="34" charset="0"/>
              </a:rPr>
              <a:t>Modernize Bicycle Parking</a:t>
            </a:r>
            <a:endParaRPr lang="en-US" dirty="0">
              <a:latin typeface="Arial Black" panose="020B0A04020102020204" pitchFamily="34" charset="0"/>
            </a:endParaRPr>
          </a:p>
        </p:txBody>
      </p:sp>
      <p:sp>
        <p:nvSpPr>
          <p:cNvPr id="9" name="TextBox 8">
            <a:extLst>
              <a:ext uri="{FF2B5EF4-FFF2-40B4-BE49-F238E27FC236}">
                <a16:creationId xmlns:a16="http://schemas.microsoft.com/office/drawing/2014/main" id="{A1567AC5-DC17-4C84-9DB4-11682A6F519A}"/>
              </a:ext>
            </a:extLst>
          </p:cNvPr>
          <p:cNvSpPr txBox="1"/>
          <p:nvPr/>
        </p:nvSpPr>
        <p:spPr>
          <a:xfrm>
            <a:off x="3276600" y="3657600"/>
            <a:ext cx="1981200" cy="1015663"/>
          </a:xfrm>
          <a:prstGeom prst="rect">
            <a:avLst/>
          </a:prstGeom>
          <a:solidFill>
            <a:srgbClr val="92D050"/>
          </a:solidFill>
        </p:spPr>
        <p:txBody>
          <a:bodyPr wrap="square" rtlCol="0">
            <a:spAutoFit/>
          </a:bodyPr>
          <a:lstStyle/>
          <a:p>
            <a:pPr algn="ctr"/>
            <a:r>
              <a:rPr lang="en-US" dirty="0">
                <a:latin typeface="Arial Black" panose="020B0A04020102020204" pitchFamily="34" charset="0"/>
              </a:rPr>
              <a:t>TDP: </a:t>
            </a:r>
            <a:r>
              <a:rPr lang="en-US" sz="1400" dirty="0">
                <a:latin typeface="Arial Black" panose="020B0A04020102020204" pitchFamily="34" charset="0"/>
              </a:rPr>
              <a:t>Combine Data and Findings of Downtown Parking Study</a:t>
            </a:r>
            <a:endParaRPr lang="en-US" dirty="0">
              <a:latin typeface="Arial Black" panose="020B0A04020102020204" pitchFamily="34" charset="0"/>
            </a:endParaRPr>
          </a:p>
        </p:txBody>
      </p:sp>
      <p:sp>
        <p:nvSpPr>
          <p:cNvPr id="11" name="TextBox 10">
            <a:extLst>
              <a:ext uri="{FF2B5EF4-FFF2-40B4-BE49-F238E27FC236}">
                <a16:creationId xmlns:a16="http://schemas.microsoft.com/office/drawing/2014/main" id="{BCA84E63-9037-4FE6-A200-0BEB107246D2}"/>
              </a:ext>
            </a:extLst>
          </p:cNvPr>
          <p:cNvSpPr txBox="1"/>
          <p:nvPr/>
        </p:nvSpPr>
        <p:spPr>
          <a:xfrm>
            <a:off x="6049818" y="2943999"/>
            <a:ext cx="1981200" cy="738664"/>
          </a:xfrm>
          <a:prstGeom prst="rect">
            <a:avLst/>
          </a:prstGeom>
          <a:solidFill>
            <a:srgbClr val="3DC3E3"/>
          </a:solidFill>
        </p:spPr>
        <p:txBody>
          <a:bodyPr wrap="square" rtlCol="0">
            <a:spAutoFit/>
          </a:bodyPr>
          <a:lstStyle/>
          <a:p>
            <a:pPr algn="ctr"/>
            <a:r>
              <a:rPr lang="en-US" sz="1400" dirty="0">
                <a:latin typeface="Arial Black" panose="020B0A04020102020204" pitchFamily="34" charset="0"/>
              </a:rPr>
              <a:t>Engaged Assistance with Code Drafting</a:t>
            </a:r>
            <a:endParaRPr lang="en-US" dirty="0">
              <a:latin typeface="Arial Black" panose="020B0A04020102020204" pitchFamily="34" charset="0"/>
            </a:endParaRPr>
          </a:p>
        </p:txBody>
      </p:sp>
      <p:sp>
        <p:nvSpPr>
          <p:cNvPr id="12" name="TextBox 11">
            <a:extLst>
              <a:ext uri="{FF2B5EF4-FFF2-40B4-BE49-F238E27FC236}">
                <a16:creationId xmlns:a16="http://schemas.microsoft.com/office/drawing/2014/main" id="{09084579-114D-44A7-838C-296E1AA89EB8}"/>
              </a:ext>
            </a:extLst>
          </p:cNvPr>
          <p:cNvSpPr txBox="1"/>
          <p:nvPr/>
        </p:nvSpPr>
        <p:spPr>
          <a:xfrm>
            <a:off x="6049818" y="3972580"/>
            <a:ext cx="1981200" cy="523220"/>
          </a:xfrm>
          <a:prstGeom prst="rect">
            <a:avLst/>
          </a:prstGeom>
          <a:solidFill>
            <a:srgbClr val="3DC3E3"/>
          </a:solidFill>
        </p:spPr>
        <p:txBody>
          <a:bodyPr wrap="square" rtlCol="0">
            <a:spAutoFit/>
          </a:bodyPr>
          <a:lstStyle/>
          <a:p>
            <a:pPr algn="ctr"/>
            <a:r>
              <a:rPr lang="en-US" sz="1400" dirty="0">
                <a:latin typeface="Arial Black" panose="020B0A04020102020204" pitchFamily="34" charset="0"/>
              </a:rPr>
              <a:t>Sought input from City Staff</a:t>
            </a:r>
            <a:endParaRPr lang="en-US" dirty="0">
              <a:latin typeface="Arial Black" panose="020B0A04020102020204" pitchFamily="34" charset="0"/>
            </a:endParaRPr>
          </a:p>
        </p:txBody>
      </p:sp>
      <p:sp>
        <p:nvSpPr>
          <p:cNvPr id="13" name="TextBox 12">
            <a:extLst>
              <a:ext uri="{FF2B5EF4-FFF2-40B4-BE49-F238E27FC236}">
                <a16:creationId xmlns:a16="http://schemas.microsoft.com/office/drawing/2014/main" id="{E4B9880A-803F-41AD-A025-255B2D4CD296}"/>
              </a:ext>
            </a:extLst>
          </p:cNvPr>
          <p:cNvSpPr txBox="1"/>
          <p:nvPr/>
        </p:nvSpPr>
        <p:spPr>
          <a:xfrm>
            <a:off x="6029036" y="4953000"/>
            <a:ext cx="1981200" cy="923330"/>
          </a:xfrm>
          <a:prstGeom prst="rect">
            <a:avLst/>
          </a:prstGeom>
          <a:solidFill>
            <a:srgbClr val="0070C0"/>
          </a:solidFill>
        </p:spPr>
        <p:txBody>
          <a:bodyPr wrap="square" rtlCol="0">
            <a:spAutoFit/>
          </a:bodyPr>
          <a:lstStyle/>
          <a:p>
            <a:pPr algn="ctr"/>
            <a:r>
              <a:rPr lang="en-US" dirty="0">
                <a:solidFill>
                  <a:schemeClr val="bg1"/>
                </a:solidFill>
                <a:latin typeface="Arial Black" panose="020B0A04020102020204" pitchFamily="34" charset="0"/>
              </a:rPr>
              <a:t>Submitted PITA Application</a:t>
            </a:r>
            <a:endParaRPr lang="en-US" sz="2400" dirty="0">
              <a:solidFill>
                <a:schemeClr val="bg1"/>
              </a:solidFill>
              <a:latin typeface="Arial Black" panose="020B0A04020102020204" pitchFamily="34" charset="0"/>
            </a:endParaRPr>
          </a:p>
        </p:txBody>
      </p:sp>
      <p:sp>
        <p:nvSpPr>
          <p:cNvPr id="3" name="Arrow: Bent 2">
            <a:extLst>
              <a:ext uri="{FF2B5EF4-FFF2-40B4-BE49-F238E27FC236}">
                <a16:creationId xmlns:a16="http://schemas.microsoft.com/office/drawing/2014/main" id="{C8B554BB-9772-4052-ADE0-1EDFEBFE8561}"/>
              </a:ext>
            </a:extLst>
          </p:cNvPr>
          <p:cNvSpPr/>
          <p:nvPr/>
        </p:nvSpPr>
        <p:spPr>
          <a:xfrm>
            <a:off x="1524000" y="4267200"/>
            <a:ext cx="1752600" cy="457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Bent 13">
            <a:extLst>
              <a:ext uri="{FF2B5EF4-FFF2-40B4-BE49-F238E27FC236}">
                <a16:creationId xmlns:a16="http://schemas.microsoft.com/office/drawing/2014/main" id="{FA9EA922-C89E-4A45-8A0F-6CBA79DE11F5}"/>
              </a:ext>
            </a:extLst>
          </p:cNvPr>
          <p:cNvSpPr/>
          <p:nvPr/>
        </p:nvSpPr>
        <p:spPr>
          <a:xfrm flipV="1">
            <a:off x="1526309" y="3962400"/>
            <a:ext cx="1752600" cy="5334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Bent 14">
            <a:extLst>
              <a:ext uri="{FF2B5EF4-FFF2-40B4-BE49-F238E27FC236}">
                <a16:creationId xmlns:a16="http://schemas.microsoft.com/office/drawing/2014/main" id="{FC1F5502-1912-426C-A0CE-36B37D886C1E}"/>
              </a:ext>
            </a:extLst>
          </p:cNvPr>
          <p:cNvSpPr/>
          <p:nvPr/>
        </p:nvSpPr>
        <p:spPr>
          <a:xfrm>
            <a:off x="4191000" y="3195444"/>
            <a:ext cx="1858818" cy="462155"/>
          </a:xfrm>
          <a:prstGeom prst="bentArrow">
            <a:avLst>
              <a:gd name="adj1" fmla="val 25000"/>
              <a:gd name="adj2" fmla="val 29910"/>
              <a:gd name="adj3" fmla="val 26999"/>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Left 3">
            <a:extLst>
              <a:ext uri="{FF2B5EF4-FFF2-40B4-BE49-F238E27FC236}">
                <a16:creationId xmlns:a16="http://schemas.microsoft.com/office/drawing/2014/main" id="{804DFD70-DD47-422E-B45A-A689955CA703}"/>
              </a:ext>
            </a:extLst>
          </p:cNvPr>
          <p:cNvSpPr/>
          <p:nvPr/>
        </p:nvSpPr>
        <p:spPr>
          <a:xfrm>
            <a:off x="5257800" y="4265026"/>
            <a:ext cx="762000" cy="1984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3D779F7F-AE07-4C13-9760-730630FAD217}"/>
              </a:ext>
            </a:extLst>
          </p:cNvPr>
          <p:cNvSpPr/>
          <p:nvPr/>
        </p:nvSpPr>
        <p:spPr>
          <a:xfrm rot="10800000">
            <a:off x="5272809" y="4020161"/>
            <a:ext cx="762000" cy="1984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 17">
            <a:extLst>
              <a:ext uri="{FF2B5EF4-FFF2-40B4-BE49-F238E27FC236}">
                <a16:creationId xmlns:a16="http://schemas.microsoft.com/office/drawing/2014/main" id="{906E07E4-8415-4360-BB0D-655E8289571A}"/>
              </a:ext>
            </a:extLst>
          </p:cNvPr>
          <p:cNvSpPr/>
          <p:nvPr/>
        </p:nvSpPr>
        <p:spPr>
          <a:xfrm flipV="1">
            <a:off x="4160982" y="4673262"/>
            <a:ext cx="1858818" cy="1077216"/>
          </a:xfrm>
          <a:prstGeom prst="bentArrow">
            <a:avLst>
              <a:gd name="adj1" fmla="val 13853"/>
              <a:gd name="adj2" fmla="val 19621"/>
              <a:gd name="adj3" fmla="val 36431"/>
              <a:gd name="adj4" fmla="val 43750"/>
            </a:avLst>
          </a:prstGeom>
          <a:solidFill>
            <a:schemeClr val="accent2">
              <a:lumMod val="75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39723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Summary of Major Proposed Changes</a:t>
            </a:r>
          </a:p>
        </p:txBody>
      </p:sp>
      <p:sp>
        <p:nvSpPr>
          <p:cNvPr id="7" name="TextBox 6">
            <a:extLst>
              <a:ext uri="{FF2B5EF4-FFF2-40B4-BE49-F238E27FC236}">
                <a16:creationId xmlns:a16="http://schemas.microsoft.com/office/drawing/2014/main" id="{14799A7B-EB48-4FD5-8BCF-C0495AE3FDB0}"/>
              </a:ext>
            </a:extLst>
          </p:cNvPr>
          <p:cNvSpPr txBox="1"/>
          <p:nvPr/>
        </p:nvSpPr>
        <p:spPr>
          <a:xfrm>
            <a:off x="533400" y="1143000"/>
            <a:ext cx="7696200" cy="1200329"/>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Minimum requirements: </a:t>
            </a:r>
            <a:r>
              <a:rPr lang="en-US" sz="2400" dirty="0">
                <a:solidFill>
                  <a:schemeClr val="bg1"/>
                </a:solidFill>
                <a:latin typeface="Arial Narrow" panose="020B0606020202030204" pitchFamily="34" charset="0"/>
              </a:rPr>
              <a:t>Reduced generally by 50%, only for CBD and Channel District, and selectively (parking requirements are not eliminated)</a:t>
            </a:r>
          </a:p>
        </p:txBody>
      </p:sp>
      <p:sp>
        <p:nvSpPr>
          <p:cNvPr id="27" name="TextBox 26">
            <a:extLst>
              <a:ext uri="{FF2B5EF4-FFF2-40B4-BE49-F238E27FC236}">
                <a16:creationId xmlns:a16="http://schemas.microsoft.com/office/drawing/2014/main" id="{BF022859-E851-4C32-B3DD-0C09288783A2}"/>
              </a:ext>
            </a:extLst>
          </p:cNvPr>
          <p:cNvSpPr txBox="1"/>
          <p:nvPr/>
        </p:nvSpPr>
        <p:spPr>
          <a:xfrm>
            <a:off x="533400" y="4419600"/>
            <a:ext cx="7696200" cy="830997"/>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Eliminated minimums for service uses such as retail, pharmacies and restaurants.</a:t>
            </a:r>
            <a:endParaRPr lang="en-US" sz="2400" dirty="0">
              <a:solidFill>
                <a:schemeClr val="bg1"/>
              </a:solidFill>
              <a:latin typeface="Arial Narrow" panose="020B0606020202030204" pitchFamily="34" charset="0"/>
            </a:endParaRPr>
          </a:p>
        </p:txBody>
      </p:sp>
      <p:sp>
        <p:nvSpPr>
          <p:cNvPr id="12" name="TextBox 11">
            <a:extLst>
              <a:ext uri="{FF2B5EF4-FFF2-40B4-BE49-F238E27FC236}">
                <a16:creationId xmlns:a16="http://schemas.microsoft.com/office/drawing/2014/main" id="{81213534-2407-4FFE-AC81-9B215FB7202D}"/>
              </a:ext>
            </a:extLst>
          </p:cNvPr>
          <p:cNvSpPr txBox="1"/>
          <p:nvPr/>
        </p:nvSpPr>
        <p:spPr>
          <a:xfrm>
            <a:off x="1447800" y="2607462"/>
            <a:ext cx="6781800" cy="646331"/>
          </a:xfrm>
          <a:prstGeom prst="rect">
            <a:avLst/>
          </a:prstGeom>
          <a:solidFill>
            <a:srgbClr val="0070C0"/>
          </a:solidFill>
        </p:spPr>
        <p:txBody>
          <a:bodyPr wrap="square" rtlCol="0">
            <a:spAutoFit/>
          </a:bodyPr>
          <a:lstStyle/>
          <a:p>
            <a:r>
              <a:rPr lang="en-US" i="1" dirty="0">
                <a:solidFill>
                  <a:schemeClr val="bg1"/>
                </a:solidFill>
              </a:rPr>
              <a:t>Developers are not ‘capped’ in how much they provide (no maximum) and continue to respond to their market demands</a:t>
            </a:r>
          </a:p>
        </p:txBody>
      </p:sp>
      <p:sp>
        <p:nvSpPr>
          <p:cNvPr id="9" name="Arrow: Bent 8">
            <a:extLst>
              <a:ext uri="{FF2B5EF4-FFF2-40B4-BE49-F238E27FC236}">
                <a16:creationId xmlns:a16="http://schemas.microsoft.com/office/drawing/2014/main" id="{2297C04E-12F6-4D22-BB6B-1270557D76A6}"/>
              </a:ext>
            </a:extLst>
          </p:cNvPr>
          <p:cNvSpPr/>
          <p:nvPr/>
        </p:nvSpPr>
        <p:spPr>
          <a:xfrm rot="16200000">
            <a:off x="640514" y="2297274"/>
            <a:ext cx="778398" cy="723054"/>
          </a:xfrm>
          <a:prstGeom prst="bentArrow">
            <a:avLst/>
          </a:prstGeom>
          <a:solidFill>
            <a:srgbClr val="FFFF00"/>
          </a:solidFill>
          <a:ln w="952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3750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Summary of Major Proposed Changes</a:t>
            </a:r>
          </a:p>
        </p:txBody>
      </p:sp>
      <p:sp>
        <p:nvSpPr>
          <p:cNvPr id="7" name="TextBox 6">
            <a:extLst>
              <a:ext uri="{FF2B5EF4-FFF2-40B4-BE49-F238E27FC236}">
                <a16:creationId xmlns:a16="http://schemas.microsoft.com/office/drawing/2014/main" id="{14799A7B-EB48-4FD5-8BCF-C0495AE3FDB0}"/>
              </a:ext>
            </a:extLst>
          </p:cNvPr>
          <p:cNvSpPr txBox="1"/>
          <p:nvPr/>
        </p:nvSpPr>
        <p:spPr>
          <a:xfrm>
            <a:off x="533400" y="1143000"/>
            <a:ext cx="7696200" cy="1200329"/>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Adding alternative methods to meet parking requirements</a:t>
            </a:r>
            <a:r>
              <a:rPr lang="en-US" sz="2400" dirty="0">
                <a:solidFill>
                  <a:schemeClr val="bg1"/>
                </a:solidFill>
                <a:latin typeface="Arial Narrow" panose="020B0606020202030204" pitchFamily="34" charset="0"/>
              </a:rPr>
              <a:t>, including provide general public parking instead of restricted to single use.</a:t>
            </a:r>
          </a:p>
        </p:txBody>
      </p:sp>
      <p:sp>
        <p:nvSpPr>
          <p:cNvPr id="27" name="TextBox 26">
            <a:extLst>
              <a:ext uri="{FF2B5EF4-FFF2-40B4-BE49-F238E27FC236}">
                <a16:creationId xmlns:a16="http://schemas.microsoft.com/office/drawing/2014/main" id="{BF022859-E851-4C32-B3DD-0C09288783A2}"/>
              </a:ext>
            </a:extLst>
          </p:cNvPr>
          <p:cNvSpPr txBox="1"/>
          <p:nvPr/>
        </p:nvSpPr>
        <p:spPr>
          <a:xfrm>
            <a:off x="533400" y="2932706"/>
            <a:ext cx="7696200" cy="1200329"/>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Recognizing other modes: </a:t>
            </a:r>
            <a:r>
              <a:rPr lang="en-US" sz="2400" dirty="0">
                <a:solidFill>
                  <a:schemeClr val="bg1"/>
                </a:solidFill>
                <a:latin typeface="Arial Narrow" panose="020B0606020202030204" pitchFamily="34" charset="0"/>
              </a:rPr>
              <a:t>Bike parking, scooters, motorcycles and ride-hail/rideshare vehicles– all have a formal way to offset car requirements if these are more appropriate</a:t>
            </a:r>
          </a:p>
        </p:txBody>
      </p:sp>
      <p:sp>
        <p:nvSpPr>
          <p:cNvPr id="28" name="TextBox 27">
            <a:extLst>
              <a:ext uri="{FF2B5EF4-FFF2-40B4-BE49-F238E27FC236}">
                <a16:creationId xmlns:a16="http://schemas.microsoft.com/office/drawing/2014/main" id="{5D3B64B0-895E-450C-AE2B-B4CB47377437}"/>
              </a:ext>
            </a:extLst>
          </p:cNvPr>
          <p:cNvSpPr txBox="1"/>
          <p:nvPr/>
        </p:nvSpPr>
        <p:spPr>
          <a:xfrm>
            <a:off x="533400" y="5114835"/>
            <a:ext cx="7696200" cy="1200329"/>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Adding flexibility to make a special case: </a:t>
            </a:r>
            <a:r>
              <a:rPr lang="en-US" sz="2400" dirty="0">
                <a:solidFill>
                  <a:schemeClr val="bg1"/>
                </a:solidFill>
                <a:latin typeface="Arial Narrow" panose="020B0606020202030204" pitchFamily="34" charset="0"/>
              </a:rPr>
              <a:t>Applicants may use alternative parking studies that City must approve to show parking need</a:t>
            </a:r>
          </a:p>
        </p:txBody>
      </p:sp>
    </p:spTree>
    <p:extLst>
      <p:ext uri="{BB962C8B-B14F-4D97-AF65-F5344CB8AC3E}">
        <p14:creationId xmlns:p14="http://schemas.microsoft.com/office/powerpoint/2010/main" val="1713980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Other Proposed Changes (incorporated into a single request)</a:t>
            </a:r>
          </a:p>
        </p:txBody>
      </p:sp>
      <p:sp>
        <p:nvSpPr>
          <p:cNvPr id="7" name="TextBox 6">
            <a:extLst>
              <a:ext uri="{FF2B5EF4-FFF2-40B4-BE49-F238E27FC236}">
                <a16:creationId xmlns:a16="http://schemas.microsoft.com/office/drawing/2014/main" id="{14799A7B-EB48-4FD5-8BCF-C0495AE3FDB0}"/>
              </a:ext>
            </a:extLst>
          </p:cNvPr>
          <p:cNvSpPr txBox="1"/>
          <p:nvPr/>
        </p:nvSpPr>
        <p:spPr>
          <a:xfrm>
            <a:off x="533400" y="1143000"/>
            <a:ext cx="7696200" cy="830997"/>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Administrative streamlining</a:t>
            </a:r>
            <a:r>
              <a:rPr lang="en-US" sz="2400" dirty="0">
                <a:solidFill>
                  <a:schemeClr val="bg1"/>
                </a:solidFill>
                <a:latin typeface="Arial Narrow" panose="020B0606020202030204" pitchFamily="34" charset="0"/>
              </a:rPr>
              <a:t> of terms and references to make code interpretation easier for staff and applicants.</a:t>
            </a:r>
          </a:p>
        </p:txBody>
      </p:sp>
      <p:sp>
        <p:nvSpPr>
          <p:cNvPr id="27" name="TextBox 26">
            <a:extLst>
              <a:ext uri="{FF2B5EF4-FFF2-40B4-BE49-F238E27FC236}">
                <a16:creationId xmlns:a16="http://schemas.microsoft.com/office/drawing/2014/main" id="{BF022859-E851-4C32-B3DD-0C09288783A2}"/>
              </a:ext>
            </a:extLst>
          </p:cNvPr>
          <p:cNvSpPr txBox="1"/>
          <p:nvPr/>
        </p:nvSpPr>
        <p:spPr>
          <a:xfrm>
            <a:off x="533400" y="2932706"/>
            <a:ext cx="7696200" cy="830997"/>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Consolidation of Channel District parking requirements table into CBD table: </a:t>
            </a:r>
            <a:r>
              <a:rPr lang="en-US" sz="2400" dirty="0">
                <a:solidFill>
                  <a:schemeClr val="bg1"/>
                </a:solidFill>
                <a:latin typeface="Arial Narrow" panose="020B0606020202030204" pitchFamily="34" charset="0"/>
              </a:rPr>
              <a:t>puts all reduced requirements in a single place.</a:t>
            </a:r>
          </a:p>
        </p:txBody>
      </p:sp>
      <p:sp>
        <p:nvSpPr>
          <p:cNvPr id="28" name="TextBox 27">
            <a:extLst>
              <a:ext uri="{FF2B5EF4-FFF2-40B4-BE49-F238E27FC236}">
                <a16:creationId xmlns:a16="http://schemas.microsoft.com/office/drawing/2014/main" id="{5D3B64B0-895E-450C-AE2B-B4CB47377437}"/>
              </a:ext>
            </a:extLst>
          </p:cNvPr>
          <p:cNvSpPr txBox="1"/>
          <p:nvPr/>
        </p:nvSpPr>
        <p:spPr>
          <a:xfrm>
            <a:off x="533400" y="4850873"/>
            <a:ext cx="7696200" cy="830997"/>
          </a:xfrm>
          <a:prstGeom prst="rect">
            <a:avLst/>
          </a:prstGeom>
          <a:solidFill>
            <a:srgbClr val="222222">
              <a:alpha val="80000"/>
            </a:srgbClr>
          </a:solidFill>
        </p:spPr>
        <p:txBody>
          <a:bodyPr wrap="square" rtlCol="0">
            <a:spAutoFit/>
          </a:bodyPr>
          <a:lstStyle/>
          <a:p>
            <a:r>
              <a:rPr lang="en-US" sz="2400" b="1" dirty="0">
                <a:solidFill>
                  <a:schemeClr val="bg1"/>
                </a:solidFill>
                <a:latin typeface="Arial Narrow" panose="020B0606020202030204" pitchFamily="34" charset="0"/>
              </a:rPr>
              <a:t>Renumbering and reorganization: </a:t>
            </a:r>
            <a:r>
              <a:rPr lang="en-US" sz="2400" dirty="0">
                <a:solidFill>
                  <a:schemeClr val="bg1"/>
                </a:solidFill>
                <a:latin typeface="Arial Narrow" panose="020B0606020202030204" pitchFamily="34" charset="0"/>
              </a:rPr>
              <a:t>Simplifies this section of the code overall</a:t>
            </a:r>
          </a:p>
        </p:txBody>
      </p:sp>
    </p:spTree>
    <p:extLst>
      <p:ext uri="{BB962C8B-B14F-4D97-AF65-F5344CB8AC3E}">
        <p14:creationId xmlns:p14="http://schemas.microsoft.com/office/powerpoint/2010/main" val="1082160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C295E3-DF02-4D16-9815-D0FA11DF437E}"/>
              </a:ext>
            </a:extLst>
          </p:cNvPr>
          <p:cNvSpPr/>
          <p:nvPr/>
        </p:nvSpPr>
        <p:spPr>
          <a:xfrm>
            <a:off x="0" y="228600"/>
            <a:ext cx="9144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n-ea"/>
                <a:cs typeface="+mn-cs"/>
              </a:rPr>
              <a:t>Future Steps for the City to Consider</a:t>
            </a:r>
          </a:p>
        </p:txBody>
      </p:sp>
      <p:pic>
        <p:nvPicPr>
          <p:cNvPr id="3" name="Picture 2">
            <a:extLst>
              <a:ext uri="{FF2B5EF4-FFF2-40B4-BE49-F238E27FC236}">
                <a16:creationId xmlns:a16="http://schemas.microsoft.com/office/drawing/2014/main" id="{3E8E031A-9F45-4290-B45D-AC9DE37F0DC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1001" y="2637926"/>
            <a:ext cx="8389324" cy="2340476"/>
          </a:xfrm>
          <a:prstGeom prst="rect">
            <a:avLst/>
          </a:prstGeom>
        </p:spPr>
      </p:pic>
      <p:sp>
        <p:nvSpPr>
          <p:cNvPr id="4" name="Oval 3">
            <a:extLst>
              <a:ext uri="{FF2B5EF4-FFF2-40B4-BE49-F238E27FC236}">
                <a16:creationId xmlns:a16="http://schemas.microsoft.com/office/drawing/2014/main" id="{5E4CFEA4-AD59-4592-A08D-E26E1EB0708E}"/>
              </a:ext>
            </a:extLst>
          </p:cNvPr>
          <p:cNvSpPr/>
          <p:nvPr/>
        </p:nvSpPr>
        <p:spPr>
          <a:xfrm>
            <a:off x="295565" y="144942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B28CA96-8B7B-49AE-9E10-72A114F10372}"/>
              </a:ext>
            </a:extLst>
          </p:cNvPr>
          <p:cNvSpPr/>
          <p:nvPr/>
        </p:nvSpPr>
        <p:spPr>
          <a:xfrm>
            <a:off x="3048000" y="1202338"/>
            <a:ext cx="609600" cy="609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92EC01-3899-47DB-B31A-98FFB3886CCA}"/>
              </a:ext>
            </a:extLst>
          </p:cNvPr>
          <p:cNvSpPr/>
          <p:nvPr/>
        </p:nvSpPr>
        <p:spPr>
          <a:xfrm>
            <a:off x="5791200" y="1201655"/>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F9D02B-85FF-426A-A94A-A515448E06C7}"/>
              </a:ext>
            </a:extLst>
          </p:cNvPr>
          <p:cNvSpPr/>
          <p:nvPr/>
        </p:nvSpPr>
        <p:spPr>
          <a:xfrm>
            <a:off x="5943599" y="4913946"/>
            <a:ext cx="609600" cy="609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171442-AC65-40EE-B2FE-CF145EE3C076}"/>
              </a:ext>
            </a:extLst>
          </p:cNvPr>
          <p:cNvSpPr txBox="1"/>
          <p:nvPr/>
        </p:nvSpPr>
        <p:spPr>
          <a:xfrm>
            <a:off x="371765" y="1492617"/>
            <a:ext cx="457200" cy="523220"/>
          </a:xfrm>
          <a:prstGeom prst="rect">
            <a:avLst/>
          </a:prstGeom>
          <a:noFill/>
        </p:spPr>
        <p:txBody>
          <a:bodyPr wrap="square" rtlCol="0">
            <a:spAutoFit/>
          </a:bodyPr>
          <a:lstStyle/>
          <a:p>
            <a:pPr algn="ctr"/>
            <a:r>
              <a:rPr lang="en-US" sz="2800" b="1" dirty="0">
                <a:solidFill>
                  <a:schemeClr val="bg1"/>
                </a:solidFill>
              </a:rPr>
              <a:t>1</a:t>
            </a:r>
          </a:p>
        </p:txBody>
      </p:sp>
      <p:sp>
        <p:nvSpPr>
          <p:cNvPr id="13" name="TextBox 12">
            <a:extLst>
              <a:ext uri="{FF2B5EF4-FFF2-40B4-BE49-F238E27FC236}">
                <a16:creationId xmlns:a16="http://schemas.microsoft.com/office/drawing/2014/main" id="{A42AFF15-08CE-485F-A043-70D1ECD9FE2C}"/>
              </a:ext>
            </a:extLst>
          </p:cNvPr>
          <p:cNvSpPr txBox="1"/>
          <p:nvPr/>
        </p:nvSpPr>
        <p:spPr>
          <a:xfrm>
            <a:off x="3118427" y="1264132"/>
            <a:ext cx="457200" cy="523220"/>
          </a:xfrm>
          <a:prstGeom prst="rect">
            <a:avLst/>
          </a:prstGeom>
          <a:noFill/>
        </p:spPr>
        <p:txBody>
          <a:bodyPr wrap="square" rtlCol="0">
            <a:spAutoFit/>
          </a:bodyPr>
          <a:lstStyle/>
          <a:p>
            <a:pPr algn="ctr"/>
            <a:r>
              <a:rPr lang="en-US" sz="2800" b="1" dirty="0">
                <a:solidFill>
                  <a:schemeClr val="bg1"/>
                </a:solidFill>
              </a:rPr>
              <a:t>2</a:t>
            </a:r>
          </a:p>
        </p:txBody>
      </p:sp>
      <p:sp>
        <p:nvSpPr>
          <p:cNvPr id="14" name="TextBox 13">
            <a:extLst>
              <a:ext uri="{FF2B5EF4-FFF2-40B4-BE49-F238E27FC236}">
                <a16:creationId xmlns:a16="http://schemas.microsoft.com/office/drawing/2014/main" id="{2A353FF5-26AD-48A6-BF31-205DC5F8AA73}"/>
              </a:ext>
            </a:extLst>
          </p:cNvPr>
          <p:cNvSpPr txBox="1"/>
          <p:nvPr/>
        </p:nvSpPr>
        <p:spPr>
          <a:xfrm>
            <a:off x="5867400" y="1244845"/>
            <a:ext cx="457200" cy="523220"/>
          </a:xfrm>
          <a:prstGeom prst="rect">
            <a:avLst/>
          </a:prstGeom>
          <a:noFill/>
        </p:spPr>
        <p:txBody>
          <a:bodyPr wrap="square" rtlCol="0">
            <a:spAutoFit/>
          </a:bodyPr>
          <a:lstStyle/>
          <a:p>
            <a:pPr algn="ctr"/>
            <a:r>
              <a:rPr lang="en-US" sz="2800" b="1" dirty="0">
                <a:solidFill>
                  <a:schemeClr val="bg1"/>
                </a:solidFill>
              </a:rPr>
              <a:t>3</a:t>
            </a:r>
          </a:p>
        </p:txBody>
      </p:sp>
      <p:sp>
        <p:nvSpPr>
          <p:cNvPr id="15" name="TextBox 14">
            <a:extLst>
              <a:ext uri="{FF2B5EF4-FFF2-40B4-BE49-F238E27FC236}">
                <a16:creationId xmlns:a16="http://schemas.microsoft.com/office/drawing/2014/main" id="{25FDB8B7-8BD4-4249-8FC3-EC89B3F19C16}"/>
              </a:ext>
            </a:extLst>
          </p:cNvPr>
          <p:cNvSpPr txBox="1"/>
          <p:nvPr/>
        </p:nvSpPr>
        <p:spPr>
          <a:xfrm>
            <a:off x="6019799" y="4957136"/>
            <a:ext cx="457200" cy="523220"/>
          </a:xfrm>
          <a:prstGeom prst="rect">
            <a:avLst/>
          </a:prstGeom>
          <a:noFill/>
        </p:spPr>
        <p:txBody>
          <a:bodyPr wrap="square" rtlCol="0">
            <a:spAutoFit/>
          </a:bodyPr>
          <a:lstStyle/>
          <a:p>
            <a:pPr algn="ctr"/>
            <a:r>
              <a:rPr lang="en-US" sz="2800" b="1" dirty="0">
                <a:solidFill>
                  <a:schemeClr val="bg1"/>
                </a:solidFill>
              </a:rPr>
              <a:t>6</a:t>
            </a:r>
          </a:p>
        </p:txBody>
      </p:sp>
      <p:sp>
        <p:nvSpPr>
          <p:cNvPr id="16" name="Oval 15">
            <a:extLst>
              <a:ext uri="{FF2B5EF4-FFF2-40B4-BE49-F238E27FC236}">
                <a16:creationId xmlns:a16="http://schemas.microsoft.com/office/drawing/2014/main" id="{2A978A07-F2B2-422A-8506-02C30DBC6906}"/>
              </a:ext>
            </a:extLst>
          </p:cNvPr>
          <p:cNvSpPr/>
          <p:nvPr/>
        </p:nvSpPr>
        <p:spPr>
          <a:xfrm>
            <a:off x="299027" y="5113790"/>
            <a:ext cx="609600" cy="609600"/>
          </a:xfrm>
          <a:prstGeom prst="ellipse">
            <a:avLst/>
          </a:prstGeom>
          <a:solidFill>
            <a:srgbClr val="E5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6A9D405-E4FC-4697-BC57-86C304D2B43D}"/>
              </a:ext>
            </a:extLst>
          </p:cNvPr>
          <p:cNvSpPr txBox="1"/>
          <p:nvPr/>
        </p:nvSpPr>
        <p:spPr>
          <a:xfrm>
            <a:off x="375227" y="5156980"/>
            <a:ext cx="457200" cy="523220"/>
          </a:xfrm>
          <a:prstGeom prst="rect">
            <a:avLst/>
          </a:prstGeom>
          <a:noFill/>
        </p:spPr>
        <p:txBody>
          <a:bodyPr wrap="square" rtlCol="0">
            <a:spAutoFit/>
          </a:bodyPr>
          <a:lstStyle/>
          <a:p>
            <a:pPr algn="ctr"/>
            <a:r>
              <a:rPr lang="en-US" sz="2800" b="1" dirty="0">
                <a:solidFill>
                  <a:schemeClr val="bg1"/>
                </a:solidFill>
              </a:rPr>
              <a:t>4</a:t>
            </a:r>
          </a:p>
        </p:txBody>
      </p:sp>
      <p:sp>
        <p:nvSpPr>
          <p:cNvPr id="18" name="TextBox 17">
            <a:extLst>
              <a:ext uri="{FF2B5EF4-FFF2-40B4-BE49-F238E27FC236}">
                <a16:creationId xmlns:a16="http://schemas.microsoft.com/office/drawing/2014/main" id="{356636C5-7B25-4F66-849B-817BE72228D7}"/>
              </a:ext>
            </a:extLst>
          </p:cNvPr>
          <p:cNvSpPr txBox="1"/>
          <p:nvPr/>
        </p:nvSpPr>
        <p:spPr>
          <a:xfrm>
            <a:off x="914400" y="1471314"/>
            <a:ext cx="1754910" cy="1323439"/>
          </a:xfrm>
          <a:prstGeom prst="rect">
            <a:avLst/>
          </a:prstGeom>
          <a:noFill/>
        </p:spPr>
        <p:txBody>
          <a:bodyPr wrap="square" rtlCol="0">
            <a:spAutoFit/>
          </a:bodyPr>
          <a:lstStyle/>
          <a:p>
            <a:r>
              <a:rPr lang="en-US" sz="1600" dirty="0"/>
              <a:t>Reduce minimum requirements in CBD/high density districts</a:t>
            </a:r>
          </a:p>
        </p:txBody>
      </p:sp>
      <p:sp>
        <p:nvSpPr>
          <p:cNvPr id="19" name="TextBox 18">
            <a:extLst>
              <a:ext uri="{FF2B5EF4-FFF2-40B4-BE49-F238E27FC236}">
                <a16:creationId xmlns:a16="http://schemas.microsoft.com/office/drawing/2014/main" id="{F111CEC3-2944-4F38-8BC6-3DF87D05F5B7}"/>
              </a:ext>
            </a:extLst>
          </p:cNvPr>
          <p:cNvSpPr txBox="1"/>
          <p:nvPr/>
        </p:nvSpPr>
        <p:spPr>
          <a:xfrm>
            <a:off x="3728027" y="1244845"/>
            <a:ext cx="1754910" cy="1323439"/>
          </a:xfrm>
          <a:prstGeom prst="rect">
            <a:avLst/>
          </a:prstGeom>
          <a:noFill/>
        </p:spPr>
        <p:txBody>
          <a:bodyPr wrap="square" rtlCol="0">
            <a:spAutoFit/>
          </a:bodyPr>
          <a:lstStyle/>
          <a:p>
            <a:r>
              <a:rPr lang="en-US" sz="1600" dirty="0"/>
              <a:t>Reduce minimum requirements in mixed-use neighborhoods</a:t>
            </a:r>
          </a:p>
        </p:txBody>
      </p:sp>
      <p:sp>
        <p:nvSpPr>
          <p:cNvPr id="20" name="TextBox 19">
            <a:extLst>
              <a:ext uri="{FF2B5EF4-FFF2-40B4-BE49-F238E27FC236}">
                <a16:creationId xmlns:a16="http://schemas.microsoft.com/office/drawing/2014/main" id="{C18391E7-6D19-46D2-9DAD-1B918CFF9AEB}"/>
              </a:ext>
            </a:extLst>
          </p:cNvPr>
          <p:cNvSpPr txBox="1"/>
          <p:nvPr/>
        </p:nvSpPr>
        <p:spPr>
          <a:xfrm>
            <a:off x="6483926" y="1244845"/>
            <a:ext cx="2214419" cy="1077218"/>
          </a:xfrm>
          <a:prstGeom prst="rect">
            <a:avLst/>
          </a:prstGeom>
          <a:noFill/>
        </p:spPr>
        <p:txBody>
          <a:bodyPr wrap="square" rtlCol="0">
            <a:spAutoFit/>
          </a:bodyPr>
          <a:lstStyle/>
          <a:p>
            <a:r>
              <a:rPr lang="en-US" sz="1600" dirty="0"/>
              <a:t>Require parking to be charged separately from leases (unbundling)</a:t>
            </a:r>
          </a:p>
        </p:txBody>
      </p:sp>
      <p:sp>
        <p:nvSpPr>
          <p:cNvPr id="21" name="TextBox 20">
            <a:extLst>
              <a:ext uri="{FF2B5EF4-FFF2-40B4-BE49-F238E27FC236}">
                <a16:creationId xmlns:a16="http://schemas.microsoft.com/office/drawing/2014/main" id="{AF158FF1-3119-4B13-BB55-1BD09A76F0B4}"/>
              </a:ext>
            </a:extLst>
          </p:cNvPr>
          <p:cNvSpPr txBox="1"/>
          <p:nvPr/>
        </p:nvSpPr>
        <p:spPr>
          <a:xfrm>
            <a:off x="1014844" y="5113790"/>
            <a:ext cx="1956956" cy="1323439"/>
          </a:xfrm>
          <a:prstGeom prst="rect">
            <a:avLst/>
          </a:prstGeom>
          <a:noFill/>
        </p:spPr>
        <p:txBody>
          <a:bodyPr wrap="square" rtlCol="0">
            <a:spAutoFit/>
          </a:bodyPr>
          <a:lstStyle/>
          <a:p>
            <a:r>
              <a:rPr lang="en-US" sz="1600" dirty="0"/>
              <a:t>Increase reductions in minimums or eliminate them throughout more of the City</a:t>
            </a:r>
          </a:p>
        </p:txBody>
      </p:sp>
      <p:sp>
        <p:nvSpPr>
          <p:cNvPr id="22" name="TextBox 21">
            <a:extLst>
              <a:ext uri="{FF2B5EF4-FFF2-40B4-BE49-F238E27FC236}">
                <a16:creationId xmlns:a16="http://schemas.microsoft.com/office/drawing/2014/main" id="{2F41A9DF-F2A1-4096-9602-FB61700AD7AD}"/>
              </a:ext>
            </a:extLst>
          </p:cNvPr>
          <p:cNvSpPr txBox="1"/>
          <p:nvPr/>
        </p:nvSpPr>
        <p:spPr>
          <a:xfrm>
            <a:off x="6636326" y="4957136"/>
            <a:ext cx="1440874" cy="1323439"/>
          </a:xfrm>
          <a:prstGeom prst="rect">
            <a:avLst/>
          </a:prstGeom>
          <a:noFill/>
        </p:spPr>
        <p:txBody>
          <a:bodyPr wrap="square" rtlCol="0">
            <a:spAutoFit/>
          </a:bodyPr>
          <a:lstStyle/>
          <a:p>
            <a:r>
              <a:rPr lang="en-US" sz="1600" dirty="0"/>
              <a:t>Set parking maximums, either specific districts or citywide</a:t>
            </a:r>
          </a:p>
        </p:txBody>
      </p:sp>
      <p:sp>
        <p:nvSpPr>
          <p:cNvPr id="23" name="TextBox 22">
            <a:extLst>
              <a:ext uri="{FF2B5EF4-FFF2-40B4-BE49-F238E27FC236}">
                <a16:creationId xmlns:a16="http://schemas.microsoft.com/office/drawing/2014/main" id="{8F322019-E79E-4310-B7DE-0507A04C55AB}"/>
              </a:ext>
            </a:extLst>
          </p:cNvPr>
          <p:cNvSpPr txBox="1"/>
          <p:nvPr/>
        </p:nvSpPr>
        <p:spPr>
          <a:xfrm>
            <a:off x="937492" y="1019308"/>
            <a:ext cx="1447800" cy="369332"/>
          </a:xfrm>
          <a:prstGeom prst="rect">
            <a:avLst/>
          </a:prstGeom>
          <a:solidFill>
            <a:srgbClr val="0070C0">
              <a:alpha val="50196"/>
            </a:srgbClr>
          </a:solidFill>
        </p:spPr>
        <p:txBody>
          <a:bodyPr wrap="square" rtlCol="0">
            <a:spAutoFit/>
          </a:bodyPr>
          <a:lstStyle/>
          <a:p>
            <a:r>
              <a:rPr lang="en-US" i="1" dirty="0">
                <a:solidFill>
                  <a:schemeClr val="bg1"/>
                </a:solidFill>
              </a:rPr>
              <a:t>We are here</a:t>
            </a:r>
          </a:p>
        </p:txBody>
      </p:sp>
      <p:sp>
        <p:nvSpPr>
          <p:cNvPr id="24" name="Arrow: Bent 23">
            <a:extLst>
              <a:ext uri="{FF2B5EF4-FFF2-40B4-BE49-F238E27FC236}">
                <a16:creationId xmlns:a16="http://schemas.microsoft.com/office/drawing/2014/main" id="{F1B3A908-9798-439F-8F08-E28543C5F249}"/>
              </a:ext>
            </a:extLst>
          </p:cNvPr>
          <p:cNvSpPr/>
          <p:nvPr/>
        </p:nvSpPr>
        <p:spPr>
          <a:xfrm rot="16200000" flipV="1">
            <a:off x="7507537" y="4213655"/>
            <a:ext cx="1291725" cy="609601"/>
          </a:xfrm>
          <a:prstGeom prst="bentArrow">
            <a:avLst>
              <a:gd name="adj1" fmla="val 22338"/>
              <a:gd name="adj2" fmla="val 28106"/>
              <a:gd name="adj3" fmla="val 49765"/>
              <a:gd name="adj4" fmla="val 43750"/>
            </a:avLst>
          </a:prstGeom>
          <a:solidFill>
            <a:srgbClr val="3DC3E3"/>
          </a:solidFill>
          <a:ln w="63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Down 11">
            <a:extLst>
              <a:ext uri="{FF2B5EF4-FFF2-40B4-BE49-F238E27FC236}">
                <a16:creationId xmlns:a16="http://schemas.microsoft.com/office/drawing/2014/main" id="{F2254250-06ED-4037-A8F1-7A77C0641AE0}"/>
              </a:ext>
            </a:extLst>
          </p:cNvPr>
          <p:cNvSpPr/>
          <p:nvPr/>
        </p:nvSpPr>
        <p:spPr>
          <a:xfrm>
            <a:off x="1349665" y="2911271"/>
            <a:ext cx="447964" cy="517730"/>
          </a:xfrm>
          <a:prstGeom prst="downArrow">
            <a:avLst/>
          </a:prstGeom>
          <a:solidFill>
            <a:srgbClr val="3DC3E3"/>
          </a:solidFill>
          <a:ln w="63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1A387238-5041-4233-8F14-B2C6F1867F99}"/>
              </a:ext>
            </a:extLst>
          </p:cNvPr>
          <p:cNvSpPr/>
          <p:nvPr/>
        </p:nvSpPr>
        <p:spPr>
          <a:xfrm>
            <a:off x="4212937" y="2678036"/>
            <a:ext cx="447964" cy="1291724"/>
          </a:xfrm>
          <a:prstGeom prst="downArrow">
            <a:avLst/>
          </a:prstGeom>
          <a:solidFill>
            <a:srgbClr val="3DC3E3"/>
          </a:solidFill>
          <a:ln w="63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7792F700-3B54-4F66-A095-3FD66DC65E43}"/>
              </a:ext>
            </a:extLst>
          </p:cNvPr>
          <p:cNvSpPr/>
          <p:nvPr/>
        </p:nvSpPr>
        <p:spPr>
          <a:xfrm>
            <a:off x="6678667" y="2430912"/>
            <a:ext cx="447964" cy="420907"/>
          </a:xfrm>
          <a:prstGeom prst="downArrow">
            <a:avLst/>
          </a:prstGeom>
          <a:solidFill>
            <a:srgbClr val="3DC3E3"/>
          </a:solidFill>
          <a:ln w="63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C85BEE-203C-4CEC-8B90-81955EA477B6}"/>
              </a:ext>
            </a:extLst>
          </p:cNvPr>
          <p:cNvSpPr/>
          <p:nvPr/>
        </p:nvSpPr>
        <p:spPr>
          <a:xfrm>
            <a:off x="3235613" y="5125613"/>
            <a:ext cx="609600" cy="609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A337EC4-543B-4692-8EC4-9243B256AA80}"/>
              </a:ext>
            </a:extLst>
          </p:cNvPr>
          <p:cNvSpPr txBox="1"/>
          <p:nvPr/>
        </p:nvSpPr>
        <p:spPr>
          <a:xfrm>
            <a:off x="3311813" y="5168803"/>
            <a:ext cx="457200" cy="523220"/>
          </a:xfrm>
          <a:prstGeom prst="rect">
            <a:avLst/>
          </a:prstGeom>
          <a:noFill/>
        </p:spPr>
        <p:txBody>
          <a:bodyPr wrap="square" rtlCol="0">
            <a:spAutoFit/>
          </a:bodyPr>
          <a:lstStyle/>
          <a:p>
            <a:pPr algn="ctr"/>
            <a:r>
              <a:rPr lang="en-US" sz="2800" b="1" dirty="0">
                <a:solidFill>
                  <a:schemeClr val="bg1"/>
                </a:solidFill>
              </a:rPr>
              <a:t>5</a:t>
            </a:r>
          </a:p>
        </p:txBody>
      </p:sp>
      <p:sp>
        <p:nvSpPr>
          <p:cNvPr id="27" name="TextBox 26">
            <a:extLst>
              <a:ext uri="{FF2B5EF4-FFF2-40B4-BE49-F238E27FC236}">
                <a16:creationId xmlns:a16="http://schemas.microsoft.com/office/drawing/2014/main" id="{E24F5E9C-516A-4DF5-ADC4-615A18A3529C}"/>
              </a:ext>
            </a:extLst>
          </p:cNvPr>
          <p:cNvSpPr txBox="1"/>
          <p:nvPr/>
        </p:nvSpPr>
        <p:spPr>
          <a:xfrm>
            <a:off x="3951430" y="5125613"/>
            <a:ext cx="1956956" cy="1323439"/>
          </a:xfrm>
          <a:prstGeom prst="rect">
            <a:avLst/>
          </a:prstGeom>
          <a:noFill/>
        </p:spPr>
        <p:txBody>
          <a:bodyPr wrap="square" rtlCol="0">
            <a:spAutoFit/>
          </a:bodyPr>
          <a:lstStyle/>
          <a:p>
            <a:r>
              <a:rPr lang="en-US" sz="1600" dirty="0"/>
              <a:t>Allow different travel modes to help offset parking provided and meet requirements</a:t>
            </a:r>
          </a:p>
        </p:txBody>
      </p:sp>
      <p:pic>
        <p:nvPicPr>
          <p:cNvPr id="28" name="Graphic 27" descr="Scooter with solid fill">
            <a:extLst>
              <a:ext uri="{FF2B5EF4-FFF2-40B4-BE49-F238E27FC236}">
                <a16:creationId xmlns:a16="http://schemas.microsoft.com/office/drawing/2014/main" id="{A04D5B04-5DE4-4F18-A45C-90A0C091C79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39419" y="4520865"/>
            <a:ext cx="604939" cy="604939"/>
          </a:xfrm>
          <a:prstGeom prst="rect">
            <a:avLst/>
          </a:prstGeom>
        </p:spPr>
      </p:pic>
      <p:pic>
        <p:nvPicPr>
          <p:cNvPr id="31" name="Graphic 30" descr="Cycling with solid fill">
            <a:extLst>
              <a:ext uri="{FF2B5EF4-FFF2-40B4-BE49-F238E27FC236}">
                <a16:creationId xmlns:a16="http://schemas.microsoft.com/office/drawing/2014/main" id="{8FC69CB2-970A-43AC-BE97-B94B66F4AF8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3175" y="4411976"/>
            <a:ext cx="604939" cy="604939"/>
          </a:xfrm>
          <a:prstGeom prst="rect">
            <a:avLst/>
          </a:prstGeom>
        </p:spPr>
      </p:pic>
      <p:pic>
        <p:nvPicPr>
          <p:cNvPr id="32" name="Graphic 31" descr="Motorcycle with solid fill">
            <a:extLst>
              <a:ext uri="{FF2B5EF4-FFF2-40B4-BE49-F238E27FC236}">
                <a16:creationId xmlns:a16="http://schemas.microsoft.com/office/drawing/2014/main" id="{CB2CA40E-40E9-4FB9-8EDB-C539464CBCC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7146" y="4442975"/>
            <a:ext cx="604939" cy="604939"/>
          </a:xfrm>
          <a:prstGeom prst="rect">
            <a:avLst/>
          </a:prstGeom>
        </p:spPr>
      </p:pic>
    </p:spTree>
    <p:extLst>
      <p:ext uri="{BB962C8B-B14F-4D97-AF65-F5344CB8AC3E}">
        <p14:creationId xmlns:p14="http://schemas.microsoft.com/office/powerpoint/2010/main" val="239659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D86F10-ED46-462A-A673-021A8110502A}"/>
              </a:ext>
            </a:extLst>
          </p:cNvPr>
          <p:cNvSpPr/>
          <p:nvPr/>
        </p:nvSpPr>
        <p:spPr>
          <a:xfrm>
            <a:off x="0" y="0"/>
            <a:ext cx="9144000" cy="6858000"/>
          </a:xfrm>
          <a:prstGeom prst="rect">
            <a:avLst/>
          </a:prstGeom>
          <a:solidFill>
            <a:srgbClr val="94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C5AF7E80-9CBD-42DC-8741-8E8578B26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1" y="-9427"/>
            <a:ext cx="6629400" cy="6858000"/>
          </a:xfrm>
          <a:prstGeom prst="rect">
            <a:avLst/>
          </a:prstGeom>
        </p:spPr>
      </p:pic>
    </p:spTree>
    <p:extLst>
      <p:ext uri="{BB962C8B-B14F-4D97-AF65-F5344CB8AC3E}">
        <p14:creationId xmlns:p14="http://schemas.microsoft.com/office/powerpoint/2010/main" val="29376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A4948-E23A-45BE-B62E-23A8B786E366}"/>
              </a:ext>
            </a:extLst>
          </p:cNvPr>
          <p:cNvSpPr txBox="1"/>
          <p:nvPr/>
        </p:nvSpPr>
        <p:spPr>
          <a:xfrm>
            <a:off x="5375563" y="1524000"/>
            <a:ext cx="361603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Off-Street: </a:t>
            </a: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22,000 spaces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On-Street: </a:t>
            </a: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1,600 spaces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Total: </a:t>
            </a:r>
            <a:r>
              <a:rPr lang="en-US" sz="2400" dirty="0">
                <a:solidFill>
                  <a:srgbClr val="222222"/>
                </a:solidFill>
                <a:latin typeface="Arial Narrow" panose="020B0606020202030204" pitchFamily="34" charset="0"/>
              </a:rPr>
              <a:t>around </a:t>
            </a: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24,000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10080"/>
                </a:solidFill>
                <a:effectLst/>
                <a:uLnTx/>
                <a:uFillTx/>
                <a:latin typeface="Arial Narrow" panose="020B0606020202030204" pitchFamily="34" charset="0"/>
                <a:ea typeface="+mn-ea"/>
                <a:cs typeface="+mn-cs"/>
              </a:rPr>
              <a:t>City</a:t>
            </a: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 operates: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1,600 on-street spaces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~7,500 off-street spaces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Other large operators 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AE0045"/>
                </a:solidFill>
                <a:effectLst/>
                <a:uLnTx/>
                <a:uFillTx/>
                <a:latin typeface="Arial Narrow" panose="020B0606020202030204" pitchFamily="34" charset="0"/>
                <a:ea typeface="+mn-ea"/>
                <a:cs typeface="+mn-cs"/>
              </a:rPr>
              <a:t>717</a:t>
            </a: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 ~4,000 spaces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9C00"/>
                </a:solidFill>
                <a:effectLst/>
                <a:uLnTx/>
                <a:uFillTx/>
                <a:latin typeface="Arial Narrow" panose="020B0606020202030204" pitchFamily="34" charset="0"/>
                <a:ea typeface="+mn-ea"/>
                <a:cs typeface="+mn-cs"/>
              </a:rPr>
              <a:t>SP+</a:t>
            </a:r>
            <a:r>
              <a:rPr kumimoji="0" lang="en-US" sz="2400" b="0" i="0" u="none" strike="noStrike" kern="1200" cap="none" spc="0" normalizeH="0" baseline="0" noProof="0" dirty="0">
                <a:ln>
                  <a:noFill/>
                </a:ln>
                <a:solidFill>
                  <a:srgbClr val="FF9C00"/>
                </a:solidFill>
                <a:effectLst/>
                <a:uLnTx/>
                <a:uFillTx/>
                <a:latin typeface="Arial Narrow" panose="020B0606020202030204" pitchFamily="34" charset="0"/>
                <a:ea typeface="+mn-ea"/>
                <a:cs typeface="+mn-cs"/>
              </a:rPr>
              <a:t>: </a:t>
            </a: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~2,200 spaces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4964"/>
                </a:solidFill>
                <a:effectLst/>
                <a:uLnTx/>
                <a:uFillTx/>
                <a:latin typeface="Arial Narrow" panose="020B0606020202030204" pitchFamily="34" charset="0"/>
                <a:ea typeface="+mn-ea"/>
                <a:cs typeface="+mn-cs"/>
              </a:rPr>
              <a:t>County</a:t>
            </a:r>
            <a:r>
              <a:rPr kumimoji="0" lang="en-US" sz="2400" b="0"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 ~1,600 spaces</a:t>
            </a:r>
          </a:p>
        </p:txBody>
      </p:sp>
      <p:sp>
        <p:nvSpPr>
          <p:cNvPr id="4" name="Title 2">
            <a:extLst>
              <a:ext uri="{FF2B5EF4-FFF2-40B4-BE49-F238E27FC236}">
                <a16:creationId xmlns:a16="http://schemas.microsoft.com/office/drawing/2014/main" id="{88F2B579-C5C4-47BD-A28B-EA57B1104352}"/>
              </a:ext>
            </a:extLst>
          </p:cNvPr>
          <p:cNvSpPr txBox="1">
            <a:spLocks/>
          </p:cNvSpPr>
          <p:nvPr/>
        </p:nvSpPr>
        <p:spPr>
          <a:xfrm>
            <a:off x="5299364" y="381000"/>
            <a:ext cx="3844636" cy="1066800"/>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rPr>
              <a:t>Inventory</a:t>
            </a:r>
          </a:p>
        </p:txBody>
      </p:sp>
      <p:pic>
        <p:nvPicPr>
          <p:cNvPr id="6" name="Picture 5">
            <a:extLst>
              <a:ext uri="{FF2B5EF4-FFF2-40B4-BE49-F238E27FC236}">
                <a16:creationId xmlns:a16="http://schemas.microsoft.com/office/drawing/2014/main" id="{4F450365-6C69-4723-9FF9-6407A4134D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1" y="0"/>
            <a:ext cx="5302085" cy="5833988"/>
          </a:xfrm>
          <a:prstGeom prst="rect">
            <a:avLst/>
          </a:prstGeom>
        </p:spPr>
      </p:pic>
      <p:pic>
        <p:nvPicPr>
          <p:cNvPr id="7" name="Picture 6">
            <a:extLst>
              <a:ext uri="{FF2B5EF4-FFF2-40B4-BE49-F238E27FC236}">
                <a16:creationId xmlns:a16="http://schemas.microsoft.com/office/drawing/2014/main" id="{E58CC024-9D70-4699-AD32-C25FE67D94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1408"/>
          <a:stretch/>
        </p:blipFill>
        <p:spPr>
          <a:xfrm>
            <a:off x="-2720" y="5638800"/>
            <a:ext cx="5302084" cy="1219200"/>
          </a:xfrm>
          <a:prstGeom prst="rect">
            <a:avLst/>
          </a:prstGeom>
        </p:spPr>
      </p:pic>
      <p:sp>
        <p:nvSpPr>
          <p:cNvPr id="3" name="TextBox 2">
            <a:extLst>
              <a:ext uri="{FF2B5EF4-FFF2-40B4-BE49-F238E27FC236}">
                <a16:creationId xmlns:a16="http://schemas.microsoft.com/office/drawing/2014/main" id="{26BCBF0F-E5AC-4FB9-AEC4-D1E837EE94DE}"/>
              </a:ext>
            </a:extLst>
          </p:cNvPr>
          <p:cNvSpPr txBox="1"/>
          <p:nvPr/>
        </p:nvSpPr>
        <p:spPr>
          <a:xfrm>
            <a:off x="5486400" y="978069"/>
            <a:ext cx="2667000" cy="338554"/>
          </a:xfrm>
          <a:prstGeom prst="rect">
            <a:avLst/>
          </a:prstGeom>
          <a:noFill/>
        </p:spPr>
        <p:txBody>
          <a:bodyPr wrap="square" rtlCol="0">
            <a:spAutoFit/>
          </a:bodyPr>
          <a:lstStyle/>
          <a:p>
            <a:r>
              <a:rPr lang="en-US" sz="1600" dirty="0">
                <a:solidFill>
                  <a:schemeClr val="bg1"/>
                </a:solidFill>
                <a:latin typeface="Arial Narrow" panose="020B0606020202030204" pitchFamily="34" charset="0"/>
              </a:rPr>
              <a:t>As of December 2018</a:t>
            </a:r>
          </a:p>
        </p:txBody>
      </p:sp>
    </p:spTree>
    <p:extLst>
      <p:ext uri="{BB962C8B-B14F-4D97-AF65-F5344CB8AC3E}">
        <p14:creationId xmlns:p14="http://schemas.microsoft.com/office/powerpoint/2010/main" val="2098537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4A9B1B8-0FDD-4E9B-A949-6F75EEB5E9B8}"/>
              </a:ext>
            </a:extLst>
          </p:cNvPr>
          <p:cNvSpPr>
            <a:spLocks noGrp="1"/>
          </p:cNvSpPr>
          <p:nvPr>
            <p:ph type="pic" sz="quarter" idx="10"/>
          </p:nvPr>
        </p:nvSpPr>
        <p:spPr/>
      </p:sp>
      <p:pic>
        <p:nvPicPr>
          <p:cNvPr id="4" name="Picture 3">
            <a:extLst>
              <a:ext uri="{FF2B5EF4-FFF2-40B4-BE49-F238E27FC236}">
                <a16:creationId xmlns:a16="http://schemas.microsoft.com/office/drawing/2014/main" id="{C6447FD8-2C5E-4C92-9513-6D2A50ED288D}"/>
              </a:ext>
            </a:extLst>
          </p:cNvPr>
          <p:cNvPicPr>
            <a:picLocks noChangeAspect="1"/>
          </p:cNvPicPr>
          <p:nvPr/>
        </p:nvPicPr>
        <p:blipFill>
          <a:blip r:embed="rId3"/>
          <a:stretch>
            <a:fillRect/>
          </a:stretch>
        </p:blipFill>
        <p:spPr>
          <a:xfrm>
            <a:off x="0" y="89985"/>
            <a:ext cx="9144000" cy="6678030"/>
          </a:xfrm>
          <a:prstGeom prst="rect">
            <a:avLst/>
          </a:prstGeom>
        </p:spPr>
      </p:pic>
      <p:sp>
        <p:nvSpPr>
          <p:cNvPr id="7" name="Title 2">
            <a:extLst>
              <a:ext uri="{FF2B5EF4-FFF2-40B4-BE49-F238E27FC236}">
                <a16:creationId xmlns:a16="http://schemas.microsoft.com/office/drawing/2014/main" id="{AFFB2047-5D8B-4CBF-A5C6-0D90EA168AD3}"/>
              </a:ext>
            </a:extLst>
          </p:cNvPr>
          <p:cNvSpPr txBox="1">
            <a:spLocks/>
          </p:cNvSpPr>
          <p:nvPr/>
        </p:nvSpPr>
        <p:spPr>
          <a:xfrm>
            <a:off x="3505200" y="189564"/>
            <a:ext cx="5638800" cy="707658"/>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rPr>
              <a:t>Parking by supply and peak utilization</a:t>
            </a:r>
          </a:p>
        </p:txBody>
      </p:sp>
      <p:sp>
        <p:nvSpPr>
          <p:cNvPr id="2" name="Rectangle 1">
            <a:extLst>
              <a:ext uri="{FF2B5EF4-FFF2-40B4-BE49-F238E27FC236}">
                <a16:creationId xmlns:a16="http://schemas.microsoft.com/office/drawing/2014/main" id="{D3A70FC9-5F2E-4B50-B346-4D7FB9677A2B}"/>
              </a:ext>
            </a:extLst>
          </p:cNvPr>
          <p:cNvSpPr/>
          <p:nvPr/>
        </p:nvSpPr>
        <p:spPr>
          <a:xfrm>
            <a:off x="762000" y="1143000"/>
            <a:ext cx="1905000" cy="861774"/>
          </a:xfrm>
          <a:prstGeom prst="rect">
            <a:avLst/>
          </a:prstGeom>
          <a:solidFill>
            <a:srgbClr val="3C3C3C">
              <a:alpha val="8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Fort Brooke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Monthly permits and other special uses</a:t>
            </a:r>
            <a:endParaRPr kumimoji="0" lang="en-US" sz="1600" b="0" i="1"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2E8E5B54-C579-480D-8349-CAF8678C3FC2}"/>
              </a:ext>
            </a:extLst>
          </p:cNvPr>
          <p:cNvSpPr/>
          <p:nvPr/>
        </p:nvSpPr>
        <p:spPr>
          <a:xfrm>
            <a:off x="304800" y="3062389"/>
            <a:ext cx="1589314" cy="861774"/>
          </a:xfrm>
          <a:prstGeom prst="rect">
            <a:avLst/>
          </a:prstGeom>
          <a:solidFill>
            <a:srgbClr val="3C3C3C">
              <a:alpha val="8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South Regional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Highly driven by events</a:t>
            </a:r>
            <a:endParaRPr kumimoji="0" lang="en-US" sz="1600" b="0" i="1"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39AD7F46-AF1F-4B69-8894-81B286D50643}"/>
              </a:ext>
            </a:extLst>
          </p:cNvPr>
          <p:cNvSpPr/>
          <p:nvPr/>
        </p:nvSpPr>
        <p:spPr>
          <a:xfrm>
            <a:off x="3505200" y="971549"/>
            <a:ext cx="1676400" cy="861774"/>
          </a:xfrm>
          <a:prstGeom prst="rect">
            <a:avLst/>
          </a:prstGeom>
          <a:solidFill>
            <a:srgbClr val="3C3C3C">
              <a:alpha val="8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Poe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Primary facility for </a:t>
            </a:r>
            <a:r>
              <a:rPr kumimoji="0" lang="en-US" sz="1600" b="0" i="1" u="none" strike="noStrike" kern="1200" cap="none" spc="0" normalizeH="0" baseline="0" noProof="0" dirty="0" err="1">
                <a:ln>
                  <a:noFill/>
                </a:ln>
                <a:solidFill>
                  <a:srgbClr val="FFFFFF"/>
                </a:solidFill>
                <a:effectLst/>
                <a:uLnTx/>
                <a:uFillTx/>
                <a:latin typeface="Arial Narrow" panose="020B0606020202030204" pitchFamily="34" charset="0"/>
                <a:ea typeface="+mn-ea"/>
                <a:cs typeface="+mn-cs"/>
              </a:rPr>
              <a:t>Straz</a:t>
            </a:r>
            <a:r>
              <a:rPr kumimoji="0" lang="en-US" sz="16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events</a:t>
            </a: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875E91D-D045-4909-968E-5940830818C4}"/>
              </a:ext>
            </a:extLst>
          </p:cNvPr>
          <p:cNvSpPr/>
          <p:nvPr/>
        </p:nvSpPr>
        <p:spPr>
          <a:xfrm>
            <a:off x="6324600" y="987207"/>
            <a:ext cx="1676400" cy="923330"/>
          </a:xfrm>
          <a:prstGeom prst="rect">
            <a:avLst/>
          </a:prstGeom>
          <a:solidFill>
            <a:srgbClr val="3C3C3C">
              <a:alpha val="8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Royal Regional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Low-price monthly permits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DCF01BD5-88D0-4DF7-A738-3B74BC0F1653}"/>
              </a:ext>
            </a:extLst>
          </p:cNvPr>
          <p:cNvSpPr txBox="1"/>
          <p:nvPr/>
        </p:nvSpPr>
        <p:spPr>
          <a:xfrm>
            <a:off x="3657600" y="533400"/>
            <a:ext cx="2667000" cy="338554"/>
          </a:xfrm>
          <a:prstGeom prst="rect">
            <a:avLst/>
          </a:prstGeom>
          <a:noFill/>
        </p:spPr>
        <p:txBody>
          <a:bodyPr wrap="square" rtlCol="0">
            <a:spAutoFit/>
          </a:bodyPr>
          <a:lstStyle/>
          <a:p>
            <a:r>
              <a:rPr lang="en-US" sz="1600" dirty="0">
                <a:solidFill>
                  <a:schemeClr val="bg1"/>
                </a:solidFill>
                <a:latin typeface="Arial Narrow" panose="020B0606020202030204" pitchFamily="34" charset="0"/>
              </a:rPr>
              <a:t>As of December 2018</a:t>
            </a:r>
          </a:p>
        </p:txBody>
      </p:sp>
      <p:graphicFrame>
        <p:nvGraphicFramePr>
          <p:cNvPr id="5" name="Table 5">
            <a:extLst>
              <a:ext uri="{FF2B5EF4-FFF2-40B4-BE49-F238E27FC236}">
                <a16:creationId xmlns:a16="http://schemas.microsoft.com/office/drawing/2014/main" id="{7D93C4CF-6542-4B7B-9BC4-ECF46EDA7F9D}"/>
              </a:ext>
            </a:extLst>
          </p:cNvPr>
          <p:cNvGraphicFramePr>
            <a:graphicFrameLocks noGrp="1"/>
          </p:cNvGraphicFramePr>
          <p:nvPr>
            <p:extLst>
              <p:ext uri="{D42A27DB-BD31-4B8C-83A1-F6EECF244321}">
                <p14:modId xmlns:p14="http://schemas.microsoft.com/office/powerpoint/2010/main" val="2490053934"/>
              </p:ext>
            </p:extLst>
          </p:nvPr>
        </p:nvGraphicFramePr>
        <p:xfrm>
          <a:off x="2819400" y="5870793"/>
          <a:ext cx="6096000" cy="75438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637752226"/>
                    </a:ext>
                  </a:extLst>
                </a:gridCol>
                <a:gridCol w="1016000">
                  <a:extLst>
                    <a:ext uri="{9D8B030D-6E8A-4147-A177-3AD203B41FA5}">
                      <a16:colId xmlns:a16="http://schemas.microsoft.com/office/drawing/2014/main" val="1905743967"/>
                    </a:ext>
                  </a:extLst>
                </a:gridCol>
                <a:gridCol w="1016000">
                  <a:extLst>
                    <a:ext uri="{9D8B030D-6E8A-4147-A177-3AD203B41FA5}">
                      <a16:colId xmlns:a16="http://schemas.microsoft.com/office/drawing/2014/main" val="1873380336"/>
                    </a:ext>
                  </a:extLst>
                </a:gridCol>
                <a:gridCol w="1016000">
                  <a:extLst>
                    <a:ext uri="{9D8B030D-6E8A-4147-A177-3AD203B41FA5}">
                      <a16:colId xmlns:a16="http://schemas.microsoft.com/office/drawing/2014/main" val="1906740690"/>
                    </a:ext>
                  </a:extLst>
                </a:gridCol>
                <a:gridCol w="1016000">
                  <a:extLst>
                    <a:ext uri="{9D8B030D-6E8A-4147-A177-3AD203B41FA5}">
                      <a16:colId xmlns:a16="http://schemas.microsoft.com/office/drawing/2014/main" val="2249187877"/>
                    </a:ext>
                  </a:extLst>
                </a:gridCol>
                <a:gridCol w="1016000">
                  <a:extLst>
                    <a:ext uri="{9D8B030D-6E8A-4147-A177-3AD203B41FA5}">
                      <a16:colId xmlns:a16="http://schemas.microsoft.com/office/drawing/2014/main" val="2223098449"/>
                    </a:ext>
                  </a:extLst>
                </a:gridCol>
              </a:tblGrid>
              <a:tr h="166690">
                <a:tc gridSpan="6">
                  <a:txBody>
                    <a:bodyPr/>
                    <a:lstStyle/>
                    <a:p>
                      <a:pPr algn="ctr"/>
                      <a:r>
                        <a:rPr lang="en-US" dirty="0">
                          <a:solidFill>
                            <a:schemeClr val="tx1"/>
                          </a:solidFill>
                        </a:rPr>
                        <a:t>Peak levels of parking utilization by garage/lot</a:t>
                      </a:r>
                    </a:p>
                  </a:txBody>
                  <a:tcPr anchor="ctr">
                    <a:solidFill>
                      <a:schemeClr val="bg1"/>
                    </a:solidFill>
                  </a:tcPr>
                </a:tc>
                <a:tc hMerge="1">
                  <a:txBody>
                    <a:bodyPr/>
                    <a:lstStyle/>
                    <a:p>
                      <a:pPr algn="ctr"/>
                      <a:endParaRPr lang="en-US" sz="1600" dirty="0"/>
                    </a:p>
                  </a:txBody>
                  <a:tcPr anchor="ctr">
                    <a:solidFill>
                      <a:schemeClr val="bg1"/>
                    </a:solidFill>
                  </a:tcPr>
                </a:tc>
                <a:tc hMerge="1">
                  <a:txBody>
                    <a:bodyPr/>
                    <a:lstStyle/>
                    <a:p>
                      <a:pPr algn="ctr"/>
                      <a:endParaRPr lang="en-US" sz="1600" dirty="0"/>
                    </a:p>
                  </a:txBody>
                  <a:tcPr anchor="ctr">
                    <a:solidFill>
                      <a:schemeClr val="bg1"/>
                    </a:solidFill>
                  </a:tcPr>
                </a:tc>
                <a:tc hMerge="1">
                  <a:txBody>
                    <a:bodyPr/>
                    <a:lstStyle/>
                    <a:p>
                      <a:pPr algn="ctr"/>
                      <a:endParaRPr lang="en-US" sz="1600" dirty="0"/>
                    </a:p>
                  </a:txBody>
                  <a:tcPr anchor="ctr">
                    <a:solidFill>
                      <a:schemeClr val="bg1"/>
                    </a:solidFill>
                  </a:tcPr>
                </a:tc>
                <a:tc hMerge="1">
                  <a:txBody>
                    <a:bodyPr/>
                    <a:lstStyle/>
                    <a:p>
                      <a:pPr algn="ctr"/>
                      <a:endParaRPr lang="en-US" sz="1600" dirty="0"/>
                    </a:p>
                  </a:txBody>
                  <a:tcPr anchor="ctr">
                    <a:solidFill>
                      <a:schemeClr val="bg1"/>
                    </a:solidFill>
                  </a:tcPr>
                </a:tc>
                <a:tc hMerge="1">
                  <a:txBody>
                    <a:bodyPr/>
                    <a:lstStyle/>
                    <a:p>
                      <a:pPr algn="ctr"/>
                      <a:endParaRPr lang="en-US" dirty="0"/>
                    </a:p>
                  </a:txBody>
                  <a:tcPr anchor="ctr">
                    <a:solidFill>
                      <a:schemeClr val="bg1"/>
                    </a:solidFill>
                  </a:tcPr>
                </a:tc>
                <a:extLst>
                  <a:ext uri="{0D108BD9-81ED-4DB2-BD59-A6C34878D82A}">
                    <a16:rowId xmlns:a16="http://schemas.microsoft.com/office/drawing/2014/main" val="4060914219"/>
                  </a:ext>
                </a:extLst>
              </a:tr>
              <a:tr h="370840">
                <a:tc>
                  <a:txBody>
                    <a:bodyPr/>
                    <a:lstStyle/>
                    <a:p>
                      <a:pPr algn="ctr"/>
                      <a:r>
                        <a:rPr lang="en-US" sz="1200" dirty="0">
                          <a:solidFill>
                            <a:schemeClr val="bg1"/>
                          </a:solidFill>
                          <a:latin typeface="Arial Black" panose="020B0A04020102020204" pitchFamily="34" charset="0"/>
                        </a:rPr>
                        <a:t>Under 30%</a:t>
                      </a:r>
                    </a:p>
                  </a:txBody>
                  <a:tcPr anchor="ctr">
                    <a:solidFill>
                      <a:srgbClr val="2881B2"/>
                    </a:solidFill>
                  </a:tcPr>
                </a:tc>
                <a:tc>
                  <a:txBody>
                    <a:bodyPr/>
                    <a:lstStyle/>
                    <a:p>
                      <a:pPr algn="ctr"/>
                      <a:r>
                        <a:rPr lang="en-US" sz="1400" dirty="0">
                          <a:solidFill>
                            <a:schemeClr val="bg1"/>
                          </a:solidFill>
                          <a:latin typeface="Arial Black" panose="020B0A04020102020204" pitchFamily="34" charset="0"/>
                        </a:rPr>
                        <a:t>30-60%</a:t>
                      </a:r>
                    </a:p>
                  </a:txBody>
                  <a:tcPr anchor="ctr">
                    <a:solidFill>
                      <a:srgbClr val="82A58E"/>
                    </a:solidFill>
                  </a:tcPr>
                </a:tc>
                <a:tc>
                  <a:txBody>
                    <a:bodyPr/>
                    <a:lstStyle/>
                    <a:p>
                      <a:pPr algn="ctr"/>
                      <a:r>
                        <a:rPr lang="en-US" sz="1400" dirty="0">
                          <a:solidFill>
                            <a:schemeClr val="tx1">
                              <a:lumMod val="75000"/>
                              <a:lumOff val="25000"/>
                            </a:schemeClr>
                          </a:solidFill>
                          <a:latin typeface="Arial Black" panose="020B0A04020102020204" pitchFamily="34" charset="0"/>
                        </a:rPr>
                        <a:t>60-80%</a:t>
                      </a:r>
                    </a:p>
                  </a:txBody>
                  <a:tcPr anchor="ctr">
                    <a:solidFill>
                      <a:srgbClr val="98E500"/>
                    </a:solidFill>
                  </a:tcPr>
                </a:tc>
                <a:tc>
                  <a:txBody>
                    <a:bodyPr/>
                    <a:lstStyle/>
                    <a:p>
                      <a:pPr algn="ctr"/>
                      <a:r>
                        <a:rPr lang="en-US" sz="1400" dirty="0">
                          <a:solidFill>
                            <a:schemeClr val="tx1">
                              <a:lumMod val="75000"/>
                              <a:lumOff val="25000"/>
                            </a:schemeClr>
                          </a:solidFill>
                          <a:latin typeface="Arial Black" panose="020B0A04020102020204" pitchFamily="34" charset="0"/>
                        </a:rPr>
                        <a:t>80-90%</a:t>
                      </a:r>
                    </a:p>
                  </a:txBody>
                  <a:tcPr anchor="ctr">
                    <a:solidFill>
                      <a:srgbClr val="E5D000"/>
                    </a:solidFill>
                  </a:tcPr>
                </a:tc>
                <a:tc>
                  <a:txBody>
                    <a:bodyPr/>
                    <a:lstStyle/>
                    <a:p>
                      <a:pPr algn="ctr"/>
                      <a:r>
                        <a:rPr lang="en-US" sz="1400" dirty="0">
                          <a:solidFill>
                            <a:schemeClr val="bg1"/>
                          </a:solidFill>
                          <a:latin typeface="Arial Black" panose="020B0A04020102020204" pitchFamily="34" charset="0"/>
                        </a:rPr>
                        <a:t>90-100%</a:t>
                      </a:r>
                    </a:p>
                  </a:txBody>
                  <a:tcPr anchor="ctr">
                    <a:solidFill>
                      <a:srgbClr val="E59600"/>
                    </a:solidFill>
                  </a:tcPr>
                </a:tc>
                <a:tc>
                  <a:txBody>
                    <a:bodyPr/>
                    <a:lstStyle/>
                    <a:p>
                      <a:pPr algn="ctr"/>
                      <a:r>
                        <a:rPr lang="en-US" sz="1200" dirty="0">
                          <a:solidFill>
                            <a:schemeClr val="bg1"/>
                          </a:solidFill>
                          <a:latin typeface="Arial Black" panose="020B0A04020102020204" pitchFamily="34" charset="0"/>
                        </a:rPr>
                        <a:t>Over 100%</a:t>
                      </a:r>
                    </a:p>
                  </a:txBody>
                  <a:tcPr anchor="ctr">
                    <a:solidFill>
                      <a:srgbClr val="FF0000"/>
                    </a:solidFill>
                  </a:tcPr>
                </a:tc>
                <a:extLst>
                  <a:ext uri="{0D108BD9-81ED-4DB2-BD59-A6C34878D82A}">
                    <a16:rowId xmlns:a16="http://schemas.microsoft.com/office/drawing/2014/main" val="2277457940"/>
                  </a:ext>
                </a:extLst>
              </a:tr>
            </a:tbl>
          </a:graphicData>
        </a:graphic>
      </p:graphicFrame>
    </p:spTree>
    <p:extLst>
      <p:ext uri="{BB962C8B-B14F-4D97-AF65-F5344CB8AC3E}">
        <p14:creationId xmlns:p14="http://schemas.microsoft.com/office/powerpoint/2010/main" val="8195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D86F10-ED46-462A-A673-021A8110502A}"/>
              </a:ext>
            </a:extLst>
          </p:cNvPr>
          <p:cNvSpPr/>
          <p:nvPr/>
        </p:nvSpPr>
        <p:spPr>
          <a:xfrm>
            <a:off x="0" y="0"/>
            <a:ext cx="9144000" cy="6858000"/>
          </a:xfrm>
          <a:prstGeom prst="rect">
            <a:avLst/>
          </a:prstGeom>
          <a:solidFill>
            <a:srgbClr val="94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3A43BA9-6595-4FD4-9EDF-AA57E78FE8FF}"/>
              </a:ext>
            </a:extLst>
          </p:cNvPr>
          <p:cNvSpPr/>
          <p:nvPr/>
        </p:nvSpPr>
        <p:spPr>
          <a:xfrm>
            <a:off x="914400" y="1720840"/>
            <a:ext cx="5867400" cy="3416320"/>
          </a:xfrm>
          <a:prstGeom prst="rect">
            <a:avLst/>
          </a:prstGeom>
        </p:spPr>
        <p:txBody>
          <a:bodyPr wrap="square">
            <a:spAutoFit/>
          </a:bodyPr>
          <a:lstStyle/>
          <a:p>
            <a:r>
              <a:rPr lang="en-US" sz="7200" b="1" dirty="0">
                <a:latin typeface="HelveticaNeueLT Std Med Cn" panose="020B0806040702040204" pitchFamily="34" charset="0"/>
              </a:rPr>
              <a:t>There is available parking.</a:t>
            </a:r>
            <a:endParaRPr lang="en-US" sz="7200" dirty="0">
              <a:latin typeface="HelveticaNeueLT Std Med Cn" panose="020B0806040702040204" pitchFamily="34" charset="0"/>
            </a:endParaRPr>
          </a:p>
        </p:txBody>
      </p:sp>
      <p:sp>
        <p:nvSpPr>
          <p:cNvPr id="14" name="Rectangle 13">
            <a:extLst>
              <a:ext uri="{FF2B5EF4-FFF2-40B4-BE49-F238E27FC236}">
                <a16:creationId xmlns:a16="http://schemas.microsoft.com/office/drawing/2014/main" id="{53CCB21A-F07A-4EE4-8DB0-450178CC1461}"/>
              </a:ext>
            </a:extLst>
          </p:cNvPr>
          <p:cNvSpPr/>
          <p:nvPr/>
        </p:nvSpPr>
        <p:spPr>
          <a:xfrm>
            <a:off x="947057" y="609600"/>
            <a:ext cx="5867400" cy="707886"/>
          </a:xfrm>
          <a:prstGeom prst="rect">
            <a:avLst/>
          </a:prstGeom>
        </p:spPr>
        <p:txBody>
          <a:bodyPr wrap="square">
            <a:spAutoFit/>
          </a:bodyPr>
          <a:lstStyle/>
          <a:p>
            <a:r>
              <a:rPr lang="en-US" sz="4000" dirty="0">
                <a:latin typeface="HelveticaNeueLT Std Cn" panose="020B0506030502030204" pitchFamily="34" charset="0"/>
              </a:rPr>
              <a:t>Finding</a:t>
            </a:r>
          </a:p>
        </p:txBody>
      </p:sp>
    </p:spTree>
    <p:extLst>
      <p:ext uri="{BB962C8B-B14F-4D97-AF65-F5344CB8AC3E}">
        <p14:creationId xmlns:p14="http://schemas.microsoft.com/office/powerpoint/2010/main" val="98880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B58DE-28BD-437F-8F76-FCDDC11DC0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3753" y="2286000"/>
            <a:ext cx="3415857" cy="2057400"/>
          </a:xfrm>
          <a:prstGeom prst="rect">
            <a:avLst/>
          </a:prstGeom>
        </p:spPr>
      </p:pic>
      <p:cxnSp>
        <p:nvCxnSpPr>
          <p:cNvPr id="10" name="Straight Connector 9">
            <a:extLst>
              <a:ext uri="{FF2B5EF4-FFF2-40B4-BE49-F238E27FC236}">
                <a16:creationId xmlns:a16="http://schemas.microsoft.com/office/drawing/2014/main" id="{5D17C8B7-2E25-4166-B39E-E8388D9AA670}"/>
              </a:ext>
            </a:extLst>
          </p:cNvPr>
          <p:cNvCxnSpPr>
            <a:cxnSpLocks/>
          </p:cNvCxnSpPr>
          <p:nvPr/>
        </p:nvCxnSpPr>
        <p:spPr>
          <a:xfrm flipV="1">
            <a:off x="5851783" y="2514600"/>
            <a:ext cx="3016230" cy="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35C91EF-9E0A-486A-83A4-088DCD1A6D77}"/>
              </a:ext>
            </a:extLst>
          </p:cNvPr>
          <p:cNvSpPr/>
          <p:nvPr/>
        </p:nvSpPr>
        <p:spPr>
          <a:xfrm>
            <a:off x="6866329" y="2316483"/>
            <a:ext cx="987138" cy="1645917"/>
          </a:xfrm>
          <a:prstGeom prst="rect">
            <a:avLst/>
          </a:prstGeom>
          <a:noFill/>
          <a:ln w="50800">
            <a:solidFill>
              <a:srgbClr val="7030A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2">
            <a:extLst>
              <a:ext uri="{FF2B5EF4-FFF2-40B4-BE49-F238E27FC236}">
                <a16:creationId xmlns:a16="http://schemas.microsoft.com/office/drawing/2014/main" id="{A5967480-5BFF-4485-B401-73A86AA33202}"/>
              </a:ext>
            </a:extLst>
          </p:cNvPr>
          <p:cNvSpPr txBox="1">
            <a:spLocks/>
          </p:cNvSpPr>
          <p:nvPr/>
        </p:nvSpPr>
        <p:spPr>
          <a:xfrm>
            <a:off x="5299364" y="462644"/>
            <a:ext cx="3844636" cy="1066802"/>
          </a:xfrm>
          <a:prstGeom prst="rect">
            <a:avLst/>
          </a:prstGeom>
          <a:solidFill>
            <a:schemeClr val="tx1">
              <a:lumMod val="90000"/>
              <a:lumOff val="10000"/>
            </a:schemeClr>
          </a:solidFill>
        </p:spPr>
        <p:txBody>
          <a:bodyP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marL="182880" marR="0" lvl="0" indent="0" algn="l" defTabSz="6858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HelveticaNeueLT Std Med Cn" panose="020B0806040702040204" pitchFamily="34" charset="0"/>
                <a:ea typeface="+mj-ea"/>
                <a:cs typeface="+mj-cs"/>
              </a:rPr>
              <a:t>Utilization by Garage/Lot</a:t>
            </a:r>
          </a:p>
        </p:txBody>
      </p:sp>
      <p:pic>
        <p:nvPicPr>
          <p:cNvPr id="11" name="Picture 10">
            <a:extLst>
              <a:ext uri="{FF2B5EF4-FFF2-40B4-BE49-F238E27FC236}">
                <a16:creationId xmlns:a16="http://schemas.microsoft.com/office/drawing/2014/main" id="{7E74E075-DCA0-4919-9B33-9DC7877867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1" y="0"/>
            <a:ext cx="5302085" cy="5833987"/>
          </a:xfrm>
          <a:prstGeom prst="rect">
            <a:avLst/>
          </a:prstGeom>
        </p:spPr>
      </p:pic>
      <p:pic>
        <p:nvPicPr>
          <p:cNvPr id="5" name="Picture 4">
            <a:extLst>
              <a:ext uri="{FF2B5EF4-FFF2-40B4-BE49-F238E27FC236}">
                <a16:creationId xmlns:a16="http://schemas.microsoft.com/office/drawing/2014/main" id="{B1C58184-9A47-4F04-8C72-490FE5E82C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3753" y="4507695"/>
            <a:ext cx="3213049" cy="2123879"/>
          </a:xfrm>
          <a:prstGeom prst="rect">
            <a:avLst/>
          </a:prstGeom>
        </p:spPr>
      </p:pic>
      <p:sp>
        <p:nvSpPr>
          <p:cNvPr id="12" name="TextBox 11">
            <a:extLst>
              <a:ext uri="{FF2B5EF4-FFF2-40B4-BE49-F238E27FC236}">
                <a16:creationId xmlns:a16="http://schemas.microsoft.com/office/drawing/2014/main" id="{D2DC425A-F0E2-4404-8346-54C8B75B395C}"/>
              </a:ext>
            </a:extLst>
          </p:cNvPr>
          <p:cNvSpPr txBox="1"/>
          <p:nvPr/>
        </p:nvSpPr>
        <p:spPr>
          <a:xfrm>
            <a:off x="1" y="3884259"/>
            <a:ext cx="9144000" cy="1600438"/>
          </a:xfrm>
          <a:prstGeom prst="rect">
            <a:avLst/>
          </a:prstGeom>
          <a:solidFill>
            <a:schemeClr val="tx1">
              <a:alpha val="69804"/>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6,000 spaces available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FFFF"/>
                </a:solidFill>
                <a:latin typeface="Arial Narrow" panose="020B0606020202030204" pitchFamily="34" charset="0"/>
              </a:rPr>
              <a:t>at the peak time of day</a:t>
            </a:r>
            <a:endParaRPr kumimoji="0" lang="en-US" sz="440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513982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D86F10-ED46-462A-A673-021A8110502A}"/>
              </a:ext>
            </a:extLst>
          </p:cNvPr>
          <p:cNvSpPr/>
          <p:nvPr/>
        </p:nvSpPr>
        <p:spPr>
          <a:xfrm>
            <a:off x="0" y="0"/>
            <a:ext cx="9144000" cy="6858000"/>
          </a:xfrm>
          <a:prstGeom prst="rect">
            <a:avLst/>
          </a:prstGeom>
          <a:solidFill>
            <a:srgbClr val="00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73A43BA9-6595-4FD4-9EDF-AA57E78FE8FF}"/>
              </a:ext>
            </a:extLst>
          </p:cNvPr>
          <p:cNvSpPr/>
          <p:nvPr/>
        </p:nvSpPr>
        <p:spPr>
          <a:xfrm>
            <a:off x="914400" y="1720840"/>
            <a:ext cx="7467600" cy="4524315"/>
          </a:xfrm>
          <a:prstGeom prst="rect">
            <a:avLst/>
          </a:prstGeom>
        </p:spPr>
        <p:txBody>
          <a:bodyPr wrap="square">
            <a:spAutoFit/>
          </a:bodyPr>
          <a:lstStyle/>
          <a:p>
            <a:r>
              <a:rPr lang="en-US" sz="7200" b="1" dirty="0">
                <a:solidFill>
                  <a:schemeClr val="bg1"/>
                </a:solidFill>
                <a:latin typeface="HelveticaNeueLT Std Med Cn" panose="020B0806040702040204" pitchFamily="34" charset="0"/>
              </a:rPr>
              <a:t>The walking problem might have a price solution.</a:t>
            </a:r>
            <a:endParaRPr lang="en-US" sz="7200" dirty="0">
              <a:solidFill>
                <a:schemeClr val="bg1"/>
              </a:solidFill>
              <a:latin typeface="HelveticaNeueLT Std Med Cn" panose="020B0806040702040204" pitchFamily="34" charset="0"/>
            </a:endParaRPr>
          </a:p>
        </p:txBody>
      </p:sp>
      <p:sp>
        <p:nvSpPr>
          <p:cNvPr id="14" name="Rectangle 13">
            <a:extLst>
              <a:ext uri="{FF2B5EF4-FFF2-40B4-BE49-F238E27FC236}">
                <a16:creationId xmlns:a16="http://schemas.microsoft.com/office/drawing/2014/main" id="{53CCB21A-F07A-4EE4-8DB0-450178CC1461}"/>
              </a:ext>
            </a:extLst>
          </p:cNvPr>
          <p:cNvSpPr/>
          <p:nvPr/>
        </p:nvSpPr>
        <p:spPr>
          <a:xfrm>
            <a:off x="947057" y="609600"/>
            <a:ext cx="5867400" cy="707886"/>
          </a:xfrm>
          <a:prstGeom prst="rect">
            <a:avLst/>
          </a:prstGeom>
        </p:spPr>
        <p:txBody>
          <a:bodyPr wrap="square">
            <a:spAutoFit/>
          </a:bodyPr>
          <a:lstStyle/>
          <a:p>
            <a:r>
              <a:rPr lang="en-US" sz="4000" dirty="0">
                <a:solidFill>
                  <a:schemeClr val="bg1"/>
                </a:solidFill>
                <a:latin typeface="HelveticaNeueLT Std Cn" panose="020B0506030502030204" pitchFamily="34" charset="0"/>
              </a:rPr>
              <a:t>Study Observation</a:t>
            </a:r>
          </a:p>
        </p:txBody>
      </p:sp>
    </p:spTree>
    <p:extLst>
      <p:ext uri="{BB962C8B-B14F-4D97-AF65-F5344CB8AC3E}">
        <p14:creationId xmlns:p14="http://schemas.microsoft.com/office/powerpoint/2010/main" val="112188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1B0ACC-63B7-4BBA-96C6-4A44D77989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5" y="0"/>
            <a:ext cx="6232735" cy="6858000"/>
          </a:xfrm>
          <a:prstGeom prst="rect">
            <a:avLst/>
          </a:prstGeom>
        </p:spPr>
      </p:pic>
      <p:pic>
        <p:nvPicPr>
          <p:cNvPr id="14" name="Picture 13">
            <a:extLst>
              <a:ext uri="{FF2B5EF4-FFF2-40B4-BE49-F238E27FC236}">
                <a16:creationId xmlns:a16="http://schemas.microsoft.com/office/drawing/2014/main" id="{30F11CDC-14D7-4C43-887C-3756F831A2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0200" y="5053693"/>
            <a:ext cx="3733800" cy="1454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2BA0FB3-C02D-4296-A79E-A28E1E8E8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6911" y="4114800"/>
            <a:ext cx="2897089" cy="914400"/>
          </a:xfrm>
          <a:prstGeom prst="rect">
            <a:avLst/>
          </a:prstGeom>
        </p:spPr>
      </p:pic>
      <p:sp>
        <p:nvSpPr>
          <p:cNvPr id="11" name="Rectangle 10">
            <a:extLst>
              <a:ext uri="{FF2B5EF4-FFF2-40B4-BE49-F238E27FC236}">
                <a16:creationId xmlns:a16="http://schemas.microsoft.com/office/drawing/2014/main" id="{BB0FDFE5-1E3F-49C1-95BB-85F5DB0DD8A4}"/>
              </a:ext>
            </a:extLst>
          </p:cNvPr>
          <p:cNvSpPr/>
          <p:nvPr/>
        </p:nvSpPr>
        <p:spPr>
          <a:xfrm>
            <a:off x="6477001" y="690380"/>
            <a:ext cx="2286000" cy="1748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22222"/>
                </a:solidFill>
                <a:effectLst/>
                <a:uLnTx/>
                <a:uFillTx/>
                <a:latin typeface="Arial Narrow" panose="020B0606020202030204" pitchFamily="34" charset="0"/>
                <a:ea typeface="+mn-ea"/>
                <a:cs typeface="+mn-cs"/>
              </a:rPr>
              <a:t>Sample walk distances</a:t>
            </a:r>
            <a:endParaRPr kumimoji="0" lang="en-US" sz="3600" b="0" i="0" u="none" strike="noStrike" kern="1200" cap="none" spc="0" normalizeH="0" baseline="0" noProof="0" dirty="0">
              <a:ln>
                <a:noFill/>
              </a:ln>
              <a:solidFill>
                <a:srgbClr val="222222"/>
              </a:solidFill>
              <a:effectLst/>
              <a:uLnTx/>
              <a:uFillTx/>
              <a:latin typeface="Arial"/>
              <a:ea typeface="+mn-ea"/>
              <a:cs typeface="+mn-cs"/>
            </a:endParaRPr>
          </a:p>
        </p:txBody>
      </p:sp>
      <p:sp>
        <p:nvSpPr>
          <p:cNvPr id="7" name="TextBox 6">
            <a:extLst>
              <a:ext uri="{FF2B5EF4-FFF2-40B4-BE49-F238E27FC236}">
                <a16:creationId xmlns:a16="http://schemas.microsoft.com/office/drawing/2014/main" id="{9AEBA343-C20E-4173-9717-51A06EE3C7F8}"/>
              </a:ext>
            </a:extLst>
          </p:cNvPr>
          <p:cNvSpPr txBox="1"/>
          <p:nvPr/>
        </p:nvSpPr>
        <p:spPr>
          <a:xfrm>
            <a:off x="6515428" y="2450068"/>
            <a:ext cx="13346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a:ea typeface="+mn-ea"/>
                <a:cs typeface="+mn-cs"/>
              </a:rPr>
              <a:t>(Off-Street)</a:t>
            </a:r>
          </a:p>
        </p:txBody>
      </p:sp>
      <p:sp>
        <p:nvSpPr>
          <p:cNvPr id="4" name="Freeform: Shape 3">
            <a:extLst>
              <a:ext uri="{FF2B5EF4-FFF2-40B4-BE49-F238E27FC236}">
                <a16:creationId xmlns:a16="http://schemas.microsoft.com/office/drawing/2014/main" id="{7BF18DDA-8666-4067-AD5A-52099B90EDD4}"/>
              </a:ext>
            </a:extLst>
          </p:cNvPr>
          <p:cNvSpPr/>
          <p:nvPr/>
        </p:nvSpPr>
        <p:spPr>
          <a:xfrm>
            <a:off x="3347207" y="1921079"/>
            <a:ext cx="691393" cy="2041321"/>
          </a:xfrm>
          <a:custGeom>
            <a:avLst/>
            <a:gdLst>
              <a:gd name="connsiteX0" fmla="*/ 0 w 897622"/>
              <a:gd name="connsiteY0" fmla="*/ 0 h 2650921"/>
              <a:gd name="connsiteX1" fmla="*/ 897622 w 897622"/>
              <a:gd name="connsiteY1" fmla="*/ 2332139 h 2650921"/>
              <a:gd name="connsiteX2" fmla="*/ 33556 w 897622"/>
              <a:gd name="connsiteY2" fmla="*/ 2650921 h 2650921"/>
            </a:gdLst>
            <a:ahLst/>
            <a:cxnLst>
              <a:cxn ang="0">
                <a:pos x="connsiteX0" y="connsiteY0"/>
              </a:cxn>
              <a:cxn ang="0">
                <a:pos x="connsiteX1" y="connsiteY1"/>
              </a:cxn>
              <a:cxn ang="0">
                <a:pos x="connsiteX2" y="connsiteY2"/>
              </a:cxn>
            </a:cxnLst>
            <a:rect l="l" t="t" r="r" b="b"/>
            <a:pathLst>
              <a:path w="897622" h="2650921">
                <a:moveTo>
                  <a:pt x="0" y="0"/>
                </a:moveTo>
                <a:lnTo>
                  <a:pt x="897622" y="2332139"/>
                </a:lnTo>
                <a:lnTo>
                  <a:pt x="33556" y="2650921"/>
                </a:lnTo>
              </a:path>
            </a:pathLst>
          </a:custGeom>
          <a:noFill/>
          <a:ln w="57150">
            <a:solidFill>
              <a:srgbClr val="FF0044"/>
            </a:solidFill>
            <a:prstDash val="sysDash"/>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D6B18ED-C402-4E3A-8B1A-DBA6999FF1E2}"/>
              </a:ext>
            </a:extLst>
          </p:cNvPr>
          <p:cNvSpPr txBox="1"/>
          <p:nvPr/>
        </p:nvSpPr>
        <p:spPr>
          <a:xfrm rot="4138643">
            <a:off x="3213364" y="2462297"/>
            <a:ext cx="1447800" cy="369332"/>
          </a:xfrm>
          <a:prstGeom prst="rect">
            <a:avLst/>
          </a:prstGeom>
          <a:solidFill>
            <a:srgbClr val="FFC000"/>
          </a:solidFill>
          <a:ln>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HelveticaNeueLT Std Med Cn" panose="020B0806040702040204" pitchFamily="34" charset="0"/>
              </a:rPr>
              <a:t>10 min walk</a:t>
            </a:r>
          </a:p>
        </p:txBody>
      </p:sp>
      <p:sp>
        <p:nvSpPr>
          <p:cNvPr id="8" name="Freeform: Shape 7">
            <a:extLst>
              <a:ext uri="{FF2B5EF4-FFF2-40B4-BE49-F238E27FC236}">
                <a16:creationId xmlns:a16="http://schemas.microsoft.com/office/drawing/2014/main" id="{D3588BF4-BFBA-4387-885A-BA4CEC8559E0}"/>
              </a:ext>
            </a:extLst>
          </p:cNvPr>
          <p:cNvSpPr/>
          <p:nvPr/>
        </p:nvSpPr>
        <p:spPr>
          <a:xfrm>
            <a:off x="1686187" y="1728132"/>
            <a:ext cx="1426129" cy="2499919"/>
          </a:xfrm>
          <a:custGeom>
            <a:avLst/>
            <a:gdLst>
              <a:gd name="connsiteX0" fmla="*/ 0 w 1426129"/>
              <a:gd name="connsiteY0" fmla="*/ 0 h 2499919"/>
              <a:gd name="connsiteX1" fmla="*/ 16778 w 1426129"/>
              <a:gd name="connsiteY1" fmla="*/ 243281 h 2499919"/>
              <a:gd name="connsiteX2" fmla="*/ 897622 w 1426129"/>
              <a:gd name="connsiteY2" fmla="*/ 2499919 h 2499919"/>
              <a:gd name="connsiteX3" fmla="*/ 1426129 w 1426129"/>
              <a:gd name="connsiteY3" fmla="*/ 2306973 h 2499919"/>
            </a:gdLst>
            <a:ahLst/>
            <a:cxnLst>
              <a:cxn ang="0">
                <a:pos x="connsiteX0" y="connsiteY0"/>
              </a:cxn>
              <a:cxn ang="0">
                <a:pos x="connsiteX1" y="connsiteY1"/>
              </a:cxn>
              <a:cxn ang="0">
                <a:pos x="connsiteX2" y="connsiteY2"/>
              </a:cxn>
              <a:cxn ang="0">
                <a:pos x="connsiteX3" y="connsiteY3"/>
              </a:cxn>
            </a:cxnLst>
            <a:rect l="l" t="t" r="r" b="b"/>
            <a:pathLst>
              <a:path w="1426129" h="2499919">
                <a:moveTo>
                  <a:pt x="0" y="0"/>
                </a:moveTo>
                <a:lnTo>
                  <a:pt x="16778" y="243281"/>
                </a:lnTo>
                <a:lnTo>
                  <a:pt x="897622" y="2499919"/>
                </a:lnTo>
                <a:lnTo>
                  <a:pt x="1426129" y="2306973"/>
                </a:lnTo>
              </a:path>
            </a:pathLst>
          </a:custGeom>
          <a:noFill/>
          <a:ln w="57150">
            <a:solidFill>
              <a:srgbClr val="FF0044"/>
            </a:solidFill>
            <a:prstDash val="sysDash"/>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D743B6C1-C26D-4A57-9487-AD84658B5CFB}"/>
              </a:ext>
            </a:extLst>
          </p:cNvPr>
          <p:cNvSpPr txBox="1"/>
          <p:nvPr/>
        </p:nvSpPr>
        <p:spPr>
          <a:xfrm rot="4138643">
            <a:off x="1663436" y="2767097"/>
            <a:ext cx="1447800" cy="369332"/>
          </a:xfrm>
          <a:prstGeom prst="rect">
            <a:avLst/>
          </a:prstGeom>
          <a:solidFill>
            <a:srgbClr val="FFC000"/>
          </a:solidFill>
          <a:ln>
            <a:solidFill>
              <a:schemeClr val="tx1">
                <a:lumMod val="75000"/>
                <a:lumOff val="25000"/>
              </a:schemeClr>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HelveticaNeueLT Std Med Cn" panose="020B0806040702040204" pitchFamily="34" charset="0"/>
              </a:rPr>
              <a:t>12 min walk</a:t>
            </a:r>
          </a:p>
        </p:txBody>
      </p:sp>
    </p:spTree>
    <p:extLst>
      <p:ext uri="{BB962C8B-B14F-4D97-AF65-F5344CB8AC3E}">
        <p14:creationId xmlns:p14="http://schemas.microsoft.com/office/powerpoint/2010/main" val="3257034216"/>
      </p:ext>
    </p:extLst>
  </p:cSld>
  <p:clrMapOvr>
    <a:masterClrMapping/>
  </p:clrMapOvr>
</p:sld>
</file>

<file path=ppt/theme/theme1.xml><?xml version="1.0" encoding="utf-8"?>
<a:theme xmlns:a="http://schemas.openxmlformats.org/drawingml/2006/main" name="Office Theme">
  <a:themeElements>
    <a:clrScheme name="Custom 9">
      <a:dk1>
        <a:srgbClr val="222222"/>
      </a:dk1>
      <a:lt1>
        <a:srgbClr val="FFFFFF"/>
      </a:lt1>
      <a:dk2>
        <a:srgbClr val="ED7000"/>
      </a:dk2>
      <a:lt2>
        <a:srgbClr val="A4A09F"/>
      </a:lt2>
      <a:accent1>
        <a:srgbClr val="222222"/>
      </a:accent1>
      <a:accent2>
        <a:srgbClr val="F2F2F2"/>
      </a:accent2>
      <a:accent3>
        <a:srgbClr val="D8D8D8"/>
      </a:accent3>
      <a:accent4>
        <a:srgbClr val="A4A09F"/>
      </a:accent4>
      <a:accent5>
        <a:srgbClr val="7F7F7F"/>
      </a:accent5>
      <a:accent6>
        <a:srgbClr val="A4A09F"/>
      </a:accent6>
      <a:hlink>
        <a:srgbClr val="0000FF"/>
      </a:hlink>
      <a:folHlink>
        <a:srgbClr val="0000FF"/>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7F73D6E5D86B4ABAA8A451D3766089" ma:contentTypeVersion="13" ma:contentTypeDescription="Create a new document." ma:contentTypeScope="" ma:versionID="238ec157632b836508a1cb848e521086">
  <xsd:schema xmlns:xsd="http://www.w3.org/2001/XMLSchema" xmlns:xs="http://www.w3.org/2001/XMLSchema" xmlns:p="http://schemas.microsoft.com/office/2006/metadata/properties" xmlns:ns2="8db7c32d-b88a-45f5-ad46-3b0f2fc62df1" xmlns:ns3="efaee429-6060-4781-9ff8-c07a234fca35" targetNamespace="http://schemas.microsoft.com/office/2006/metadata/properties" ma:root="true" ma:fieldsID="bf7daee37b8e57100b3bb36269612260" ns2:_="" ns3:_="">
    <xsd:import namespace="8db7c32d-b88a-45f5-ad46-3b0f2fc62df1"/>
    <xsd:import namespace="efaee429-6060-4781-9ff8-c07a234fca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7c32d-b88a-45f5-ad46-3b0f2fc62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aee429-6060-4781-9ff8-c07a234fca3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5B87AD-D0A2-49F3-8785-978A80539E51}">
  <ds:schemaRefs>
    <ds:schemaRef ds:uri="http://schemas.microsoft.com/sharepoint/v3/contenttype/forms"/>
  </ds:schemaRefs>
</ds:datastoreItem>
</file>

<file path=customXml/itemProps2.xml><?xml version="1.0" encoding="utf-8"?>
<ds:datastoreItem xmlns:ds="http://schemas.openxmlformats.org/officeDocument/2006/customXml" ds:itemID="{0F033044-2CBB-4A41-A0CD-D887A131DA5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3C84D9F-DDDB-4E13-A2D7-E4866D6069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7c32d-b88a-45f5-ad46-3b0f2fc62df1"/>
    <ds:schemaRef ds:uri="efaee429-6060-4781-9ff8-c07a234fca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Template>
  <TotalTime>20318</TotalTime>
  <Words>1308</Words>
  <Application>Microsoft Office PowerPoint</Application>
  <PresentationFormat>On-screen Show (4:3)</PresentationFormat>
  <Paragraphs>205</Paragraphs>
  <Slides>26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Black</vt:lpstr>
      <vt:lpstr>Arial Narrow</vt:lpstr>
      <vt:lpstr>Calibri</vt:lpstr>
      <vt:lpstr>Century Gothic</vt:lpstr>
      <vt:lpstr>HelveticaNeueLT Std Cn</vt:lpstr>
      <vt:lpstr>HelveticaNeueLT Std Med Cn</vt:lpstr>
      <vt:lpstr>HelveticaNeueLT Std Thin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Stantec Consulting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Tampa Parking Study</dc:title>
  <dc:creator>Rand, Jackson</dc:creator>
  <cp:lastModifiedBy>Keren Kress</cp:lastModifiedBy>
  <cp:revision>166</cp:revision>
  <dcterms:created xsi:type="dcterms:W3CDTF">2018-09-28T18:20:34Z</dcterms:created>
  <dcterms:modified xsi:type="dcterms:W3CDTF">2022-02-07T14:12:48Z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0x010100DE7F73D6E5D86B4ABAA8A451D3766089</vt:lpwstr>
  </property>
</Properties>
</file>