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modernComment_109_19DB930D.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04_633A20BE.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94" r:id="rId5"/>
    <p:sldId id="295" r:id="rId6"/>
    <p:sldId id="258" r:id="rId7"/>
    <p:sldId id="289" r:id="rId8"/>
    <p:sldId id="261" r:id="rId9"/>
    <p:sldId id="262" r:id="rId10"/>
    <p:sldId id="263" r:id="rId11"/>
    <p:sldId id="264" r:id="rId12"/>
    <p:sldId id="265" r:id="rId13"/>
    <p:sldId id="307" r:id="rId14"/>
    <p:sldId id="266" r:id="rId15"/>
    <p:sldId id="259" r:id="rId16"/>
    <p:sldId id="260" r:id="rId17"/>
    <p:sldId id="303" r:id="rId18"/>
    <p:sldId id="284" r:id="rId19"/>
    <p:sldId id="268" r:id="rId20"/>
    <p:sldId id="269" r:id="rId21"/>
    <p:sldId id="305" r:id="rId22"/>
    <p:sldId id="306" r:id="rId23"/>
    <p:sldId id="270" r:id="rId24"/>
    <p:sldId id="299" r:id="rId25"/>
    <p:sldId id="271" r:id="rId26"/>
    <p:sldId id="272" r:id="rId27"/>
    <p:sldId id="300" r:id="rId28"/>
    <p:sldId id="304" r:id="rId29"/>
    <p:sldId id="277" r:id="rId30"/>
    <p:sldId id="278" r:id="rId31"/>
    <p:sldId id="298" r:id="rId32"/>
    <p:sldId id="286" r:id="rId33"/>
    <p:sldId id="292" r:id="rId34"/>
    <p:sldId id="297"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93774F-31C2-F778-4E31-5DAB818DA51B}" name="Jack Smith" initials="JS" userId="S::jsmith@hcpassociates.com::9aefbd47-d6a4-4953-a469-d54854ca9df1" providerId="AD"/>
  <p188:author id="{A89CABFF-491A-C8C8-2A2A-1A91015FF2FA}" name="Robert Allen" initials="RA" userId="Robert All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Allen" initials="RA" lastIdx="1" clrIdx="0">
    <p:extLst>
      <p:ext uri="{19B8F6BF-5375-455C-9EA6-DF929625EA0E}">
        <p15:presenceInfo xmlns:p15="http://schemas.microsoft.com/office/powerpoint/2012/main" userId="Robert Allen" providerId="None"/>
      </p:ext>
    </p:extLst>
  </p:cmAuthor>
  <p:cmAuthor id="2" name="Sean Coniglio" initials="SC" lastIdx="5" clrIdx="1">
    <p:extLst>
      <p:ext uri="{19B8F6BF-5375-455C-9EA6-DF929625EA0E}">
        <p15:presenceInfo xmlns:p15="http://schemas.microsoft.com/office/powerpoint/2012/main" userId="S::sconiglio@hcpassociates.com::1324876a-b7fd-4535-971e-a8376a403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DE9A3-0548-40AC-83F7-6077889D8B73}" v="5" dt="2022-09-19T16:52:59.897"/>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5" autoAdjust="0"/>
    <p:restoredTop sz="94660"/>
  </p:normalViewPr>
  <p:slideViewPr>
    <p:cSldViewPr snapToGrid="0">
      <p:cViewPr varScale="1">
        <p:scale>
          <a:sx n="83" d="100"/>
          <a:sy n="83" d="100"/>
        </p:scale>
        <p:origin x="23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hcpassociatesinc.sharepoint.com/sites/Research/Shared%20Documents/City%20of%20Tampa/2022/data/Copy%20of%20COT_2022_7202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How long have you been a City of Tampa resident?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'Q2'!$K$3:$K$8</c:f>
              <c:strCache>
                <c:ptCount val="6"/>
                <c:pt idx="0">
                  <c:v>One year or less</c:v>
                </c:pt>
                <c:pt idx="1">
                  <c:v>2 to 4 years</c:v>
                </c:pt>
                <c:pt idx="2">
                  <c:v>5 to 9 years</c:v>
                </c:pt>
                <c:pt idx="3">
                  <c:v>10 to 14 years</c:v>
                </c:pt>
                <c:pt idx="4">
                  <c:v>15 or more years</c:v>
                </c:pt>
                <c:pt idx="5">
                  <c:v>DK/NA/Refused</c:v>
                </c:pt>
              </c:strCache>
            </c:strRef>
          </c:cat>
          <c:val>
            <c:numRef>
              <c:f>'Q2'!$L$3:$L$8</c:f>
              <c:numCache>
                <c:formatCode>0%</c:formatCode>
                <c:ptCount val="6"/>
                <c:pt idx="0">
                  <c:v>1.2290374919934901E-2</c:v>
                </c:pt>
                <c:pt idx="1">
                  <c:v>5.4306812209015398E-2</c:v>
                </c:pt>
                <c:pt idx="2">
                  <c:v>0.25095248393673802</c:v>
                </c:pt>
                <c:pt idx="3">
                  <c:v>0.27870455342627898</c:v>
                </c:pt>
                <c:pt idx="4">
                  <c:v>0.40073063894276201</c:v>
                </c:pt>
                <c:pt idx="5">
                  <c:v>3.0151365652715898E-3</c:v>
                </c:pt>
              </c:numCache>
            </c:numRef>
          </c:val>
          <c:extLst>
            <c:ext xmlns:c16="http://schemas.microsoft.com/office/drawing/2014/chart" uri="{C3380CC4-5D6E-409C-BE32-E72D297353CC}">
              <c16:uniqueId val="{00000000-8FF0-4E44-A5DE-DA64F343F007}"/>
            </c:ext>
          </c:extLst>
        </c:ser>
        <c:dLbls>
          <c:showLegendKey val="0"/>
          <c:showVal val="0"/>
          <c:showCatName val="0"/>
          <c:showSerName val="0"/>
          <c:showPercent val="0"/>
          <c:showBubbleSize val="0"/>
        </c:dLbls>
        <c:gapWidth val="219"/>
        <c:overlap val="-27"/>
        <c:axId val="463464783"/>
        <c:axId val="463465615"/>
      </c:barChart>
      <c:catAx>
        <c:axId val="46346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465615"/>
        <c:crosses val="autoZero"/>
        <c:auto val="1"/>
        <c:lblAlgn val="ctr"/>
        <c:lblOffset val="100"/>
        <c:noMultiLvlLbl val="0"/>
      </c:catAx>
      <c:valAx>
        <c:axId val="463465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46478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Would ("probably" + "definitely") recommend the City of Tampa to a friend,</a:t>
            </a:r>
            <a:r>
              <a:rPr lang="en-US" baseline="0"/>
              <a:t> family member or acquaintance as a place to __:</a:t>
            </a:r>
            <a:endParaRPr lang="en-US"/>
          </a:p>
        </c:rich>
      </c:tx>
      <c:layout>
        <c:manualLayout>
          <c:xMode val="edge"/>
          <c:yMode val="edge"/>
          <c:x val="0.10513111055537543"/>
          <c:y val="1.80180116272924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'Q7'!$B$1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'Q7'!$A$2:$A$7</c:f>
              <c:strCache>
                <c:ptCount val="6"/>
                <c:pt idx="0">
                  <c:v>Live </c:v>
                </c:pt>
                <c:pt idx="1">
                  <c:v>Work</c:v>
                </c:pt>
                <c:pt idx="2">
                  <c:v>Raise children</c:v>
                </c:pt>
                <c:pt idx="3">
                  <c:v>Retire</c:v>
                </c:pt>
                <c:pt idx="4">
                  <c:v>Vacation</c:v>
                </c:pt>
                <c:pt idx="5">
                  <c:v>Open a business</c:v>
                </c:pt>
              </c:strCache>
            </c:strRef>
          </c:cat>
          <c:val>
            <c:numRef>
              <c:f>'Q7'!$B$2:$B$7</c:f>
              <c:numCache>
                <c:formatCode>0%</c:formatCode>
                <c:ptCount val="6"/>
                <c:pt idx="0">
                  <c:v>0.92</c:v>
                </c:pt>
                <c:pt idx="1">
                  <c:v>0.9</c:v>
                </c:pt>
                <c:pt idx="2">
                  <c:v>0.9</c:v>
                </c:pt>
                <c:pt idx="3">
                  <c:v>0.9</c:v>
                </c:pt>
                <c:pt idx="4">
                  <c:v>0.93</c:v>
                </c:pt>
                <c:pt idx="5">
                  <c:v>0.77</c:v>
                </c:pt>
              </c:numCache>
            </c:numRef>
          </c:val>
          <c:extLst>
            <c:ext xmlns:c16="http://schemas.microsoft.com/office/drawing/2014/chart" uri="{C3380CC4-5D6E-409C-BE32-E72D297353CC}">
              <c16:uniqueId val="{00000000-4852-461D-AD3F-66FA9A0F5503}"/>
            </c:ext>
          </c:extLst>
        </c:ser>
        <c:ser>
          <c:idx val="1"/>
          <c:order val="1"/>
          <c:tx>
            <c:strRef>
              <c:f>'Q7'!$C$1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'Q7'!$A$2:$A$7</c:f>
              <c:strCache>
                <c:ptCount val="6"/>
                <c:pt idx="0">
                  <c:v>Live </c:v>
                </c:pt>
                <c:pt idx="1">
                  <c:v>Work</c:v>
                </c:pt>
                <c:pt idx="2">
                  <c:v>Raise children</c:v>
                </c:pt>
                <c:pt idx="3">
                  <c:v>Retire</c:v>
                </c:pt>
                <c:pt idx="4">
                  <c:v>Vacation</c:v>
                </c:pt>
                <c:pt idx="5">
                  <c:v>Open a business</c:v>
                </c:pt>
              </c:strCache>
            </c:strRef>
          </c:cat>
          <c:val>
            <c:numRef>
              <c:f>'Q7'!$C$2:$C$7</c:f>
              <c:numCache>
                <c:formatCode>0%</c:formatCode>
                <c:ptCount val="6"/>
                <c:pt idx="0">
                  <c:v>0.95</c:v>
                </c:pt>
                <c:pt idx="1">
                  <c:v>0.94</c:v>
                </c:pt>
                <c:pt idx="2">
                  <c:v>0.89</c:v>
                </c:pt>
                <c:pt idx="3">
                  <c:v>0.87</c:v>
                </c:pt>
                <c:pt idx="4">
                  <c:v>0.92</c:v>
                </c:pt>
                <c:pt idx="5">
                  <c:v>0.9</c:v>
                </c:pt>
              </c:numCache>
            </c:numRef>
          </c:val>
          <c:extLst>
            <c:ext xmlns:c16="http://schemas.microsoft.com/office/drawing/2014/chart" uri="{C3380CC4-5D6E-409C-BE32-E72D297353CC}">
              <c16:uniqueId val="{00000001-4852-461D-AD3F-66FA9A0F5503}"/>
            </c:ext>
          </c:extLst>
        </c:ser>
        <c:ser>
          <c:idx val="2"/>
          <c:order val="2"/>
          <c:tx>
            <c:strRef>
              <c:f>'Q7'!$D$1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'Q7'!$A$2:$A$7</c:f>
              <c:strCache>
                <c:ptCount val="6"/>
                <c:pt idx="0">
                  <c:v>Live </c:v>
                </c:pt>
                <c:pt idx="1">
                  <c:v>Work</c:v>
                </c:pt>
                <c:pt idx="2">
                  <c:v>Raise children</c:v>
                </c:pt>
                <c:pt idx="3">
                  <c:v>Retire</c:v>
                </c:pt>
                <c:pt idx="4">
                  <c:v>Vacation</c:v>
                </c:pt>
                <c:pt idx="5">
                  <c:v>Open a business</c:v>
                </c:pt>
              </c:strCache>
            </c:strRef>
          </c:cat>
          <c:val>
            <c:numRef>
              <c:f>'Q7'!$D$2:$D$7</c:f>
              <c:numCache>
                <c:formatCode>0%</c:formatCode>
                <c:ptCount val="6"/>
                <c:pt idx="0">
                  <c:v>0.93</c:v>
                </c:pt>
                <c:pt idx="1">
                  <c:v>0.92</c:v>
                </c:pt>
                <c:pt idx="2">
                  <c:v>0.89</c:v>
                </c:pt>
                <c:pt idx="3">
                  <c:v>0.86</c:v>
                </c:pt>
                <c:pt idx="4">
                  <c:v>0.9</c:v>
                </c:pt>
                <c:pt idx="5">
                  <c:v>0.89</c:v>
                </c:pt>
              </c:numCache>
            </c:numRef>
          </c:val>
          <c:extLst>
            <c:ext xmlns:c16="http://schemas.microsoft.com/office/drawing/2014/chart" uri="{C3380CC4-5D6E-409C-BE32-E72D297353CC}">
              <c16:uniqueId val="{00000002-4852-461D-AD3F-66FA9A0F5503}"/>
            </c:ext>
          </c:extLst>
        </c:ser>
        <c:dLbls>
          <c:showLegendKey val="0"/>
          <c:showVal val="0"/>
          <c:showCatName val="0"/>
          <c:showSerName val="0"/>
          <c:showPercent val="0"/>
          <c:showBubbleSize val="0"/>
        </c:dLbls>
        <c:gapWidth val="219"/>
        <c:overlap val="-27"/>
        <c:axId val="1406883087"/>
        <c:axId val="1406880591"/>
      </c:barChart>
      <c:catAx>
        <c:axId val="140688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880591"/>
        <c:crossesAt val="0"/>
        <c:auto val="1"/>
        <c:lblAlgn val="ctr"/>
        <c:lblOffset val="100"/>
        <c:noMultiLvlLbl val="0"/>
      </c:catAx>
      <c:valAx>
        <c:axId val="1406880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88308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0" baseline="0">
                <a:effectLst/>
              </a:rPr>
              <a:t>On a scale from one to five, where one is “very poorly” and five is “very well,” how do you feel that the City of Tampa has handled </a:t>
            </a:r>
            <a:r>
              <a:rPr lang="en-US" sz="1600" b="0" i="0" u="sng" baseline="0">
                <a:effectLst/>
              </a:rPr>
              <a:t>city issues in general?</a:t>
            </a:r>
            <a:endParaRPr lang="en-US" sz="16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'Q8'!$I$1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'Q8'!$H$2:$H$6</c:f>
              <c:strCache>
                <c:ptCount val="5"/>
                <c:pt idx="0">
                  <c:v>1- Very poorly</c:v>
                </c:pt>
                <c:pt idx="1">
                  <c:v>2</c:v>
                </c:pt>
                <c:pt idx="2">
                  <c:v>3</c:v>
                </c:pt>
                <c:pt idx="3">
                  <c:v>4</c:v>
                </c:pt>
                <c:pt idx="4">
                  <c:v>5- Very well</c:v>
                </c:pt>
              </c:strCache>
            </c:strRef>
          </c:cat>
          <c:val>
            <c:numRef>
              <c:f>'Q8'!$I$2:$I$6</c:f>
              <c:numCache>
                <c:formatCode>0%</c:formatCode>
                <c:ptCount val="5"/>
                <c:pt idx="0">
                  <c:v>0.02</c:v>
                </c:pt>
                <c:pt idx="1">
                  <c:v>0.08</c:v>
                </c:pt>
                <c:pt idx="2">
                  <c:v>0.17</c:v>
                </c:pt>
                <c:pt idx="3">
                  <c:v>0.59</c:v>
                </c:pt>
                <c:pt idx="4">
                  <c:v>0.14000000000000001</c:v>
                </c:pt>
              </c:numCache>
            </c:numRef>
          </c:val>
          <c:extLst>
            <c:ext xmlns:c16="http://schemas.microsoft.com/office/drawing/2014/chart" uri="{C3380CC4-5D6E-409C-BE32-E72D297353CC}">
              <c16:uniqueId val="{00000000-5E2D-40A5-9015-4BA7172D8747}"/>
            </c:ext>
          </c:extLst>
        </c:ser>
        <c:ser>
          <c:idx val="1"/>
          <c:order val="1"/>
          <c:tx>
            <c:strRef>
              <c:f>'Q8'!$J$1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'Q8'!$H$2:$H$6</c:f>
              <c:strCache>
                <c:ptCount val="5"/>
                <c:pt idx="0">
                  <c:v>1- Very poorly</c:v>
                </c:pt>
                <c:pt idx="1">
                  <c:v>2</c:v>
                </c:pt>
                <c:pt idx="2">
                  <c:v>3</c:v>
                </c:pt>
                <c:pt idx="3">
                  <c:v>4</c:v>
                </c:pt>
                <c:pt idx="4">
                  <c:v>5- Very well</c:v>
                </c:pt>
              </c:strCache>
            </c:strRef>
          </c:cat>
          <c:val>
            <c:numRef>
              <c:f>'Q8'!$J$2:$J$6</c:f>
              <c:numCache>
                <c:formatCode>0%</c:formatCode>
                <c:ptCount val="5"/>
                <c:pt idx="0">
                  <c:v>0.02</c:v>
                </c:pt>
                <c:pt idx="1">
                  <c:v>0.03</c:v>
                </c:pt>
                <c:pt idx="2">
                  <c:v>0.26</c:v>
                </c:pt>
                <c:pt idx="3">
                  <c:v>0.45</c:v>
                </c:pt>
                <c:pt idx="4">
                  <c:v>0.23</c:v>
                </c:pt>
              </c:numCache>
            </c:numRef>
          </c:val>
          <c:extLst>
            <c:ext xmlns:c16="http://schemas.microsoft.com/office/drawing/2014/chart" uri="{C3380CC4-5D6E-409C-BE32-E72D297353CC}">
              <c16:uniqueId val="{00000001-5E2D-40A5-9015-4BA7172D8747}"/>
            </c:ext>
          </c:extLst>
        </c:ser>
        <c:ser>
          <c:idx val="2"/>
          <c:order val="2"/>
          <c:tx>
            <c:strRef>
              <c:f>'Q8'!$K$1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'Q8'!$H$2:$H$6</c:f>
              <c:strCache>
                <c:ptCount val="5"/>
                <c:pt idx="0">
                  <c:v>1- Very poorly</c:v>
                </c:pt>
                <c:pt idx="1">
                  <c:v>2</c:v>
                </c:pt>
                <c:pt idx="2">
                  <c:v>3</c:v>
                </c:pt>
                <c:pt idx="3">
                  <c:v>4</c:v>
                </c:pt>
                <c:pt idx="4">
                  <c:v>5- Very well</c:v>
                </c:pt>
              </c:strCache>
            </c:strRef>
          </c:cat>
          <c:val>
            <c:numRef>
              <c:f>'Q8'!$K$2:$K$6</c:f>
              <c:numCache>
                <c:formatCode>0%</c:formatCode>
                <c:ptCount val="5"/>
                <c:pt idx="0">
                  <c:v>3.8690748397326502E-2</c:v>
                </c:pt>
                <c:pt idx="1">
                  <c:v>2.96975879184006E-2</c:v>
                </c:pt>
                <c:pt idx="2">
                  <c:v>0.26219023573206501</c:v>
                </c:pt>
                <c:pt idx="3">
                  <c:v>0.37047038233812901</c:v>
                </c:pt>
                <c:pt idx="4">
                  <c:v>0.29895104561407898</c:v>
                </c:pt>
              </c:numCache>
            </c:numRef>
          </c:val>
          <c:extLst>
            <c:ext xmlns:c16="http://schemas.microsoft.com/office/drawing/2014/chart" uri="{C3380CC4-5D6E-409C-BE32-E72D297353CC}">
              <c16:uniqueId val="{00000002-5E2D-40A5-9015-4BA7172D8747}"/>
            </c:ext>
          </c:extLst>
        </c:ser>
        <c:dLbls>
          <c:showLegendKey val="0"/>
          <c:showVal val="0"/>
          <c:showCatName val="0"/>
          <c:showSerName val="0"/>
          <c:showPercent val="0"/>
          <c:showBubbleSize val="0"/>
        </c:dLbls>
        <c:gapWidth val="219"/>
        <c:overlap val="-27"/>
        <c:axId val="193475456"/>
        <c:axId val="193475872"/>
      </c:barChart>
      <c:catAx>
        <c:axId val="19347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75872"/>
        <c:crosses val="autoZero"/>
        <c:auto val="1"/>
        <c:lblAlgn val="ctr"/>
        <c:lblOffset val="100"/>
        <c:noMultiLvlLbl val="0"/>
      </c:catAx>
      <c:valAx>
        <c:axId val="19347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7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21686096246087"/>
          <c:y val="6.8927568942731457E-2"/>
          <c:w val="0.48305876855605495"/>
          <c:h val="0.87798819977369946"/>
        </c:manualLayout>
      </c:layout>
      <c:barChart>
        <c:barDir val="bar"/>
        <c:grouping val="clustered"/>
        <c:varyColors val="0"/>
        <c:ser>
          <c:idx val="0"/>
          <c:order val="0"/>
          <c:tx>
            <c:strRef>
              <c:f>'expectation gap special'!$B$1</c:f>
              <c:strCache>
                <c:ptCount val="1"/>
                <c:pt idx="0">
                  <c:v>Expectation Gap</c:v>
                </c:pt>
              </c:strCache>
            </c:strRef>
          </c:tx>
          <c:spPr>
            <a:noFill/>
            <a:ln>
              <a:noFill/>
            </a:ln>
            <a:effectLst/>
          </c:spPr>
          <c:invertIfNegative val="0"/>
          <c:dLbls>
            <c:dLbl>
              <c:idx val="0"/>
              <c:tx>
                <c:rich>
                  <a:bodyPr/>
                  <a:lstStyle/>
                  <a:p>
                    <a:fld id="{2BD51FCD-0683-4782-A2FE-B0A128F16FD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BA-453D-BAA3-027BE491309F}"/>
                </c:ext>
              </c:extLst>
            </c:dLbl>
            <c:dLbl>
              <c:idx val="1"/>
              <c:tx>
                <c:rich>
                  <a:bodyPr/>
                  <a:lstStyle/>
                  <a:p>
                    <a:fld id="{3F67BC17-1620-402C-A590-57C66DF5F96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BA-453D-BAA3-027BE491309F}"/>
                </c:ext>
              </c:extLst>
            </c:dLbl>
            <c:dLbl>
              <c:idx val="2"/>
              <c:tx>
                <c:rich>
                  <a:bodyPr/>
                  <a:lstStyle/>
                  <a:p>
                    <a:fld id="{38B2E290-5D9E-46BD-90EE-55485CD8B56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BA-453D-BAA3-027BE491309F}"/>
                </c:ext>
              </c:extLst>
            </c:dLbl>
            <c:dLbl>
              <c:idx val="3"/>
              <c:tx>
                <c:rich>
                  <a:bodyPr/>
                  <a:lstStyle/>
                  <a:p>
                    <a:fld id="{0B094663-0B80-40AC-A2EA-883E9A853B6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BA-453D-BAA3-027BE491309F}"/>
                </c:ext>
              </c:extLst>
            </c:dLbl>
            <c:dLbl>
              <c:idx val="4"/>
              <c:tx>
                <c:rich>
                  <a:bodyPr/>
                  <a:lstStyle/>
                  <a:p>
                    <a:fld id="{3512DAC6-2D97-469B-8248-25E101345EF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BA-453D-BAA3-027BE491309F}"/>
                </c:ext>
              </c:extLst>
            </c:dLbl>
            <c:dLbl>
              <c:idx val="5"/>
              <c:tx>
                <c:rich>
                  <a:bodyPr/>
                  <a:lstStyle/>
                  <a:p>
                    <a:fld id="{D5332ACC-E36D-4FF4-9B23-E9892671AC9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BA-453D-BAA3-027BE491309F}"/>
                </c:ext>
              </c:extLst>
            </c:dLbl>
            <c:dLbl>
              <c:idx val="6"/>
              <c:tx>
                <c:rich>
                  <a:bodyPr/>
                  <a:lstStyle/>
                  <a:p>
                    <a:fld id="{70BE6BAD-47DF-49A2-905E-A8C6A99EF8A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BA-453D-BAA3-027BE491309F}"/>
                </c:ext>
              </c:extLst>
            </c:dLbl>
            <c:dLbl>
              <c:idx val="7"/>
              <c:tx>
                <c:rich>
                  <a:bodyPr/>
                  <a:lstStyle/>
                  <a:p>
                    <a:fld id="{4C0E8C2B-BBAB-4753-B498-9227B204C07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3BA-453D-BAA3-027BE491309F}"/>
                </c:ext>
              </c:extLst>
            </c:dLbl>
            <c:dLbl>
              <c:idx val="8"/>
              <c:tx>
                <c:rich>
                  <a:bodyPr/>
                  <a:lstStyle/>
                  <a:p>
                    <a:fld id="{B54D273D-D4DE-40CE-8C61-72499454193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3BA-453D-BAA3-027BE491309F}"/>
                </c:ext>
              </c:extLst>
            </c:dLbl>
            <c:dLbl>
              <c:idx val="9"/>
              <c:tx>
                <c:rich>
                  <a:bodyPr/>
                  <a:lstStyle/>
                  <a:p>
                    <a:fld id="{874558AE-2913-4E5E-9091-8ED4C64C8B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3BA-453D-BAA3-027BE491309F}"/>
                </c:ext>
              </c:extLst>
            </c:dLbl>
            <c:dLbl>
              <c:idx val="10"/>
              <c:tx>
                <c:rich>
                  <a:bodyPr/>
                  <a:lstStyle/>
                  <a:p>
                    <a:fld id="{2BF9DBDB-A19E-4F10-B08A-9A98ACD526E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3BA-453D-BAA3-027BE491309F}"/>
                </c:ext>
              </c:extLst>
            </c:dLbl>
            <c:dLbl>
              <c:idx val="11"/>
              <c:tx>
                <c:rich>
                  <a:bodyPr/>
                  <a:lstStyle/>
                  <a:p>
                    <a:fld id="{93647F23-E399-4FB2-8E51-A488A7140B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3BA-453D-BAA3-027BE491309F}"/>
                </c:ext>
              </c:extLst>
            </c:dLbl>
            <c:dLbl>
              <c:idx val="12"/>
              <c:tx>
                <c:rich>
                  <a:bodyPr/>
                  <a:lstStyle/>
                  <a:p>
                    <a:fld id="{043A44F4-BFAB-4EC3-9C9B-DBE0130EE51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3BA-453D-BAA3-027BE491309F}"/>
                </c:ext>
              </c:extLst>
            </c:dLbl>
            <c:dLbl>
              <c:idx val="13"/>
              <c:tx>
                <c:rich>
                  <a:bodyPr/>
                  <a:lstStyle/>
                  <a:p>
                    <a:fld id="{1EFF36E2-7060-4DAC-8EA5-90ACF81F9F8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3BA-453D-BAA3-027BE491309F}"/>
                </c:ext>
              </c:extLst>
            </c:dLbl>
            <c:dLbl>
              <c:idx val="14"/>
              <c:tx>
                <c:rich>
                  <a:bodyPr/>
                  <a:lstStyle/>
                  <a:p>
                    <a:fld id="{E4FF2FCE-09D9-4011-B5B7-E5DED2D10E0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3BA-453D-BAA3-027BE491309F}"/>
                </c:ext>
              </c:extLst>
            </c:dLbl>
            <c:dLbl>
              <c:idx val="15"/>
              <c:tx>
                <c:rich>
                  <a:bodyPr/>
                  <a:lstStyle/>
                  <a:p>
                    <a:fld id="{6EBF9133-DDF1-4BB0-9933-A066A1D13B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3BA-453D-BAA3-027BE491309F}"/>
                </c:ext>
              </c:extLst>
            </c:dLbl>
            <c:dLbl>
              <c:idx val="16"/>
              <c:tx>
                <c:rich>
                  <a:bodyPr/>
                  <a:lstStyle/>
                  <a:p>
                    <a:fld id="{D8B29C8C-B6CC-4AAF-9CE0-6D5EB72711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3BA-453D-BAA3-027BE491309F}"/>
                </c:ext>
              </c:extLst>
            </c:dLbl>
            <c:dLbl>
              <c:idx val="17"/>
              <c:tx>
                <c:rich>
                  <a:bodyPr/>
                  <a:lstStyle/>
                  <a:p>
                    <a:fld id="{8048D621-0469-45B9-BDDB-57A9614F94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3BA-453D-BAA3-027BE491309F}"/>
                </c:ext>
              </c:extLst>
            </c:dLbl>
            <c:dLbl>
              <c:idx val="18"/>
              <c:tx>
                <c:rich>
                  <a:bodyPr/>
                  <a:lstStyle/>
                  <a:p>
                    <a:fld id="{EE6FD7FA-97C8-44F5-9A9F-AC8F327C019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3BA-453D-BAA3-027BE491309F}"/>
                </c:ext>
              </c:extLst>
            </c:dLbl>
            <c:dLbl>
              <c:idx val="19"/>
              <c:tx>
                <c:rich>
                  <a:bodyPr/>
                  <a:lstStyle/>
                  <a:p>
                    <a:fld id="{ECC41A98-F7DA-4055-9F43-EEFBA4A6644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3BA-453D-BAA3-027BE49130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'expectation gap special'!$E$2:$E$25</c:f>
                <c:numCache>
                  <c:formatCode>General</c:formatCode>
                  <c:ptCount val="24"/>
                  <c:pt idx="0">
                    <c:v>-0.44250780857595728</c:v>
                  </c:pt>
                  <c:pt idx="1">
                    <c:v>-0.54999999999999893</c:v>
                  </c:pt>
                  <c:pt idx="2">
                    <c:v>-0.56999999999999851</c:v>
                  </c:pt>
                  <c:pt idx="3">
                    <c:v>-0.62999999999999989</c:v>
                  </c:pt>
                  <c:pt idx="4">
                    <c:v>-0.66999999999999993</c:v>
                  </c:pt>
                  <c:pt idx="5">
                    <c:v>-0.75</c:v>
                  </c:pt>
                  <c:pt idx="6">
                    <c:v>-0.86000000000000032</c:v>
                  </c:pt>
                  <c:pt idx="7">
                    <c:v>-0.9300000000000006</c:v>
                  </c:pt>
                  <c:pt idx="8">
                    <c:v>-1.0299999999999994</c:v>
                  </c:pt>
                  <c:pt idx="9">
                    <c:v>-1.1600000000000001</c:v>
                  </c:pt>
                  <c:pt idx="10">
                    <c:v>-1.1899999999999995</c:v>
                  </c:pt>
                  <c:pt idx="11">
                    <c:v>-1.1900000000000004</c:v>
                  </c:pt>
                  <c:pt idx="12">
                    <c:v>-1.2800000000000002</c:v>
                  </c:pt>
                  <c:pt idx="13">
                    <c:v>-1.3199999999999994</c:v>
                  </c:pt>
                  <c:pt idx="14">
                    <c:v>-1.3500000000000005</c:v>
                  </c:pt>
                  <c:pt idx="15">
                    <c:v>-1.4400000000000004</c:v>
                  </c:pt>
                  <c:pt idx="16">
                    <c:v>-1.5499999999999998</c:v>
                  </c:pt>
                  <c:pt idx="17">
                    <c:v>-1.8499999999999996</c:v>
                  </c:pt>
                  <c:pt idx="18">
                    <c:v>-2.0200000000000005</c:v>
                  </c:pt>
                  <c:pt idx="19">
                    <c:v>-2.419999999999999</c:v>
                  </c:pt>
                </c:numCache>
              </c:numRef>
            </c:plus>
            <c:minus>
              <c:numRef>
                <c:f>'expectation gap special'!$F$2:$F$25</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minus>
            <c:spPr>
              <a:noFill/>
              <a:ln w="9525" cap="flat" cmpd="sng" algn="ctr">
                <a:solidFill>
                  <a:schemeClr val="tx1">
                    <a:lumMod val="65000"/>
                    <a:lumOff val="35000"/>
                  </a:schemeClr>
                </a:solidFill>
                <a:bevel/>
              </a:ln>
              <a:effectLst/>
            </c:spPr>
          </c:errBars>
          <c:cat>
            <c:strRef>
              <c:f>'expectation gap special'!$A$2:$A$21</c:f>
              <c:strCache>
                <c:ptCount val="20"/>
                <c:pt idx="0">
                  <c:v>Availability of jobs for my skillset</c:v>
                </c:pt>
                <c:pt idx="1">
                  <c:v>Arts and culture institutions</c:v>
                </c:pt>
                <c:pt idx="2">
                  <c:v>Events, social activities, and recreation opportunities </c:v>
                </c:pt>
                <c:pt idx="3">
                  <c:v>Housing options near where I work</c:v>
                </c:pt>
                <c:pt idx="4">
                  <c:v>Public transit options </c:v>
                </c:pt>
                <c:pt idx="5">
                  <c:v>After-school and childcare programs</c:v>
                </c:pt>
                <c:pt idx="6">
                  <c:v>Sense of community</c:v>
                </c:pt>
                <c:pt idx="7">
                  <c:v>Greenspaces, parks, and public spaces</c:v>
                </c:pt>
                <c:pt idx="8">
                  <c:v>K-12 education</c:v>
                </c:pt>
                <c:pt idx="9">
                  <c:v>Flood prevention</c:v>
                </c:pt>
                <c:pt idx="10">
                  <c:v>Career opportunities for the next generation</c:v>
                </c:pt>
                <c:pt idx="11">
                  <c:v>Diversity, equity and inclusion</c:v>
                </c:pt>
                <c:pt idx="12">
                  <c:v>Bicyclist and pedestrian safety</c:v>
                </c:pt>
                <c:pt idx="13">
                  <c:v>Cleanliness of public spaces</c:v>
                </c:pt>
                <c:pt idx="14">
                  <c:v>Sense of personal safety</c:v>
                </c:pt>
                <c:pt idx="15">
                  <c:v>Accessible and timely waste management </c:v>
                </c:pt>
                <c:pt idx="16">
                  <c:v>Parking availability</c:v>
                </c:pt>
                <c:pt idx="17">
                  <c:v>Quality roads</c:v>
                </c:pt>
                <c:pt idx="18">
                  <c:v>Smooth traffic flow on major roads</c:v>
                </c:pt>
                <c:pt idx="19">
                  <c:v>Affordable housing choices</c:v>
                </c:pt>
              </c:strCache>
            </c:strRef>
          </c:cat>
          <c:val>
            <c:numRef>
              <c:f>'expectation gap special'!$B$2:$B$21</c:f>
              <c:numCache>
                <c:formatCode>0.00</c:formatCode>
                <c:ptCount val="20"/>
                <c:pt idx="0">
                  <c:v>7.9325078085759575</c:v>
                </c:pt>
                <c:pt idx="1">
                  <c:v>8.5299999999999994</c:v>
                </c:pt>
                <c:pt idx="2">
                  <c:v>8.6199999999999992</c:v>
                </c:pt>
                <c:pt idx="3">
                  <c:v>7.88</c:v>
                </c:pt>
                <c:pt idx="4">
                  <c:v>7.64</c:v>
                </c:pt>
                <c:pt idx="5">
                  <c:v>7.85</c:v>
                </c:pt>
                <c:pt idx="6">
                  <c:v>8.58</c:v>
                </c:pt>
                <c:pt idx="7">
                  <c:v>8.9</c:v>
                </c:pt>
                <c:pt idx="8">
                  <c:v>8.52</c:v>
                </c:pt>
                <c:pt idx="9">
                  <c:v>8.92</c:v>
                </c:pt>
                <c:pt idx="10">
                  <c:v>8.93</c:v>
                </c:pt>
                <c:pt idx="11">
                  <c:v>8.75</c:v>
                </c:pt>
                <c:pt idx="12">
                  <c:v>8.2200000000000006</c:v>
                </c:pt>
                <c:pt idx="13">
                  <c:v>8.9499999999999993</c:v>
                </c:pt>
                <c:pt idx="14">
                  <c:v>8.99</c:v>
                </c:pt>
                <c:pt idx="15">
                  <c:v>8.9700000000000006</c:v>
                </c:pt>
                <c:pt idx="16">
                  <c:v>8.51</c:v>
                </c:pt>
                <c:pt idx="17">
                  <c:v>8.9499999999999993</c:v>
                </c:pt>
                <c:pt idx="18">
                  <c:v>8.81</c:v>
                </c:pt>
                <c:pt idx="19">
                  <c:v>9.11</c:v>
                </c:pt>
              </c:numCache>
            </c:numRef>
          </c:val>
          <c:extLst>
            <c:ext xmlns:c15="http://schemas.microsoft.com/office/drawing/2012/chart" uri="{02D57815-91ED-43cb-92C2-25804820EDAC}">
              <c15:datalabelsRange>
                <c15:f>'expectation gap special'!$G$2:$G$25</c15:f>
                <c15:dlblRangeCache>
                  <c:ptCount val="24"/>
                  <c:pt idx="0">
                    <c:v>0.44</c:v>
                  </c:pt>
                  <c:pt idx="1">
                    <c:v>0.55</c:v>
                  </c:pt>
                  <c:pt idx="2">
                    <c:v>0.57</c:v>
                  </c:pt>
                  <c:pt idx="3">
                    <c:v>0.63</c:v>
                  </c:pt>
                  <c:pt idx="4">
                    <c:v>0.67</c:v>
                  </c:pt>
                  <c:pt idx="5">
                    <c:v>0.75</c:v>
                  </c:pt>
                  <c:pt idx="6">
                    <c:v>0.86</c:v>
                  </c:pt>
                  <c:pt idx="7">
                    <c:v>0.93</c:v>
                  </c:pt>
                  <c:pt idx="8">
                    <c:v>1.03</c:v>
                  </c:pt>
                  <c:pt idx="9">
                    <c:v>1.16</c:v>
                  </c:pt>
                  <c:pt idx="10">
                    <c:v>1.19</c:v>
                  </c:pt>
                  <c:pt idx="11">
                    <c:v>1.19</c:v>
                  </c:pt>
                  <c:pt idx="12">
                    <c:v>1.28</c:v>
                  </c:pt>
                  <c:pt idx="13">
                    <c:v>1.32</c:v>
                  </c:pt>
                  <c:pt idx="14">
                    <c:v>1.35</c:v>
                  </c:pt>
                  <c:pt idx="15">
                    <c:v>1.44</c:v>
                  </c:pt>
                  <c:pt idx="16">
                    <c:v>1.55</c:v>
                  </c:pt>
                  <c:pt idx="17">
                    <c:v>1.85</c:v>
                  </c:pt>
                  <c:pt idx="18">
                    <c:v>2.02</c:v>
                  </c:pt>
                  <c:pt idx="19">
                    <c:v>2.42</c:v>
                  </c:pt>
                </c15:dlblRangeCache>
              </c15:datalabelsRange>
            </c:ext>
            <c:ext xmlns:c16="http://schemas.microsoft.com/office/drawing/2014/chart" uri="{C3380CC4-5D6E-409C-BE32-E72D297353CC}">
              <c16:uniqueId val="{00000014-73BA-453D-BAA3-027BE491309F}"/>
            </c:ext>
          </c:extLst>
        </c:ser>
        <c:ser>
          <c:idx val="1"/>
          <c:order val="1"/>
          <c:tx>
            <c:strRef>
              <c:f>'expectation gap special'!$C$1</c:f>
              <c:strCache>
                <c:ptCount val="1"/>
                <c:pt idx="0">
                  <c:v>Experience</c:v>
                </c:pt>
              </c:strCache>
            </c:strRef>
          </c:tx>
          <c:spPr>
            <a:solidFill>
              <a:schemeClr val="accent2"/>
            </a:solidFill>
            <a:ln>
              <a:noFill/>
            </a:ln>
            <a:effectLst/>
          </c:spPr>
          <c:invertIfNegative val="0"/>
          <c:cat>
            <c:strRef>
              <c:f>'expectation gap special'!$A$2:$A$21</c:f>
              <c:strCache>
                <c:ptCount val="20"/>
                <c:pt idx="0">
                  <c:v>Availability of jobs for my skillset</c:v>
                </c:pt>
                <c:pt idx="1">
                  <c:v>Arts and culture institutions</c:v>
                </c:pt>
                <c:pt idx="2">
                  <c:v>Events, social activities, and recreation opportunities </c:v>
                </c:pt>
                <c:pt idx="3">
                  <c:v>Housing options near where I work</c:v>
                </c:pt>
                <c:pt idx="4">
                  <c:v>Public transit options </c:v>
                </c:pt>
                <c:pt idx="5">
                  <c:v>After-school and childcare programs</c:v>
                </c:pt>
                <c:pt idx="6">
                  <c:v>Sense of community</c:v>
                </c:pt>
                <c:pt idx="7">
                  <c:v>Greenspaces, parks, and public spaces</c:v>
                </c:pt>
                <c:pt idx="8">
                  <c:v>K-12 education</c:v>
                </c:pt>
                <c:pt idx="9">
                  <c:v>Flood prevention</c:v>
                </c:pt>
                <c:pt idx="10">
                  <c:v>Career opportunities for the next generation</c:v>
                </c:pt>
                <c:pt idx="11">
                  <c:v>Diversity, equity and inclusion</c:v>
                </c:pt>
                <c:pt idx="12">
                  <c:v>Bicyclist and pedestrian safety</c:v>
                </c:pt>
                <c:pt idx="13">
                  <c:v>Cleanliness of public spaces</c:v>
                </c:pt>
                <c:pt idx="14">
                  <c:v>Sense of personal safety</c:v>
                </c:pt>
                <c:pt idx="15">
                  <c:v>Accessible and timely waste management </c:v>
                </c:pt>
                <c:pt idx="16">
                  <c:v>Parking availability</c:v>
                </c:pt>
                <c:pt idx="17">
                  <c:v>Quality roads</c:v>
                </c:pt>
                <c:pt idx="18">
                  <c:v>Smooth traffic flow on major roads</c:v>
                </c:pt>
                <c:pt idx="19">
                  <c:v>Affordable housing choices</c:v>
                </c:pt>
              </c:strCache>
            </c:strRef>
          </c:cat>
          <c:val>
            <c:numRef>
              <c:f>'expectation gap special'!$C$2:$C$21</c:f>
              <c:numCache>
                <c:formatCode>0.00</c:formatCode>
                <c:ptCount val="20"/>
                <c:pt idx="0">
                  <c:v>7.49</c:v>
                </c:pt>
                <c:pt idx="1">
                  <c:v>7.98</c:v>
                </c:pt>
                <c:pt idx="2">
                  <c:v>8.0500000000000007</c:v>
                </c:pt>
                <c:pt idx="3">
                  <c:v>7.25</c:v>
                </c:pt>
                <c:pt idx="4">
                  <c:v>6.97</c:v>
                </c:pt>
                <c:pt idx="5">
                  <c:v>7.1</c:v>
                </c:pt>
                <c:pt idx="6">
                  <c:v>7.72</c:v>
                </c:pt>
                <c:pt idx="7">
                  <c:v>7.97</c:v>
                </c:pt>
                <c:pt idx="8">
                  <c:v>7.49</c:v>
                </c:pt>
                <c:pt idx="9">
                  <c:v>7.76</c:v>
                </c:pt>
                <c:pt idx="10">
                  <c:v>7.74</c:v>
                </c:pt>
                <c:pt idx="11">
                  <c:v>7.56</c:v>
                </c:pt>
                <c:pt idx="12">
                  <c:v>6.94</c:v>
                </c:pt>
                <c:pt idx="13">
                  <c:v>7.63</c:v>
                </c:pt>
                <c:pt idx="14">
                  <c:v>7.64</c:v>
                </c:pt>
                <c:pt idx="15">
                  <c:v>7.53</c:v>
                </c:pt>
                <c:pt idx="16">
                  <c:v>6.96</c:v>
                </c:pt>
                <c:pt idx="17">
                  <c:v>7.1</c:v>
                </c:pt>
                <c:pt idx="18">
                  <c:v>6.79</c:v>
                </c:pt>
                <c:pt idx="19">
                  <c:v>6.69</c:v>
                </c:pt>
              </c:numCache>
            </c:numRef>
          </c:val>
          <c:extLst>
            <c:ext xmlns:c16="http://schemas.microsoft.com/office/drawing/2014/chart" uri="{C3380CC4-5D6E-409C-BE32-E72D297353CC}">
              <c16:uniqueId val="{00000015-73BA-453D-BAA3-027BE491309F}"/>
            </c:ext>
          </c:extLst>
        </c:ser>
        <c:ser>
          <c:idx val="2"/>
          <c:order val="2"/>
          <c:tx>
            <c:strRef>
              <c:f>'expectation gap special'!$D$1</c:f>
              <c:strCache>
                <c:ptCount val="1"/>
                <c:pt idx="0">
                  <c:v>Importance</c:v>
                </c:pt>
              </c:strCache>
            </c:strRef>
          </c:tx>
          <c:spPr>
            <a:solidFill>
              <a:schemeClr val="accent3"/>
            </a:solidFill>
            <a:ln>
              <a:noFill/>
            </a:ln>
            <a:effectLst/>
          </c:spPr>
          <c:invertIfNegative val="0"/>
          <c:cat>
            <c:strRef>
              <c:f>'expectation gap special'!$A$2:$A$21</c:f>
              <c:strCache>
                <c:ptCount val="20"/>
                <c:pt idx="0">
                  <c:v>Availability of jobs for my skillset</c:v>
                </c:pt>
                <c:pt idx="1">
                  <c:v>Arts and culture institutions</c:v>
                </c:pt>
                <c:pt idx="2">
                  <c:v>Events, social activities, and recreation opportunities </c:v>
                </c:pt>
                <c:pt idx="3">
                  <c:v>Housing options near where I work</c:v>
                </c:pt>
                <c:pt idx="4">
                  <c:v>Public transit options </c:v>
                </c:pt>
                <c:pt idx="5">
                  <c:v>After-school and childcare programs</c:v>
                </c:pt>
                <c:pt idx="6">
                  <c:v>Sense of community</c:v>
                </c:pt>
                <c:pt idx="7">
                  <c:v>Greenspaces, parks, and public spaces</c:v>
                </c:pt>
                <c:pt idx="8">
                  <c:v>K-12 education</c:v>
                </c:pt>
                <c:pt idx="9">
                  <c:v>Flood prevention</c:v>
                </c:pt>
                <c:pt idx="10">
                  <c:v>Career opportunities for the next generation</c:v>
                </c:pt>
                <c:pt idx="11">
                  <c:v>Diversity, equity and inclusion</c:v>
                </c:pt>
                <c:pt idx="12">
                  <c:v>Bicyclist and pedestrian safety</c:v>
                </c:pt>
                <c:pt idx="13">
                  <c:v>Cleanliness of public spaces</c:v>
                </c:pt>
                <c:pt idx="14">
                  <c:v>Sense of personal safety</c:v>
                </c:pt>
                <c:pt idx="15">
                  <c:v>Accessible and timely waste management </c:v>
                </c:pt>
                <c:pt idx="16">
                  <c:v>Parking availability</c:v>
                </c:pt>
                <c:pt idx="17">
                  <c:v>Quality roads</c:v>
                </c:pt>
                <c:pt idx="18">
                  <c:v>Smooth traffic flow on major roads</c:v>
                </c:pt>
                <c:pt idx="19">
                  <c:v>Affordable housing choices</c:v>
                </c:pt>
              </c:strCache>
            </c:strRef>
          </c:cat>
          <c:val>
            <c:numRef>
              <c:f>'expectation gap special'!$D$2:$D$21</c:f>
              <c:numCache>
                <c:formatCode>0.00</c:formatCode>
                <c:ptCount val="20"/>
                <c:pt idx="0">
                  <c:v>7.9325078085759575</c:v>
                </c:pt>
                <c:pt idx="1">
                  <c:v>8.5299999999999994</c:v>
                </c:pt>
                <c:pt idx="2">
                  <c:v>8.6199999999999992</c:v>
                </c:pt>
                <c:pt idx="3">
                  <c:v>7.88</c:v>
                </c:pt>
                <c:pt idx="4">
                  <c:v>7.64</c:v>
                </c:pt>
                <c:pt idx="5">
                  <c:v>7.85</c:v>
                </c:pt>
                <c:pt idx="6">
                  <c:v>8.58</c:v>
                </c:pt>
                <c:pt idx="7">
                  <c:v>8.9</c:v>
                </c:pt>
                <c:pt idx="8">
                  <c:v>8.52</c:v>
                </c:pt>
                <c:pt idx="9">
                  <c:v>8.92</c:v>
                </c:pt>
                <c:pt idx="10">
                  <c:v>8.93</c:v>
                </c:pt>
                <c:pt idx="11">
                  <c:v>8.75</c:v>
                </c:pt>
                <c:pt idx="12">
                  <c:v>8.2200000000000006</c:v>
                </c:pt>
                <c:pt idx="13">
                  <c:v>8.9499999999999993</c:v>
                </c:pt>
                <c:pt idx="14">
                  <c:v>8.99</c:v>
                </c:pt>
                <c:pt idx="15">
                  <c:v>8.9700000000000006</c:v>
                </c:pt>
                <c:pt idx="16">
                  <c:v>8.51</c:v>
                </c:pt>
                <c:pt idx="17">
                  <c:v>8.9499999999999993</c:v>
                </c:pt>
                <c:pt idx="18">
                  <c:v>8.81</c:v>
                </c:pt>
                <c:pt idx="19">
                  <c:v>9.11</c:v>
                </c:pt>
              </c:numCache>
            </c:numRef>
          </c:val>
          <c:extLst>
            <c:ext xmlns:c16="http://schemas.microsoft.com/office/drawing/2014/chart" uri="{C3380CC4-5D6E-409C-BE32-E72D297353CC}">
              <c16:uniqueId val="{00000016-73BA-453D-BAA3-027BE491309F}"/>
            </c:ext>
          </c:extLst>
        </c:ser>
        <c:dLbls>
          <c:showLegendKey val="0"/>
          <c:showVal val="0"/>
          <c:showCatName val="0"/>
          <c:showSerName val="0"/>
          <c:showPercent val="0"/>
          <c:showBubbleSize val="0"/>
        </c:dLbls>
        <c:gapWidth val="182"/>
        <c:axId val="841595232"/>
        <c:axId val="841588160"/>
      </c:barChart>
      <c:catAx>
        <c:axId val="841595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588160"/>
        <c:crosses val="autoZero"/>
        <c:auto val="1"/>
        <c:lblAlgn val="ctr"/>
        <c:lblOffset val="100"/>
        <c:tickMarkSkip val="2"/>
        <c:noMultiLvlLbl val="0"/>
      </c:catAx>
      <c:valAx>
        <c:axId val="84158816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841595232"/>
        <c:crosses val="autoZero"/>
        <c:crossBetween val="between"/>
        <c:majorUnit val="5"/>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of the following is </a:t>
            </a:r>
            <a:r>
              <a:rPr lang="en-US" b="1" u="sng"/>
              <a:t>least</a:t>
            </a:r>
            <a:r>
              <a:rPr lang="en-US"/>
              <a:t> important to you when considering</a:t>
            </a:r>
            <a:r>
              <a:rPr lang="en-US" baseline="0"/>
              <a:t> your choice of where to live?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'Q12'!$I$1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'Q12'!$H$2:$H$4</c:f>
              <c:strCache>
                <c:ptCount val="3"/>
                <c:pt idx="0">
                  <c:v>Housing Affordability</c:v>
                </c:pt>
                <c:pt idx="1">
                  <c:v>Size of home and/or yard</c:v>
                </c:pt>
                <c:pt idx="2">
                  <c:v>Length of my commute to work</c:v>
                </c:pt>
              </c:strCache>
            </c:strRef>
          </c:cat>
          <c:val>
            <c:numRef>
              <c:f>'Q12'!$I$2:$I$4</c:f>
              <c:numCache>
                <c:formatCode>0%</c:formatCode>
                <c:ptCount val="3"/>
                <c:pt idx="0">
                  <c:v>0.16</c:v>
                </c:pt>
                <c:pt idx="1">
                  <c:v>0.39</c:v>
                </c:pt>
                <c:pt idx="2">
                  <c:v>0.45</c:v>
                </c:pt>
              </c:numCache>
            </c:numRef>
          </c:val>
          <c:extLst>
            <c:ext xmlns:c16="http://schemas.microsoft.com/office/drawing/2014/chart" uri="{C3380CC4-5D6E-409C-BE32-E72D297353CC}">
              <c16:uniqueId val="{00000000-3C32-43EC-B4DF-5C695A6DE34E}"/>
            </c:ext>
          </c:extLst>
        </c:ser>
        <c:ser>
          <c:idx val="1"/>
          <c:order val="1"/>
          <c:tx>
            <c:strRef>
              <c:f>'Q12'!$J$1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'Q12'!$H$2:$H$4</c:f>
              <c:strCache>
                <c:ptCount val="3"/>
                <c:pt idx="0">
                  <c:v>Housing Affordability</c:v>
                </c:pt>
                <c:pt idx="1">
                  <c:v>Size of home and/or yard</c:v>
                </c:pt>
                <c:pt idx="2">
                  <c:v>Length of my commute to work</c:v>
                </c:pt>
              </c:strCache>
            </c:strRef>
          </c:cat>
          <c:val>
            <c:numRef>
              <c:f>'Q12'!$J$2:$J$4</c:f>
              <c:numCache>
                <c:formatCode>0%</c:formatCode>
                <c:ptCount val="3"/>
                <c:pt idx="0">
                  <c:v>0.28000000000000003</c:v>
                </c:pt>
                <c:pt idx="1">
                  <c:v>0.28000000000000003</c:v>
                </c:pt>
                <c:pt idx="2">
                  <c:v>0.44</c:v>
                </c:pt>
              </c:numCache>
            </c:numRef>
          </c:val>
          <c:extLst>
            <c:ext xmlns:c16="http://schemas.microsoft.com/office/drawing/2014/chart" uri="{C3380CC4-5D6E-409C-BE32-E72D297353CC}">
              <c16:uniqueId val="{00000001-3C32-43EC-B4DF-5C695A6DE34E}"/>
            </c:ext>
          </c:extLst>
        </c:ser>
        <c:dLbls>
          <c:showLegendKey val="0"/>
          <c:showVal val="0"/>
          <c:showCatName val="0"/>
          <c:showSerName val="0"/>
          <c:showPercent val="0"/>
          <c:showBubbleSize val="0"/>
        </c:dLbls>
        <c:gapWidth val="219"/>
        <c:overlap val="-27"/>
        <c:axId val="1963490815"/>
        <c:axId val="1963477919"/>
      </c:barChart>
      <c:catAx>
        <c:axId val="196349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477919"/>
        <c:crosses val="autoZero"/>
        <c:auto val="1"/>
        <c:lblAlgn val="ctr"/>
        <c:lblOffset val="100"/>
        <c:noMultiLvlLbl val="0"/>
      </c:catAx>
      <c:valAx>
        <c:axId val="19634779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49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 you rent</a:t>
            </a:r>
            <a:r>
              <a:rPr lang="en-US" baseline="0"/>
              <a:t> or own your current City of Tampa residence?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56-4C8E-85D9-CE49AF5A89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56-4C8E-85D9-CE49AF5A89AC}"/>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856-4C8E-85D9-CE49AF5A89A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'Q13'!$I$2:$I$3</c:f>
              <c:strCache>
                <c:ptCount val="2"/>
                <c:pt idx="0">
                  <c:v>Rent</c:v>
                </c:pt>
                <c:pt idx="1">
                  <c:v>Own</c:v>
                </c:pt>
              </c:strCache>
            </c:strRef>
          </c:cat>
          <c:val>
            <c:numRef>
              <c:f>'Q13'!$L$2:$L$3</c:f>
              <c:numCache>
                <c:formatCode>0%</c:formatCode>
                <c:ptCount val="2"/>
                <c:pt idx="0">
                  <c:v>0.51525345738433503</c:v>
                </c:pt>
                <c:pt idx="1">
                  <c:v>0.48474654261566502</c:v>
                </c:pt>
              </c:numCache>
            </c:numRef>
          </c:val>
          <c:extLst>
            <c:ext xmlns:c16="http://schemas.microsoft.com/office/drawing/2014/chart" uri="{C3380CC4-5D6E-409C-BE32-E72D297353CC}">
              <c16:uniqueId val="{00000004-4856-4C8E-85D9-CE49AF5A89A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Which of the following is </a:t>
            </a:r>
            <a:r>
              <a:rPr lang="en-US" b="1" u="sng" dirty="0"/>
              <a:t>least</a:t>
            </a:r>
            <a:r>
              <a:rPr lang="en-US" dirty="0"/>
              <a:t> important to you when considering</a:t>
            </a:r>
            <a:r>
              <a:rPr lang="en-US" baseline="0" dirty="0"/>
              <a:t> your choice of where to live?</a:t>
            </a:r>
            <a:br>
              <a:rPr lang="en-US" baseline="0" dirty="0"/>
            </a:br>
            <a:r>
              <a:rPr lang="en-US" baseline="0" dirty="0"/>
              <a:t> Geography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'Q12'!$A$7</c:f>
              <c:strCache>
                <c:ptCount val="1"/>
                <c:pt idx="0">
                  <c:v>Length of my commute to work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'Q12'!$B$6:$G$6</c:f>
              <c:strCache>
                <c:ptCount val="6"/>
                <c:pt idx="0">
                  <c:v>South Tampa </c:v>
                </c:pt>
                <c:pt idx="1">
                  <c:v>Downtown/Channelside/Harbour Island</c:v>
                </c:pt>
                <c:pt idx="2">
                  <c:v>East Tampa/Ybor/Heights</c:v>
                </c:pt>
                <c:pt idx="3">
                  <c:v>University/Sulphur Springs</c:v>
                </c:pt>
                <c:pt idx="4">
                  <c:v>West Tampa South</c:v>
                </c:pt>
                <c:pt idx="5">
                  <c:v>New Tampa</c:v>
                </c:pt>
              </c:strCache>
            </c:strRef>
          </c:cat>
          <c:val>
            <c:numRef>
              <c:f>'Q12'!$B$7:$G$7</c:f>
              <c:numCache>
                <c:formatCode>0%</c:formatCode>
                <c:ptCount val="6"/>
                <c:pt idx="0">
                  <c:v>0.43969166778615199</c:v>
                </c:pt>
                <c:pt idx="1">
                  <c:v>0.43639928077983597</c:v>
                </c:pt>
                <c:pt idx="2">
                  <c:v>0.42237617859696502</c:v>
                </c:pt>
                <c:pt idx="3">
                  <c:v>0.37890574299785601</c:v>
                </c:pt>
                <c:pt idx="4">
                  <c:v>0.51592483025570202</c:v>
                </c:pt>
                <c:pt idx="5">
                  <c:v>0.45950450856699099</c:v>
                </c:pt>
              </c:numCache>
            </c:numRef>
          </c:val>
          <c:extLst>
            <c:ext xmlns:c16="http://schemas.microsoft.com/office/drawing/2014/chart" uri="{C3380CC4-5D6E-409C-BE32-E72D297353CC}">
              <c16:uniqueId val="{00000000-EE4D-4AC8-BD12-253BE7DD2E0E}"/>
            </c:ext>
          </c:extLst>
        </c:ser>
        <c:ser>
          <c:idx val="1"/>
          <c:order val="1"/>
          <c:tx>
            <c:strRef>
              <c:f>'Q12'!$A$8</c:f>
              <c:strCache>
                <c:ptCount val="1"/>
                <c:pt idx="0">
                  <c:v>Housing affordability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'Q12'!$B$6:$G$6</c:f>
              <c:strCache>
                <c:ptCount val="6"/>
                <c:pt idx="0">
                  <c:v>South Tampa </c:v>
                </c:pt>
                <c:pt idx="1">
                  <c:v>Downtown/Channelside/Harbour Island</c:v>
                </c:pt>
                <c:pt idx="2">
                  <c:v>East Tampa/Ybor/Heights</c:v>
                </c:pt>
                <c:pt idx="3">
                  <c:v>University/Sulphur Springs</c:v>
                </c:pt>
                <c:pt idx="4">
                  <c:v>West Tampa South</c:v>
                </c:pt>
                <c:pt idx="5">
                  <c:v>New Tampa</c:v>
                </c:pt>
              </c:strCache>
            </c:strRef>
          </c:cat>
          <c:val>
            <c:numRef>
              <c:f>'Q12'!$B$8:$G$8</c:f>
              <c:numCache>
                <c:formatCode>0%</c:formatCode>
                <c:ptCount val="6"/>
                <c:pt idx="0">
                  <c:v>0.34656346446866798</c:v>
                </c:pt>
                <c:pt idx="1">
                  <c:v>0.246250863906296</c:v>
                </c:pt>
                <c:pt idx="2">
                  <c:v>0.26737814344548799</c:v>
                </c:pt>
                <c:pt idx="3">
                  <c:v>0.29014558162827803</c:v>
                </c:pt>
                <c:pt idx="4">
                  <c:v>0.26321289237147999</c:v>
                </c:pt>
                <c:pt idx="5">
                  <c:v>0.22197395573291301</c:v>
                </c:pt>
              </c:numCache>
            </c:numRef>
          </c:val>
          <c:extLst>
            <c:ext xmlns:c16="http://schemas.microsoft.com/office/drawing/2014/chart" uri="{C3380CC4-5D6E-409C-BE32-E72D297353CC}">
              <c16:uniqueId val="{00000001-EE4D-4AC8-BD12-253BE7DD2E0E}"/>
            </c:ext>
          </c:extLst>
        </c:ser>
        <c:ser>
          <c:idx val="2"/>
          <c:order val="2"/>
          <c:tx>
            <c:strRef>
              <c:f>'Q12'!$A$9</c:f>
              <c:strCache>
                <c:ptCount val="1"/>
                <c:pt idx="0">
                  <c:v>Size of home and/or yard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'Q12'!$B$6:$G$6</c:f>
              <c:strCache>
                <c:ptCount val="6"/>
                <c:pt idx="0">
                  <c:v>South Tampa </c:v>
                </c:pt>
                <c:pt idx="1">
                  <c:v>Downtown/Channelside/Harbour Island</c:v>
                </c:pt>
                <c:pt idx="2">
                  <c:v>East Tampa/Ybor/Heights</c:v>
                </c:pt>
                <c:pt idx="3">
                  <c:v>University/Sulphur Springs</c:v>
                </c:pt>
                <c:pt idx="4">
                  <c:v>West Tampa South</c:v>
                </c:pt>
                <c:pt idx="5">
                  <c:v>New Tampa</c:v>
                </c:pt>
              </c:strCache>
            </c:strRef>
          </c:cat>
          <c:val>
            <c:numRef>
              <c:f>'Q12'!$B$9:$G$9</c:f>
              <c:numCache>
                <c:formatCode>0%</c:formatCode>
                <c:ptCount val="6"/>
                <c:pt idx="0">
                  <c:v>0.21374486774518001</c:v>
                </c:pt>
                <c:pt idx="1">
                  <c:v>0.317349855313868</c:v>
                </c:pt>
                <c:pt idx="2">
                  <c:v>0.31024567795754698</c:v>
                </c:pt>
                <c:pt idx="3">
                  <c:v>0.33094867537386602</c:v>
                </c:pt>
                <c:pt idx="4">
                  <c:v>0.22086227737281899</c:v>
                </c:pt>
                <c:pt idx="5">
                  <c:v>0.318521535700096</c:v>
                </c:pt>
              </c:numCache>
            </c:numRef>
          </c:val>
          <c:extLst>
            <c:ext xmlns:c16="http://schemas.microsoft.com/office/drawing/2014/chart" uri="{C3380CC4-5D6E-409C-BE32-E72D297353CC}">
              <c16:uniqueId val="{00000002-EE4D-4AC8-BD12-253BE7DD2E0E}"/>
            </c:ext>
          </c:extLst>
        </c:ser>
        <c:dLbls>
          <c:showLegendKey val="0"/>
          <c:showVal val="0"/>
          <c:showCatName val="0"/>
          <c:showSerName val="0"/>
          <c:showPercent val="0"/>
          <c:showBubbleSize val="0"/>
        </c:dLbls>
        <c:gapWidth val="219"/>
        <c:overlap val="-27"/>
        <c:axId val="1654150943"/>
        <c:axId val="1654151775"/>
      </c:barChart>
      <c:catAx>
        <c:axId val="165415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151775"/>
        <c:crosses val="autoZero"/>
        <c:auto val="1"/>
        <c:lblAlgn val="ctr"/>
        <c:lblOffset val="100"/>
        <c:noMultiLvlLbl val="0"/>
      </c:catAx>
      <c:valAx>
        <c:axId val="1654151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15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Which</a:t>
            </a:r>
            <a:r>
              <a:rPr lang="en-US" baseline="0" dirty="0"/>
              <a:t> of the following is </a:t>
            </a:r>
            <a:r>
              <a:rPr lang="en-US" b="1" u="sng" baseline="0" dirty="0"/>
              <a:t>least</a:t>
            </a:r>
            <a:r>
              <a:rPr lang="en-US" baseline="0" dirty="0"/>
              <a:t> important to you when considering your choice of where to live? Income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Q12_Income!$B$1</c:f>
              <c:strCache>
                <c:ptCount val="1"/>
                <c:pt idx="0">
                  <c:v>Length of my commute to work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Q12_Income!$A$2:$A$8</c:f>
              <c:strCache>
                <c:ptCount val="7"/>
                <c:pt idx="0">
                  <c:v>Less than $25,000</c:v>
                </c:pt>
                <c:pt idx="1">
                  <c:v>$25,000  to $49,999</c:v>
                </c:pt>
                <c:pt idx="2">
                  <c:v>$50,000 to $74,999</c:v>
                </c:pt>
                <c:pt idx="3">
                  <c:v>$75,000 to $99,999</c:v>
                </c:pt>
                <c:pt idx="4">
                  <c:v>100,000 to $149,999</c:v>
                </c:pt>
                <c:pt idx="5">
                  <c:v>More than $150,000</c:v>
                </c:pt>
                <c:pt idx="6">
                  <c:v>DK/NA/Refused</c:v>
                </c:pt>
              </c:strCache>
            </c:strRef>
          </c:cat>
          <c:val>
            <c:numRef>
              <c:f>Q12_Income!$B$2:$B$8</c:f>
              <c:numCache>
                <c:formatCode>0%</c:formatCode>
                <c:ptCount val="7"/>
                <c:pt idx="0">
                  <c:v>2.4996107102377201E-2</c:v>
                </c:pt>
                <c:pt idx="1">
                  <c:v>9.8378942900011507E-2</c:v>
                </c:pt>
                <c:pt idx="2">
                  <c:v>0.12984178614903899</c:v>
                </c:pt>
                <c:pt idx="3">
                  <c:v>0.13267504790142601</c:v>
                </c:pt>
                <c:pt idx="4">
                  <c:v>2.8862990587390398E-2</c:v>
                </c:pt>
                <c:pt idx="5">
                  <c:v>2.3631819139268201E-4</c:v>
                </c:pt>
                <c:pt idx="6">
                  <c:v>2.9880183142133698E-2</c:v>
                </c:pt>
              </c:numCache>
            </c:numRef>
          </c:val>
          <c:extLst>
            <c:ext xmlns:c16="http://schemas.microsoft.com/office/drawing/2014/chart" uri="{C3380CC4-5D6E-409C-BE32-E72D297353CC}">
              <c16:uniqueId val="{00000000-EBED-4BD1-AEC7-FB86926AF4B9}"/>
            </c:ext>
          </c:extLst>
        </c:ser>
        <c:ser>
          <c:idx val="1"/>
          <c:order val="1"/>
          <c:tx>
            <c:strRef>
              <c:f>Q12_Income!$C$1</c:f>
              <c:strCache>
                <c:ptCount val="1"/>
                <c:pt idx="0">
                  <c:v>Housing Affordability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Q12_Income!$A$2:$A$8</c:f>
              <c:strCache>
                <c:ptCount val="7"/>
                <c:pt idx="0">
                  <c:v>Less than $25,000</c:v>
                </c:pt>
                <c:pt idx="1">
                  <c:v>$25,000  to $49,999</c:v>
                </c:pt>
                <c:pt idx="2">
                  <c:v>$50,000 to $74,999</c:v>
                </c:pt>
                <c:pt idx="3">
                  <c:v>$75,000 to $99,999</c:v>
                </c:pt>
                <c:pt idx="4">
                  <c:v>100,000 to $149,999</c:v>
                </c:pt>
                <c:pt idx="5">
                  <c:v>More than $150,000</c:v>
                </c:pt>
                <c:pt idx="6">
                  <c:v>DK/NA/Refused</c:v>
                </c:pt>
              </c:strCache>
            </c:strRef>
          </c:cat>
          <c:val>
            <c:numRef>
              <c:f>Q12_Income!$C$2:$C$8</c:f>
              <c:numCache>
                <c:formatCode>0%</c:formatCode>
                <c:ptCount val="7"/>
                <c:pt idx="0">
                  <c:v>1.4150753373346999E-2</c:v>
                </c:pt>
                <c:pt idx="1">
                  <c:v>6.2809653848810099E-2</c:v>
                </c:pt>
                <c:pt idx="2">
                  <c:v>7.1375326974020603E-2</c:v>
                </c:pt>
                <c:pt idx="3">
                  <c:v>7.9130962035364905E-2</c:v>
                </c:pt>
                <c:pt idx="4">
                  <c:v>2.08709211831292E-2</c:v>
                </c:pt>
                <c:pt idx="5">
                  <c:v>2.7718640685470801E-3</c:v>
                </c:pt>
                <c:pt idx="6">
                  <c:v>2.47591127101187E-2</c:v>
                </c:pt>
              </c:numCache>
            </c:numRef>
          </c:val>
          <c:extLst>
            <c:ext xmlns:c16="http://schemas.microsoft.com/office/drawing/2014/chart" uri="{C3380CC4-5D6E-409C-BE32-E72D297353CC}">
              <c16:uniqueId val="{00000001-EBED-4BD1-AEC7-FB86926AF4B9}"/>
            </c:ext>
          </c:extLst>
        </c:ser>
        <c:ser>
          <c:idx val="2"/>
          <c:order val="2"/>
          <c:tx>
            <c:strRef>
              <c:f>Q12_Income!$D$1</c:f>
              <c:strCache>
                <c:ptCount val="1"/>
                <c:pt idx="0">
                  <c:v>Size of home and/or yard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Q12_Income!$A$2:$A$8</c:f>
              <c:strCache>
                <c:ptCount val="7"/>
                <c:pt idx="0">
                  <c:v>Less than $25,000</c:v>
                </c:pt>
                <c:pt idx="1">
                  <c:v>$25,000  to $49,999</c:v>
                </c:pt>
                <c:pt idx="2">
                  <c:v>$50,000 to $74,999</c:v>
                </c:pt>
                <c:pt idx="3">
                  <c:v>$75,000 to $99,999</c:v>
                </c:pt>
                <c:pt idx="4">
                  <c:v>100,000 to $149,999</c:v>
                </c:pt>
                <c:pt idx="5">
                  <c:v>More than $150,000</c:v>
                </c:pt>
                <c:pt idx="6">
                  <c:v>DK/NA/Refused</c:v>
                </c:pt>
              </c:strCache>
            </c:strRef>
          </c:cat>
          <c:val>
            <c:numRef>
              <c:f>Q12_Income!$D$2:$D$8</c:f>
              <c:numCache>
                <c:formatCode>0%</c:formatCode>
                <c:ptCount val="7"/>
                <c:pt idx="0">
                  <c:v>1.77316565668676E-2</c:v>
                </c:pt>
                <c:pt idx="1">
                  <c:v>9.5012743653496698E-2</c:v>
                </c:pt>
                <c:pt idx="2">
                  <c:v>8.6784677158839099E-2</c:v>
                </c:pt>
                <c:pt idx="3">
                  <c:v>3.8089620731320301E-2</c:v>
                </c:pt>
                <c:pt idx="4">
                  <c:v>9.3717408201708496E-3</c:v>
                </c:pt>
                <c:pt idx="5">
                  <c:v>2.3077200889428302E-3</c:v>
                </c:pt>
                <c:pt idx="6">
                  <c:v>2.9961870813254798E-2</c:v>
                </c:pt>
              </c:numCache>
            </c:numRef>
          </c:val>
          <c:extLst>
            <c:ext xmlns:c16="http://schemas.microsoft.com/office/drawing/2014/chart" uri="{C3380CC4-5D6E-409C-BE32-E72D297353CC}">
              <c16:uniqueId val="{00000002-EBED-4BD1-AEC7-FB86926AF4B9}"/>
            </c:ext>
          </c:extLst>
        </c:ser>
        <c:dLbls>
          <c:showLegendKey val="0"/>
          <c:showVal val="0"/>
          <c:showCatName val="0"/>
          <c:showSerName val="0"/>
          <c:showPercent val="0"/>
          <c:showBubbleSize val="0"/>
        </c:dLbls>
        <c:gapWidth val="219"/>
        <c:overlap val="-27"/>
        <c:axId val="1580289423"/>
        <c:axId val="1580306479"/>
      </c:barChart>
      <c:catAx>
        <c:axId val="158028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306479"/>
        <c:crosses val="autoZero"/>
        <c:auto val="1"/>
        <c:lblAlgn val="ctr"/>
        <c:lblOffset val="100"/>
        <c:noMultiLvlLbl val="0"/>
      </c:catAx>
      <c:valAx>
        <c:axId val="1580306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28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Which of the following is </a:t>
            </a:r>
            <a:r>
              <a:rPr lang="en-US" b="1" u="sng" dirty="0"/>
              <a:t>least</a:t>
            </a:r>
            <a:r>
              <a:rPr lang="en-US" dirty="0"/>
              <a:t> important</a:t>
            </a:r>
            <a:r>
              <a:rPr lang="en-US" baseline="0" dirty="0"/>
              <a:t> to you when considering your choice of where to </a:t>
            </a:r>
            <a:r>
              <a:rPr lang="en-US" baseline="0"/>
              <a:t>live?</a:t>
            </a:r>
          </a:p>
          <a:p>
            <a:pPr>
              <a:defRPr/>
            </a:pPr>
            <a:r>
              <a:rPr lang="en-US" baseline="0"/>
              <a:t> </a:t>
            </a:r>
            <a:r>
              <a:rPr lang="en-US" baseline="0" dirty="0"/>
              <a:t>Homeownership</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'Q12'!$B$31</c:f>
              <c:strCache>
                <c:ptCount val="1"/>
                <c:pt idx="0">
                  <c:v>Rent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'Q12'!$A$32:$A$34</c:f>
              <c:strCache>
                <c:ptCount val="3"/>
                <c:pt idx="0">
                  <c:v>Length of my commute to work</c:v>
                </c:pt>
                <c:pt idx="1">
                  <c:v>Housing affordability</c:v>
                </c:pt>
                <c:pt idx="2">
                  <c:v>Size of home and/or yard</c:v>
                </c:pt>
              </c:strCache>
            </c:strRef>
          </c:cat>
          <c:val>
            <c:numRef>
              <c:f>'Q12'!$B$32:$B$34</c:f>
              <c:numCache>
                <c:formatCode>0%</c:formatCode>
                <c:ptCount val="3"/>
                <c:pt idx="0">
                  <c:v>0.39316783949265899</c:v>
                </c:pt>
                <c:pt idx="1">
                  <c:v>0.25464637934804402</c:v>
                </c:pt>
                <c:pt idx="2">
                  <c:v>0.352185781159297</c:v>
                </c:pt>
              </c:numCache>
            </c:numRef>
          </c:val>
          <c:extLst>
            <c:ext xmlns:c16="http://schemas.microsoft.com/office/drawing/2014/chart" uri="{C3380CC4-5D6E-409C-BE32-E72D297353CC}">
              <c16:uniqueId val="{00000000-614B-4A15-9F1C-CD6341FC3A24}"/>
            </c:ext>
          </c:extLst>
        </c:ser>
        <c:ser>
          <c:idx val="1"/>
          <c:order val="1"/>
          <c:tx>
            <c:strRef>
              <c:f>'Q12'!$C$31</c:f>
              <c:strCache>
                <c:ptCount val="1"/>
                <c:pt idx="0">
                  <c:v>Own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'Q12'!$A$32:$A$34</c:f>
              <c:strCache>
                <c:ptCount val="3"/>
                <c:pt idx="0">
                  <c:v>Length of my commute to work</c:v>
                </c:pt>
                <c:pt idx="1">
                  <c:v>Housing affordability</c:v>
                </c:pt>
                <c:pt idx="2">
                  <c:v>Size of home and/or yard</c:v>
                </c:pt>
              </c:strCache>
            </c:strRef>
          </c:cat>
          <c:val>
            <c:numRef>
              <c:f>'Q12'!$C$32:$C$34</c:f>
              <c:numCache>
                <c:formatCode>0%</c:formatCode>
                <c:ptCount val="3"/>
                <c:pt idx="0">
                  <c:v>0.49982880957843201</c:v>
                </c:pt>
                <c:pt idx="1">
                  <c:v>0.298426402472665</c:v>
                </c:pt>
                <c:pt idx="2">
                  <c:v>0.20174478794890399</c:v>
                </c:pt>
              </c:numCache>
            </c:numRef>
          </c:val>
          <c:extLst>
            <c:ext xmlns:c16="http://schemas.microsoft.com/office/drawing/2014/chart" uri="{C3380CC4-5D6E-409C-BE32-E72D297353CC}">
              <c16:uniqueId val="{00000001-614B-4A15-9F1C-CD6341FC3A24}"/>
            </c:ext>
          </c:extLst>
        </c:ser>
        <c:dLbls>
          <c:showLegendKey val="0"/>
          <c:showVal val="0"/>
          <c:showCatName val="0"/>
          <c:showSerName val="0"/>
          <c:showPercent val="0"/>
          <c:showBubbleSize val="0"/>
        </c:dLbls>
        <c:gapWidth val="219"/>
        <c:overlap val="-27"/>
        <c:axId val="1586858447"/>
        <c:axId val="1586871759"/>
      </c:barChart>
      <c:catAx>
        <c:axId val="158685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871759"/>
        <c:crosses val="autoZero"/>
        <c:auto val="1"/>
        <c:lblAlgn val="ctr"/>
        <c:lblOffset val="100"/>
        <c:noMultiLvlLbl val="0"/>
      </c:catAx>
      <c:valAx>
        <c:axId val="1586871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85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 you rent or</a:t>
            </a:r>
            <a:r>
              <a:rPr lang="en-US" baseline="0"/>
              <a:t> own your current City of Tampa residence?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'Q13'!$I$2</c:f>
              <c:strCache>
                <c:ptCount val="1"/>
                <c:pt idx="0">
                  <c:v>Rent</c:v>
                </c:pt>
              </c:strCache>
            </c:strRef>
          </c:tx>
          <c:spPr>
            <a:ln w="28575" cap="rnd">
              <a:solidFill>
                <a:schemeClr val="accent1"/>
              </a:solidFill>
              <a:round/>
            </a:ln>
            <a:effectLst/>
          </c:spPr>
          <c:marker>
            <c:symbol val="none"/>
          </c:marker>
          <c:dLbls>
            <c:dLbl>
              <c:idx val="0"/>
              <c:layout>
                <c:manualLayout>
                  <c:x val="-2.7312223089835559E-2"/>
                  <c:y val="4.2884990253411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FA-4689-B0AC-B75F76790233}"/>
                </c:ext>
              </c:extLst>
            </c:dLbl>
            <c:dLbl>
              <c:idx val="1"/>
              <c:layout>
                <c:manualLayout>
                  <c:x val="-3.4761011205245197E-2"/>
                  <c:y val="-5.4580896686159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FA-4689-B0AC-B75F76790233}"/>
                </c:ext>
              </c:extLst>
            </c:dLbl>
            <c:dLbl>
              <c:idx val="2"/>
              <c:layout>
                <c:manualLayout>
                  <c:x val="0"/>
                  <c:y val="-1.1695906432748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FA-4689-B0AC-B75F767902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'Q13'!$J$1:$L$1</c:f>
              <c:numCache>
                <c:formatCode>General</c:formatCode>
                <c:ptCount val="3"/>
                <c:pt idx="0">
                  <c:v>2020</c:v>
                </c:pt>
                <c:pt idx="1">
                  <c:v>2021</c:v>
                </c:pt>
                <c:pt idx="2">
                  <c:v>2022</c:v>
                </c:pt>
              </c:numCache>
            </c:numRef>
          </c:cat>
          <c:val>
            <c:numRef>
              <c:f>'Q13'!$J$2:$L$2</c:f>
              <c:numCache>
                <c:formatCode>0%</c:formatCode>
                <c:ptCount val="3"/>
                <c:pt idx="0">
                  <c:v>0.37</c:v>
                </c:pt>
                <c:pt idx="1">
                  <c:v>0.54</c:v>
                </c:pt>
                <c:pt idx="2">
                  <c:v>0.51525345738433503</c:v>
                </c:pt>
              </c:numCache>
            </c:numRef>
          </c:val>
          <c:smooth val="0"/>
          <c:extLst>
            <c:ext xmlns:c16="http://schemas.microsoft.com/office/drawing/2014/chart" uri="{C3380CC4-5D6E-409C-BE32-E72D297353CC}">
              <c16:uniqueId val="{00000003-7FFA-4689-B0AC-B75F76790233}"/>
            </c:ext>
          </c:extLst>
        </c:ser>
        <c:ser>
          <c:idx val="1"/>
          <c:order val="1"/>
          <c:tx>
            <c:strRef>
              <c:f>'Q13'!$I$3</c:f>
              <c:strCache>
                <c:ptCount val="1"/>
                <c:pt idx="0">
                  <c:v>Own</c:v>
                </c:pt>
              </c:strCache>
            </c:strRef>
          </c:tx>
          <c:spPr>
            <a:ln w="28575" cap="rnd">
              <a:solidFill>
                <a:schemeClr val="accent2"/>
              </a:solidFill>
              <a:round/>
            </a:ln>
            <a:effectLst/>
          </c:spPr>
          <c:marker>
            <c:symbol val="none"/>
          </c:marker>
          <c:dLbls>
            <c:dLbl>
              <c:idx val="0"/>
              <c:layout>
                <c:manualLayout>
                  <c:x val="-2.2346364346229056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FA-4689-B0AC-B75F76790233}"/>
                </c:ext>
              </c:extLst>
            </c:dLbl>
            <c:dLbl>
              <c:idx val="1"/>
              <c:layout>
                <c:manualLayout>
                  <c:x val="-3.2278081833441968E-2"/>
                  <c:y val="5.068226120857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FA-4689-B0AC-B75F76790233}"/>
                </c:ext>
              </c:extLst>
            </c:dLbl>
            <c:dLbl>
              <c:idx val="2"/>
              <c:layout>
                <c:manualLayout>
                  <c:x val="-1.489757623081937E-2"/>
                  <c:y val="2.7290448343079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FA-4689-B0AC-B75F767902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'Q13'!$J$1:$L$1</c:f>
              <c:numCache>
                <c:formatCode>General</c:formatCode>
                <c:ptCount val="3"/>
                <c:pt idx="0">
                  <c:v>2020</c:v>
                </c:pt>
                <c:pt idx="1">
                  <c:v>2021</c:v>
                </c:pt>
                <c:pt idx="2">
                  <c:v>2022</c:v>
                </c:pt>
              </c:numCache>
            </c:numRef>
          </c:cat>
          <c:val>
            <c:numRef>
              <c:f>'Q13'!$J$3:$L$3</c:f>
              <c:numCache>
                <c:formatCode>0%</c:formatCode>
                <c:ptCount val="3"/>
                <c:pt idx="0">
                  <c:v>0.63</c:v>
                </c:pt>
                <c:pt idx="1">
                  <c:v>0.46</c:v>
                </c:pt>
                <c:pt idx="2">
                  <c:v>0.48474654261566502</c:v>
                </c:pt>
              </c:numCache>
            </c:numRef>
          </c:val>
          <c:smooth val="0"/>
          <c:extLst>
            <c:ext xmlns:c16="http://schemas.microsoft.com/office/drawing/2014/chart" uri="{C3380CC4-5D6E-409C-BE32-E72D297353CC}">
              <c16:uniqueId val="{00000007-7FFA-4689-B0AC-B75F76790233}"/>
            </c:ext>
          </c:extLst>
        </c:ser>
        <c:dLbls>
          <c:showLegendKey val="0"/>
          <c:showVal val="0"/>
          <c:showCatName val="0"/>
          <c:showSerName val="0"/>
          <c:showPercent val="0"/>
          <c:showBubbleSize val="0"/>
        </c:dLbls>
        <c:smooth val="0"/>
        <c:axId val="1665370767"/>
        <c:axId val="1665363695"/>
      </c:lineChart>
      <c:catAx>
        <c:axId val="166537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5363695"/>
        <c:crosses val="autoZero"/>
        <c:auto val="1"/>
        <c:lblAlgn val="ctr"/>
        <c:lblOffset val="100"/>
        <c:noMultiLvlLbl val="0"/>
      </c:catAx>
      <c:valAx>
        <c:axId val="16653636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537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Which type of housing would you like to see more</a:t>
            </a:r>
            <a:r>
              <a:rPr lang="en-US" baseline="0" dirty="0"/>
              <a:t> of in Tampa?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'Q17'!$B$2:$B$6</c:f>
              <c:strCache>
                <c:ptCount val="5"/>
                <c:pt idx="0">
                  <c:v>Single-family detached homes</c:v>
                </c:pt>
                <c:pt idx="1">
                  <c:v>Accessory Dwelling Units </c:v>
                </c:pt>
                <c:pt idx="2">
                  <c:v>Duplex and other multiplex housing</c:v>
                </c:pt>
                <c:pt idx="3">
                  <c:v>Townhomes and condominiums</c:v>
                </c:pt>
                <c:pt idx="4">
                  <c:v>Tiny houses</c:v>
                </c:pt>
              </c:strCache>
            </c:strRef>
          </c:cat>
          <c:val>
            <c:numRef>
              <c:f>'Q17'!$C$2:$C$6</c:f>
              <c:numCache>
                <c:formatCode>0.0%</c:formatCode>
                <c:ptCount val="5"/>
                <c:pt idx="0">
                  <c:v>0.366032843430455</c:v>
                </c:pt>
                <c:pt idx="1">
                  <c:v>0.25460643414057399</c:v>
                </c:pt>
                <c:pt idx="2">
                  <c:v>0.22367342447389299</c:v>
                </c:pt>
                <c:pt idx="3">
                  <c:v>9.3115636652200504E-2</c:v>
                </c:pt>
                <c:pt idx="4">
                  <c:v>6.2571661302877807E-2</c:v>
                </c:pt>
              </c:numCache>
            </c:numRef>
          </c:val>
          <c:extLst>
            <c:ext xmlns:c16="http://schemas.microsoft.com/office/drawing/2014/chart" uri="{C3380CC4-5D6E-409C-BE32-E72D297353CC}">
              <c16:uniqueId val="{00000000-EA96-418C-A446-4E9982721586}"/>
            </c:ext>
          </c:extLst>
        </c:ser>
        <c:dLbls>
          <c:showLegendKey val="0"/>
          <c:showVal val="0"/>
          <c:showCatName val="0"/>
          <c:showSerName val="0"/>
          <c:showPercent val="0"/>
          <c:showBubbleSize val="0"/>
        </c:dLbls>
        <c:gapWidth val="219"/>
        <c:overlap val="-27"/>
        <c:axId val="1580296495"/>
        <c:axId val="1580290671"/>
      </c:barChart>
      <c:catAx>
        <c:axId val="158029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290671"/>
        <c:crosses val="autoZero"/>
        <c:auto val="1"/>
        <c:lblAlgn val="ctr"/>
        <c:lblOffset val="100"/>
        <c:noMultiLvlLbl val="0"/>
      </c:catAx>
      <c:valAx>
        <c:axId val="15802906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29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In which of the categories does your current age fall?</a:t>
            </a:r>
          </a:p>
        </c:rich>
      </c:tx>
      <c:layout>
        <c:manualLayout>
          <c:xMode val="edge"/>
          <c:yMode val="edge"/>
          <c:x val="0.10419268696836306"/>
          <c:y val="2.2583950724309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'Q4'!$J$2:$J$8</c:f>
              <c:strCache>
                <c:ptCount val="7"/>
                <c:pt idx="0">
                  <c:v>18 to 24 years</c:v>
                </c:pt>
                <c:pt idx="1">
                  <c:v>25 to 34 years</c:v>
                </c:pt>
                <c:pt idx="2">
                  <c:v>35 to 44 years</c:v>
                </c:pt>
                <c:pt idx="3">
                  <c:v>45 to 54 years</c:v>
                </c:pt>
                <c:pt idx="4">
                  <c:v>55 to 64 years</c:v>
                </c:pt>
                <c:pt idx="5">
                  <c:v>65 years or older</c:v>
                </c:pt>
                <c:pt idx="6">
                  <c:v>Refused</c:v>
                </c:pt>
              </c:strCache>
            </c:strRef>
          </c:cat>
          <c:val>
            <c:numRef>
              <c:f>'Q4'!$K$2:$K$8</c:f>
              <c:numCache>
                <c:formatCode>0%</c:formatCode>
                <c:ptCount val="7"/>
                <c:pt idx="0">
                  <c:v>0.13312229581291099</c:v>
                </c:pt>
                <c:pt idx="1">
                  <c:v>0.216514509402356</c:v>
                </c:pt>
                <c:pt idx="2">
                  <c:v>0.17234235739714901</c:v>
                </c:pt>
                <c:pt idx="3">
                  <c:v>0.167594796223383</c:v>
                </c:pt>
                <c:pt idx="4">
                  <c:v>0.150257830983408</c:v>
                </c:pt>
                <c:pt idx="5">
                  <c:v>0.157269443323446</c:v>
                </c:pt>
                <c:pt idx="6">
                  <c:v>2.8987668573473499E-3</c:v>
                </c:pt>
              </c:numCache>
            </c:numRef>
          </c:val>
          <c:extLst>
            <c:ext xmlns:c16="http://schemas.microsoft.com/office/drawing/2014/chart" uri="{C3380CC4-5D6E-409C-BE32-E72D297353CC}">
              <c16:uniqueId val="{00000000-7543-47CD-8EA0-DCC5B846E3B5}"/>
            </c:ext>
          </c:extLst>
        </c:ser>
        <c:dLbls>
          <c:showLegendKey val="0"/>
          <c:showVal val="0"/>
          <c:showCatName val="0"/>
          <c:showSerName val="0"/>
          <c:showPercent val="0"/>
          <c:showBubbleSize val="0"/>
        </c:dLbls>
        <c:gapWidth val="219"/>
        <c:overlap val="-27"/>
        <c:axId val="341452607"/>
        <c:axId val="341467167"/>
      </c:barChart>
      <c:catAx>
        <c:axId val="34145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467167"/>
        <c:crosses val="autoZero"/>
        <c:auto val="1"/>
        <c:lblAlgn val="ctr"/>
        <c:lblOffset val="100"/>
        <c:noMultiLvlLbl val="0"/>
      </c:catAx>
      <c:valAx>
        <c:axId val="341467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452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If you had to</a:t>
            </a:r>
            <a:r>
              <a:rPr lang="en-US" baseline="0"/>
              <a:t> guess, how likely is it you will be living in the City of Tampa in five years from now?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'Q16'!$B$2:$B$5</c:f>
              <c:strCache>
                <c:ptCount val="4"/>
                <c:pt idx="0">
                  <c:v>Highly likely</c:v>
                </c:pt>
                <c:pt idx="1">
                  <c:v>Somewhat likely</c:v>
                </c:pt>
                <c:pt idx="2">
                  <c:v>Somewhat unlikely</c:v>
                </c:pt>
                <c:pt idx="3">
                  <c:v>Highly unlikely</c:v>
                </c:pt>
              </c:strCache>
            </c:strRef>
          </c:cat>
          <c:val>
            <c:numRef>
              <c:f>'Q16'!$D$2:$D$5</c:f>
              <c:numCache>
                <c:formatCode>0%</c:formatCode>
                <c:ptCount val="4"/>
                <c:pt idx="0">
                  <c:v>0.61</c:v>
                </c:pt>
                <c:pt idx="1">
                  <c:v>0.3</c:v>
                </c:pt>
                <c:pt idx="2">
                  <c:v>7.0000000000000007E-2</c:v>
                </c:pt>
                <c:pt idx="3">
                  <c:v>0.02</c:v>
                </c:pt>
              </c:numCache>
            </c:numRef>
          </c:val>
          <c:extLst>
            <c:ext xmlns:c16="http://schemas.microsoft.com/office/drawing/2014/chart" uri="{C3380CC4-5D6E-409C-BE32-E72D297353CC}">
              <c16:uniqueId val="{00000000-85C4-4065-AE5C-4C6205526AF9}"/>
            </c:ext>
          </c:extLst>
        </c:ser>
        <c:dLbls>
          <c:showLegendKey val="0"/>
          <c:showVal val="0"/>
          <c:showCatName val="0"/>
          <c:showSerName val="0"/>
          <c:showPercent val="0"/>
          <c:showBubbleSize val="0"/>
        </c:dLbls>
        <c:gapWidth val="219"/>
        <c:overlap val="-27"/>
        <c:axId val="747801887"/>
        <c:axId val="747791903"/>
      </c:barChart>
      <c:catAx>
        <c:axId val="74780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791903"/>
        <c:crosses val="autoZero"/>
        <c:auto val="1"/>
        <c:lblAlgn val="ctr"/>
        <c:lblOffset val="100"/>
        <c:noMultiLvlLbl val="0"/>
      </c:catAx>
      <c:valAx>
        <c:axId val="747791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80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about</a:t>
            </a:r>
            <a:r>
              <a:rPr lang="en-US" baseline="0"/>
              <a:t> things like bikes and scooters? Do you regularly bike or scoot to run errands, visit businesses, or commute to work?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'Q19'!$J$2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'Q19'!$K$1:$L$1</c:f>
              <c:numCache>
                <c:formatCode>General</c:formatCode>
                <c:ptCount val="2"/>
                <c:pt idx="0">
                  <c:v>2021</c:v>
                </c:pt>
                <c:pt idx="1">
                  <c:v>2022</c:v>
                </c:pt>
              </c:numCache>
            </c:numRef>
          </c:cat>
          <c:val>
            <c:numRef>
              <c:f>'Q19'!$K$2:$L$2</c:f>
              <c:numCache>
                <c:formatCode>0%</c:formatCode>
                <c:ptCount val="2"/>
                <c:pt idx="0">
                  <c:v>0.15</c:v>
                </c:pt>
                <c:pt idx="1">
                  <c:v>0.13</c:v>
                </c:pt>
              </c:numCache>
            </c:numRef>
          </c:val>
          <c:extLst>
            <c:ext xmlns:c16="http://schemas.microsoft.com/office/drawing/2014/chart" uri="{C3380CC4-5D6E-409C-BE32-E72D297353CC}">
              <c16:uniqueId val="{00000000-E043-40DB-BE71-A8573037F07A}"/>
            </c:ext>
          </c:extLst>
        </c:ser>
        <c:ser>
          <c:idx val="1"/>
          <c:order val="1"/>
          <c:tx>
            <c:strRef>
              <c:f>'Q19'!$J$3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'Q19'!$K$1:$L$1</c:f>
              <c:numCache>
                <c:formatCode>General</c:formatCode>
                <c:ptCount val="2"/>
                <c:pt idx="0">
                  <c:v>2021</c:v>
                </c:pt>
                <c:pt idx="1">
                  <c:v>2022</c:v>
                </c:pt>
              </c:numCache>
            </c:numRef>
          </c:cat>
          <c:val>
            <c:numRef>
              <c:f>'Q19'!$K$3:$L$3</c:f>
              <c:numCache>
                <c:formatCode>0%</c:formatCode>
                <c:ptCount val="2"/>
                <c:pt idx="0">
                  <c:v>0.85</c:v>
                </c:pt>
                <c:pt idx="1">
                  <c:v>0.87</c:v>
                </c:pt>
              </c:numCache>
            </c:numRef>
          </c:val>
          <c:extLst>
            <c:ext xmlns:c16="http://schemas.microsoft.com/office/drawing/2014/chart" uri="{C3380CC4-5D6E-409C-BE32-E72D297353CC}">
              <c16:uniqueId val="{00000001-E043-40DB-BE71-A8573037F07A}"/>
            </c:ext>
          </c:extLst>
        </c:ser>
        <c:dLbls>
          <c:showLegendKey val="0"/>
          <c:showVal val="0"/>
          <c:showCatName val="0"/>
          <c:showSerName val="0"/>
          <c:showPercent val="0"/>
          <c:showBubbleSize val="0"/>
        </c:dLbls>
        <c:gapWidth val="219"/>
        <c:overlap val="-27"/>
        <c:axId val="1543579823"/>
        <c:axId val="1125323135"/>
      </c:barChart>
      <c:catAx>
        <c:axId val="154357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5323135"/>
        <c:crosses val="autoZero"/>
        <c:auto val="1"/>
        <c:lblAlgn val="ctr"/>
        <c:lblOffset val="100"/>
        <c:noMultiLvlLbl val="0"/>
      </c:catAx>
      <c:valAx>
        <c:axId val="1125323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57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Let's talk about walkability.</a:t>
            </a:r>
            <a:r>
              <a:rPr lang="en-US" baseline="0"/>
              <a:t> Do you regularly walk to run errands, visit businesses, or commute to work?</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'Q18'!$E$2</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'Q18'!$F$1:$G$1</c:f>
              <c:numCache>
                <c:formatCode>General</c:formatCode>
                <c:ptCount val="2"/>
                <c:pt idx="0">
                  <c:v>2021</c:v>
                </c:pt>
                <c:pt idx="1">
                  <c:v>2022</c:v>
                </c:pt>
              </c:numCache>
            </c:numRef>
          </c:cat>
          <c:val>
            <c:numRef>
              <c:f>'Q18'!$F$2:$G$2</c:f>
              <c:numCache>
                <c:formatCode>0%</c:formatCode>
                <c:ptCount val="2"/>
                <c:pt idx="0">
                  <c:v>0.21</c:v>
                </c:pt>
                <c:pt idx="1">
                  <c:v>0.136778547979031</c:v>
                </c:pt>
              </c:numCache>
            </c:numRef>
          </c:val>
          <c:extLst>
            <c:ext xmlns:c16="http://schemas.microsoft.com/office/drawing/2014/chart" uri="{C3380CC4-5D6E-409C-BE32-E72D297353CC}">
              <c16:uniqueId val="{00000000-E229-49CC-ABCB-9B84D3EEE67B}"/>
            </c:ext>
          </c:extLst>
        </c:ser>
        <c:ser>
          <c:idx val="1"/>
          <c:order val="1"/>
          <c:tx>
            <c:strRef>
              <c:f>'Q18'!$E$3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'Q18'!$F$1:$G$1</c:f>
              <c:numCache>
                <c:formatCode>General</c:formatCode>
                <c:ptCount val="2"/>
                <c:pt idx="0">
                  <c:v>2021</c:v>
                </c:pt>
                <c:pt idx="1">
                  <c:v>2022</c:v>
                </c:pt>
              </c:numCache>
            </c:numRef>
          </c:cat>
          <c:val>
            <c:numRef>
              <c:f>'Q18'!$F$3:$G$3</c:f>
              <c:numCache>
                <c:formatCode>0%</c:formatCode>
                <c:ptCount val="2"/>
                <c:pt idx="0">
                  <c:v>0.79</c:v>
                </c:pt>
                <c:pt idx="1">
                  <c:v>0.863221452020969</c:v>
                </c:pt>
              </c:numCache>
            </c:numRef>
          </c:val>
          <c:extLst>
            <c:ext xmlns:c16="http://schemas.microsoft.com/office/drawing/2014/chart" uri="{C3380CC4-5D6E-409C-BE32-E72D297353CC}">
              <c16:uniqueId val="{00000001-E229-49CC-ABCB-9B84D3EEE67B}"/>
            </c:ext>
          </c:extLst>
        </c:ser>
        <c:dLbls>
          <c:showLegendKey val="0"/>
          <c:showVal val="0"/>
          <c:showCatName val="0"/>
          <c:showSerName val="0"/>
          <c:showPercent val="0"/>
          <c:showBubbleSize val="0"/>
        </c:dLbls>
        <c:gapWidth val="219"/>
        <c:overlap val="-27"/>
        <c:axId val="1543443855"/>
        <c:axId val="1543461327"/>
      </c:barChart>
      <c:catAx>
        <c:axId val="154344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461327"/>
        <c:crosses val="autoZero"/>
        <c:auto val="1"/>
        <c:lblAlgn val="ctr"/>
        <c:lblOffset val="100"/>
        <c:noMultiLvlLbl val="0"/>
      </c:catAx>
      <c:valAx>
        <c:axId val="1543461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443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of the following are</a:t>
            </a:r>
            <a:r>
              <a:rPr lang="en-US" baseline="0"/>
              <a:t> reasons that you do not use public transit more often?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'Q21 Cluster'!$C$16</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 Cluster'!$B$17:$B$26</c:f>
              <c:strCache>
                <c:ptCount val="10"/>
                <c:pt idx="0">
                  <c:v>I just prefer to drive</c:v>
                </c:pt>
                <c:pt idx="1">
                  <c:v>Takes too long compared to car</c:v>
                </c:pt>
                <c:pt idx="2">
                  <c:v>I don't feel safe riding the bus or streetcar</c:v>
                </c:pt>
                <c:pt idx="3">
                  <c:v>I don't feel safe waiting for the bus or streetcar</c:v>
                </c:pt>
                <c:pt idx="4">
                  <c:v>Services doesn't go where I need it to go</c:v>
                </c:pt>
                <c:pt idx="5">
                  <c:v>Services not offered at the time I need it</c:v>
                </c:pt>
                <c:pt idx="6">
                  <c:v>Bus and streetcar stops are dirty or littered</c:v>
                </c:pt>
                <c:pt idx="7">
                  <c:v>Buses and streetcars don't come often enough</c:v>
                </c:pt>
                <c:pt idx="8">
                  <c:v>Service is not available near my home</c:v>
                </c:pt>
                <c:pt idx="9">
                  <c:v>I don't know how to use the service</c:v>
                </c:pt>
              </c:strCache>
            </c:strRef>
          </c:cat>
          <c:val>
            <c:numRef>
              <c:f>'Q21 Cluster'!$C$17:$C$26</c:f>
              <c:numCache>
                <c:formatCode>0%</c:formatCode>
                <c:ptCount val="10"/>
                <c:pt idx="0">
                  <c:v>0.821366878103863</c:v>
                </c:pt>
                <c:pt idx="1">
                  <c:v>0.612848039487351</c:v>
                </c:pt>
                <c:pt idx="2">
                  <c:v>0.28844124366819901</c:v>
                </c:pt>
                <c:pt idx="3">
                  <c:v>0.27745745801939398</c:v>
                </c:pt>
                <c:pt idx="4">
                  <c:v>0.214932771756605</c:v>
                </c:pt>
                <c:pt idx="5">
                  <c:v>0.20536634864975001</c:v>
                </c:pt>
                <c:pt idx="6">
                  <c:v>0.18534415157246401</c:v>
                </c:pt>
                <c:pt idx="7">
                  <c:v>0.19423668832938601</c:v>
                </c:pt>
                <c:pt idx="8">
                  <c:v>0.14991257229968399</c:v>
                </c:pt>
                <c:pt idx="9">
                  <c:v>0.14973561349856099</c:v>
                </c:pt>
              </c:numCache>
            </c:numRef>
          </c:val>
          <c:extLst>
            <c:ext xmlns:c16="http://schemas.microsoft.com/office/drawing/2014/chart" uri="{C3380CC4-5D6E-409C-BE32-E72D297353CC}">
              <c16:uniqueId val="{00000000-FF43-43B5-9E9B-8DA4F9510E10}"/>
            </c:ext>
          </c:extLst>
        </c:ser>
        <c:ser>
          <c:idx val="1"/>
          <c:order val="1"/>
          <c:tx>
            <c:strRef>
              <c:f>'Q21 Cluster'!$D$16</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 Cluster'!$B$17:$B$26</c:f>
              <c:strCache>
                <c:ptCount val="10"/>
                <c:pt idx="0">
                  <c:v>I just prefer to drive</c:v>
                </c:pt>
                <c:pt idx="1">
                  <c:v>Takes too long compared to car</c:v>
                </c:pt>
                <c:pt idx="2">
                  <c:v>I don't feel safe riding the bus or streetcar</c:v>
                </c:pt>
                <c:pt idx="3">
                  <c:v>I don't feel safe waiting for the bus or streetcar</c:v>
                </c:pt>
                <c:pt idx="4">
                  <c:v>Services doesn't go where I need it to go</c:v>
                </c:pt>
                <c:pt idx="5">
                  <c:v>Services not offered at the time I need it</c:v>
                </c:pt>
                <c:pt idx="6">
                  <c:v>Bus and streetcar stops are dirty or littered</c:v>
                </c:pt>
                <c:pt idx="7">
                  <c:v>Buses and streetcars don't come often enough</c:v>
                </c:pt>
                <c:pt idx="8">
                  <c:v>Service is not available near my home</c:v>
                </c:pt>
                <c:pt idx="9">
                  <c:v>I don't know how to use the service</c:v>
                </c:pt>
              </c:strCache>
            </c:strRef>
          </c:cat>
          <c:val>
            <c:numRef>
              <c:f>'Q21 Cluster'!$D$17:$D$26</c:f>
              <c:numCache>
                <c:formatCode>0%</c:formatCode>
                <c:ptCount val="10"/>
                <c:pt idx="0">
                  <c:v>0.72428007851630205</c:v>
                </c:pt>
                <c:pt idx="1">
                  <c:v>0.59</c:v>
                </c:pt>
                <c:pt idx="2">
                  <c:v>0.293395254513316</c:v>
                </c:pt>
                <c:pt idx="3">
                  <c:v>0.29215918433257898</c:v>
                </c:pt>
                <c:pt idx="4">
                  <c:v>0.23</c:v>
                </c:pt>
                <c:pt idx="5">
                  <c:v>0.22</c:v>
                </c:pt>
                <c:pt idx="6">
                  <c:v>0.27</c:v>
                </c:pt>
                <c:pt idx="7">
                  <c:v>0.218680750316886</c:v>
                </c:pt>
                <c:pt idx="8">
                  <c:v>0.16074218055109599</c:v>
                </c:pt>
                <c:pt idx="9">
                  <c:v>0.15005064565812101</c:v>
                </c:pt>
              </c:numCache>
            </c:numRef>
          </c:val>
          <c:extLst>
            <c:ext xmlns:c16="http://schemas.microsoft.com/office/drawing/2014/chart" uri="{C3380CC4-5D6E-409C-BE32-E72D297353CC}">
              <c16:uniqueId val="{00000001-FF43-43B5-9E9B-8DA4F9510E10}"/>
            </c:ext>
          </c:extLst>
        </c:ser>
        <c:dLbls>
          <c:showLegendKey val="0"/>
          <c:showVal val="0"/>
          <c:showCatName val="0"/>
          <c:showSerName val="0"/>
          <c:showPercent val="0"/>
          <c:showBubbleSize val="0"/>
        </c:dLbls>
        <c:gapWidth val="219"/>
        <c:overlap val="-27"/>
        <c:axId val="1608636095"/>
        <c:axId val="1608633183"/>
      </c:barChart>
      <c:catAx>
        <c:axId val="16086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633183"/>
        <c:crosses val="autoZero"/>
        <c:auto val="1"/>
        <c:lblAlgn val="ctr"/>
        <c:lblOffset val="100"/>
        <c:noMultiLvlLbl val="0"/>
      </c:catAx>
      <c:valAx>
        <c:axId val="160863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6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a:t>
            </a:r>
            <a:r>
              <a:rPr lang="en-US" baseline="0"/>
              <a:t> a scale from one to five, where one is "very poorly" and five is "very well," how do you feel that the City of Tampa has prepared for hurricanes, floods, and other natural disasters?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'Q22'!$K$1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'Q22'!$J$2:$J$6</c:f>
              <c:strCache>
                <c:ptCount val="5"/>
                <c:pt idx="0">
                  <c:v>1-Very poorly</c:v>
                </c:pt>
                <c:pt idx="1">
                  <c:v>2</c:v>
                </c:pt>
                <c:pt idx="2">
                  <c:v>3</c:v>
                </c:pt>
                <c:pt idx="3">
                  <c:v>4</c:v>
                </c:pt>
                <c:pt idx="4">
                  <c:v>5-Very well</c:v>
                </c:pt>
              </c:strCache>
            </c:strRef>
          </c:cat>
          <c:val>
            <c:numRef>
              <c:f>'Q22'!$K$2:$K$6</c:f>
              <c:numCache>
                <c:formatCode>0%</c:formatCode>
                <c:ptCount val="5"/>
                <c:pt idx="0">
                  <c:v>2.1087949912829199E-2</c:v>
                </c:pt>
                <c:pt idx="1">
                  <c:v>3.1317591072823003E-2</c:v>
                </c:pt>
                <c:pt idx="2">
                  <c:v>0.41285618470845498</c:v>
                </c:pt>
                <c:pt idx="3">
                  <c:v>0.30556226432355199</c:v>
                </c:pt>
                <c:pt idx="4">
                  <c:v>0.229176009982341</c:v>
                </c:pt>
              </c:numCache>
            </c:numRef>
          </c:val>
          <c:extLst>
            <c:ext xmlns:c16="http://schemas.microsoft.com/office/drawing/2014/chart" uri="{C3380CC4-5D6E-409C-BE32-E72D297353CC}">
              <c16:uniqueId val="{00000000-5759-40C3-A08F-DFC7D7F286EC}"/>
            </c:ext>
          </c:extLst>
        </c:ser>
        <c:ser>
          <c:idx val="1"/>
          <c:order val="1"/>
          <c:tx>
            <c:strRef>
              <c:f>'Q22'!$L$1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'Q22'!$J$2:$J$6</c:f>
              <c:strCache>
                <c:ptCount val="5"/>
                <c:pt idx="0">
                  <c:v>1-Very poorly</c:v>
                </c:pt>
                <c:pt idx="1">
                  <c:v>2</c:v>
                </c:pt>
                <c:pt idx="2">
                  <c:v>3</c:v>
                </c:pt>
                <c:pt idx="3">
                  <c:v>4</c:v>
                </c:pt>
                <c:pt idx="4">
                  <c:v>5-Very well</c:v>
                </c:pt>
              </c:strCache>
            </c:strRef>
          </c:cat>
          <c:val>
            <c:numRef>
              <c:f>'Q22'!$L$2:$L$6</c:f>
              <c:numCache>
                <c:formatCode>0%</c:formatCode>
                <c:ptCount val="5"/>
                <c:pt idx="0">
                  <c:v>3.0596480244229101E-2</c:v>
                </c:pt>
                <c:pt idx="1">
                  <c:v>4.7450260602191201E-2</c:v>
                </c:pt>
                <c:pt idx="2">
                  <c:v>0.34813942566697098</c:v>
                </c:pt>
                <c:pt idx="3">
                  <c:v>0.26858393176008899</c:v>
                </c:pt>
                <c:pt idx="4">
                  <c:v>0.30522990172651898</c:v>
                </c:pt>
              </c:numCache>
            </c:numRef>
          </c:val>
          <c:extLst>
            <c:ext xmlns:c16="http://schemas.microsoft.com/office/drawing/2014/chart" uri="{C3380CC4-5D6E-409C-BE32-E72D297353CC}">
              <c16:uniqueId val="{00000001-5759-40C3-A08F-DFC7D7F286EC}"/>
            </c:ext>
          </c:extLst>
        </c:ser>
        <c:dLbls>
          <c:showLegendKey val="0"/>
          <c:showVal val="0"/>
          <c:showCatName val="0"/>
          <c:showSerName val="0"/>
          <c:showPercent val="0"/>
          <c:showBubbleSize val="0"/>
        </c:dLbls>
        <c:gapWidth val="219"/>
        <c:overlap val="-27"/>
        <c:axId val="795862927"/>
        <c:axId val="795862511"/>
      </c:barChart>
      <c:catAx>
        <c:axId val="79586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862511"/>
        <c:crosses val="autoZero"/>
        <c:auto val="1"/>
        <c:lblAlgn val="ctr"/>
        <c:lblOffset val="100"/>
        <c:noMultiLvlLbl val="0"/>
      </c:catAx>
      <c:valAx>
        <c:axId val="795862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86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How would you define your employment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'Q23'!$I$2</c:f>
              <c:strCache>
                <c:ptCount val="1"/>
                <c:pt idx="0">
                  <c:v>Employed</c:v>
                </c:pt>
              </c:strCache>
            </c:strRef>
          </c:tx>
          <c:spPr>
            <a:ln w="28575" cap="rnd">
              <a:solidFill>
                <a:schemeClr val="accent1"/>
              </a:solidFill>
              <a:round/>
            </a:ln>
            <a:effectLst/>
          </c:spPr>
          <c:marker>
            <c:symbol val="none"/>
          </c:marker>
          <c:dLbls>
            <c:dLbl>
              <c:idx val="0"/>
              <c:layout>
                <c:manualLayout>
                  <c:x val="-6.1807875491360464E-2"/>
                  <c:y val="-8.90868596881959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7A-4F3B-86B6-34FE85F281E7}"/>
                </c:ext>
              </c:extLst>
            </c:dLbl>
            <c:dLbl>
              <c:idx val="1"/>
              <c:layout>
                <c:manualLayout>
                  <c:x val="-3.7084725294816344E-2"/>
                  <c:y val="-3.5634743875278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7A-4F3B-86B6-34FE85F281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'Q23'!$J$1:$L$1</c:f>
              <c:numCache>
                <c:formatCode>General</c:formatCode>
                <c:ptCount val="3"/>
                <c:pt idx="0">
                  <c:v>2020</c:v>
                </c:pt>
                <c:pt idx="1">
                  <c:v>2021</c:v>
                </c:pt>
                <c:pt idx="2">
                  <c:v>2022</c:v>
                </c:pt>
              </c:numCache>
            </c:numRef>
          </c:cat>
          <c:val>
            <c:numRef>
              <c:f>'Q23'!$J$2:$L$2</c:f>
              <c:numCache>
                <c:formatCode>0%</c:formatCode>
                <c:ptCount val="3"/>
                <c:pt idx="0">
                  <c:v>0.73</c:v>
                </c:pt>
                <c:pt idx="1">
                  <c:v>0.70329574048806098</c:v>
                </c:pt>
                <c:pt idx="2">
                  <c:v>0.71305129095575903</c:v>
                </c:pt>
              </c:numCache>
            </c:numRef>
          </c:val>
          <c:smooth val="0"/>
          <c:extLst>
            <c:ext xmlns:c16="http://schemas.microsoft.com/office/drawing/2014/chart" uri="{C3380CC4-5D6E-409C-BE32-E72D297353CC}">
              <c16:uniqueId val="{00000000-F67A-4F3B-86B6-34FE85F281E7}"/>
            </c:ext>
          </c:extLst>
        </c:ser>
        <c:ser>
          <c:idx val="1"/>
          <c:order val="1"/>
          <c:tx>
            <c:strRef>
              <c:f>'Q23'!$I$3</c:f>
              <c:strCache>
                <c:ptCount val="1"/>
                <c:pt idx="0">
                  <c:v>Retired</c:v>
                </c:pt>
              </c:strCache>
            </c:strRef>
          </c:tx>
          <c:spPr>
            <a:ln w="28575" cap="rnd">
              <a:solidFill>
                <a:schemeClr val="accent2"/>
              </a:solidFill>
              <a:round/>
            </a:ln>
            <a:effectLst/>
          </c:spPr>
          <c:marker>
            <c:symbol val="none"/>
          </c:marker>
          <c:dLbls>
            <c:dLbl>
              <c:idx val="0"/>
              <c:layout>
                <c:manualLayout>
                  <c:x val="-6.1807875491360822E-3"/>
                  <c:y val="-3.8604305864884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7A-4F3B-86B6-34FE85F281E7}"/>
                </c:ext>
              </c:extLst>
            </c:dLbl>
            <c:dLbl>
              <c:idx val="1"/>
              <c:layout>
                <c:manualLayout>
                  <c:x val="-2.060262516378689E-2"/>
                  <c:y val="-5.0482553823311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7A-4F3B-86B6-34FE85F281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'Q23'!$J$1:$L$1</c:f>
              <c:numCache>
                <c:formatCode>General</c:formatCode>
                <c:ptCount val="3"/>
                <c:pt idx="0">
                  <c:v>2020</c:v>
                </c:pt>
                <c:pt idx="1">
                  <c:v>2021</c:v>
                </c:pt>
                <c:pt idx="2">
                  <c:v>2022</c:v>
                </c:pt>
              </c:numCache>
            </c:numRef>
          </c:cat>
          <c:val>
            <c:numRef>
              <c:f>'Q23'!$J$3:$L$3</c:f>
              <c:numCache>
                <c:formatCode>0%</c:formatCode>
                <c:ptCount val="3"/>
                <c:pt idx="0">
                  <c:v>0.2</c:v>
                </c:pt>
                <c:pt idx="1">
                  <c:v>0.19947647179222799</c:v>
                </c:pt>
                <c:pt idx="2">
                  <c:v>0.23252983190849899</c:v>
                </c:pt>
              </c:numCache>
            </c:numRef>
          </c:val>
          <c:smooth val="0"/>
          <c:extLst>
            <c:ext xmlns:c16="http://schemas.microsoft.com/office/drawing/2014/chart" uri="{C3380CC4-5D6E-409C-BE32-E72D297353CC}">
              <c16:uniqueId val="{00000001-F67A-4F3B-86B6-34FE85F281E7}"/>
            </c:ext>
          </c:extLst>
        </c:ser>
        <c:ser>
          <c:idx val="2"/>
          <c:order val="2"/>
          <c:tx>
            <c:strRef>
              <c:f>'Q23'!$I$4</c:f>
              <c:strCache>
                <c:ptCount val="1"/>
                <c:pt idx="0">
                  <c:v>Unemployed</c:v>
                </c:pt>
              </c:strCache>
            </c:strRef>
          </c:tx>
          <c:spPr>
            <a:ln w="28575" cap="rnd">
              <a:solidFill>
                <a:schemeClr val="accent3"/>
              </a:solidFill>
              <a:round/>
            </a:ln>
            <a:effectLst/>
          </c:spPr>
          <c:marker>
            <c:symbol val="none"/>
          </c:marker>
          <c:dLbls>
            <c:dLbl>
              <c:idx val="0"/>
              <c:layout>
                <c:manualLayout>
                  <c:x val="-1.6482100131029451E-2"/>
                  <c:y val="-3.2665181885671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7A-4F3B-86B6-34FE85F281E7}"/>
                </c:ext>
              </c:extLst>
            </c:dLbl>
            <c:dLbl>
              <c:idx val="1"/>
              <c:layout>
                <c:manualLayout>
                  <c:x val="-1.4421837614650769E-2"/>
                  <c:y val="-4.454331293220863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063431102793636E-2"/>
                      <c:h val="5.8797327394209349E-2"/>
                    </c:manualLayout>
                  </c15:layout>
                </c:ext>
                <c:ext xmlns:c16="http://schemas.microsoft.com/office/drawing/2014/chart" uri="{C3380CC4-5D6E-409C-BE32-E72D297353CC}">
                  <c16:uniqueId val="{00000007-F67A-4F3B-86B6-34FE85F281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'Q23'!$J$1:$L$1</c:f>
              <c:numCache>
                <c:formatCode>General</c:formatCode>
                <c:ptCount val="3"/>
                <c:pt idx="0">
                  <c:v>2020</c:v>
                </c:pt>
                <c:pt idx="1">
                  <c:v>2021</c:v>
                </c:pt>
                <c:pt idx="2">
                  <c:v>2022</c:v>
                </c:pt>
              </c:numCache>
            </c:numRef>
          </c:cat>
          <c:val>
            <c:numRef>
              <c:f>'Q23'!$J$4:$L$4</c:f>
              <c:numCache>
                <c:formatCode>0%</c:formatCode>
                <c:ptCount val="3"/>
                <c:pt idx="0">
                  <c:v>0.06</c:v>
                </c:pt>
                <c:pt idx="1">
                  <c:v>9.0658805276452897E-2</c:v>
                </c:pt>
                <c:pt idx="2">
                  <c:v>4.6731014729077897E-2</c:v>
                </c:pt>
              </c:numCache>
            </c:numRef>
          </c:val>
          <c:smooth val="0"/>
          <c:extLst>
            <c:ext xmlns:c16="http://schemas.microsoft.com/office/drawing/2014/chart" uri="{C3380CC4-5D6E-409C-BE32-E72D297353CC}">
              <c16:uniqueId val="{00000002-F67A-4F3B-86B6-34FE85F281E7}"/>
            </c:ext>
          </c:extLst>
        </c:ser>
        <c:ser>
          <c:idx val="3"/>
          <c:order val="3"/>
          <c:tx>
            <c:strRef>
              <c:f>'Q23'!$I$5</c:f>
              <c:strCache>
                <c:ptCount val="1"/>
                <c:pt idx="0">
                  <c:v>Other</c:v>
                </c:pt>
              </c:strCache>
            </c:strRef>
          </c:tx>
          <c:spPr>
            <a:ln w="28575" cap="rnd">
              <a:solidFill>
                <a:schemeClr val="accent4"/>
              </a:solidFill>
              <a:round/>
            </a:ln>
            <a:effectLst/>
          </c:spPr>
          <c:marker>
            <c:symbol val="none"/>
          </c:marker>
          <c:dLbls>
            <c:dLbl>
              <c:idx val="0"/>
              <c:layout>
                <c:manualLayout>
                  <c:x val="-4.1205250327573668E-2"/>
                  <c:y val="-5.9391239792130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7A-4F3B-86B6-34FE85F281E7}"/>
                </c:ext>
              </c:extLst>
            </c:dLbl>
            <c:dLbl>
              <c:idx val="1"/>
              <c:layout>
                <c:manualLayout>
                  <c:x val="-2.2662887680165573E-2"/>
                  <c:y val="-2.3756495916852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7A-4F3B-86B6-34FE85F281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'Q23'!$J$1:$L$1</c:f>
              <c:numCache>
                <c:formatCode>General</c:formatCode>
                <c:ptCount val="3"/>
                <c:pt idx="0">
                  <c:v>2020</c:v>
                </c:pt>
                <c:pt idx="1">
                  <c:v>2021</c:v>
                </c:pt>
                <c:pt idx="2">
                  <c:v>2022</c:v>
                </c:pt>
              </c:numCache>
            </c:numRef>
          </c:cat>
          <c:val>
            <c:numRef>
              <c:f>'Q23'!$J$5:$L$5</c:f>
              <c:numCache>
                <c:formatCode>0%</c:formatCode>
                <c:ptCount val="3"/>
                <c:pt idx="0">
                  <c:v>0.02</c:v>
                </c:pt>
                <c:pt idx="1">
                  <c:v>6.5689824432578203E-3</c:v>
                </c:pt>
                <c:pt idx="2">
                  <c:v>7.6878624066644696E-3</c:v>
                </c:pt>
              </c:numCache>
            </c:numRef>
          </c:val>
          <c:smooth val="0"/>
          <c:extLst>
            <c:ext xmlns:c16="http://schemas.microsoft.com/office/drawing/2014/chart" uri="{C3380CC4-5D6E-409C-BE32-E72D297353CC}">
              <c16:uniqueId val="{00000003-F67A-4F3B-86B6-34FE85F281E7}"/>
            </c:ext>
          </c:extLst>
        </c:ser>
        <c:dLbls>
          <c:showLegendKey val="0"/>
          <c:showVal val="0"/>
          <c:showCatName val="0"/>
          <c:showSerName val="0"/>
          <c:showPercent val="0"/>
          <c:showBubbleSize val="0"/>
        </c:dLbls>
        <c:smooth val="0"/>
        <c:axId val="834523999"/>
        <c:axId val="834525663"/>
      </c:lineChart>
      <c:catAx>
        <c:axId val="83452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525663"/>
        <c:crosses val="autoZero"/>
        <c:auto val="1"/>
        <c:lblAlgn val="ctr"/>
        <c:lblOffset val="100"/>
        <c:noMultiLvlLbl val="0"/>
      </c:catAx>
      <c:valAx>
        <c:axId val="834525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523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Are you currently enrolled in school, vocational training, or some other type of workforce</a:t>
            </a:r>
            <a:r>
              <a:rPr lang="en-US" sz="1000" baseline="0" dirty="0"/>
              <a:t> training program?</a:t>
            </a:r>
            <a:endParaRPr lang="en-US"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26-441D-97C0-59B55AA3AD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26-441D-97C0-59B55AA3ADE7}"/>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C26-441D-97C0-59B55AA3AD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'Q25'!$A$31:$A$32</c:f>
              <c:strCache>
                <c:ptCount val="2"/>
                <c:pt idx="0">
                  <c:v>Yes</c:v>
                </c:pt>
                <c:pt idx="1">
                  <c:v>No</c:v>
                </c:pt>
              </c:strCache>
            </c:strRef>
          </c:cat>
          <c:val>
            <c:numRef>
              <c:f>'Q25'!$B$31:$B$32</c:f>
              <c:numCache>
                <c:formatCode>0%</c:formatCode>
                <c:ptCount val="2"/>
                <c:pt idx="0">
                  <c:v>0.29838057573620702</c:v>
                </c:pt>
                <c:pt idx="1">
                  <c:v>0.70161942426379298</c:v>
                </c:pt>
              </c:numCache>
            </c:numRef>
          </c:val>
          <c:extLst>
            <c:ext xmlns:c16="http://schemas.microsoft.com/office/drawing/2014/chart" uri="{C3380CC4-5D6E-409C-BE32-E72D297353CC}">
              <c16:uniqueId val="{00000004-7C26-441D-97C0-59B55AA3ADE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Which option most closely describes your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'Q5'!$L$20:$L$25</c:f>
              <c:strCache>
                <c:ptCount val="6"/>
                <c:pt idx="0">
                  <c:v>DK/NA/Refused</c:v>
                </c:pt>
                <c:pt idx="1">
                  <c:v>Other</c:v>
                </c:pt>
                <c:pt idx="2">
                  <c:v>Asian/Pacific Islander</c:v>
                </c:pt>
                <c:pt idx="3">
                  <c:v>Black/African American</c:v>
                </c:pt>
                <c:pt idx="4">
                  <c:v>Hispanic/Latino</c:v>
                </c:pt>
                <c:pt idx="5">
                  <c:v>White/Caucasian</c:v>
                </c:pt>
              </c:strCache>
            </c:strRef>
          </c:cat>
          <c:val>
            <c:numRef>
              <c:f>'Q5'!$M$20:$M$25</c:f>
              <c:numCache>
                <c:formatCode>0%</c:formatCode>
                <c:ptCount val="6"/>
                <c:pt idx="0">
                  <c:v>0</c:v>
                </c:pt>
                <c:pt idx="1">
                  <c:v>0.08</c:v>
                </c:pt>
                <c:pt idx="2">
                  <c:v>0.03</c:v>
                </c:pt>
                <c:pt idx="3">
                  <c:v>0.21</c:v>
                </c:pt>
                <c:pt idx="4">
                  <c:v>0.26</c:v>
                </c:pt>
                <c:pt idx="5">
                  <c:v>0.43</c:v>
                </c:pt>
              </c:numCache>
            </c:numRef>
          </c:val>
          <c:extLst>
            <c:ext xmlns:c16="http://schemas.microsoft.com/office/drawing/2014/chart" uri="{C3380CC4-5D6E-409C-BE32-E72D297353CC}">
              <c16:uniqueId val="{00000000-B986-463A-8A8A-C9385D776CB8}"/>
            </c:ext>
          </c:extLst>
        </c:ser>
        <c:dLbls>
          <c:showLegendKey val="0"/>
          <c:showVal val="0"/>
          <c:showCatName val="0"/>
          <c:showSerName val="0"/>
          <c:showPercent val="0"/>
          <c:showBubbleSize val="0"/>
        </c:dLbls>
        <c:gapWidth val="182"/>
        <c:axId val="1959956367"/>
        <c:axId val="2021270511"/>
      </c:barChart>
      <c:catAx>
        <c:axId val="1959956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1270511"/>
        <c:crosses val="autoZero"/>
        <c:auto val="1"/>
        <c:lblAlgn val="ctr"/>
        <c:lblOffset val="100"/>
        <c:noMultiLvlLbl val="0"/>
      </c:catAx>
      <c:valAx>
        <c:axId val="20212705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956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t>How would you</a:t>
            </a:r>
            <a:r>
              <a:rPr lang="en-US" sz="1300" baseline="0" dirty="0"/>
              <a:t> describe your gender?</a:t>
            </a:r>
            <a:endParaRPr lang="en-US" sz="13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87-4A98-B5E8-06F0EF9C66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87-4A98-B5E8-06F0EF9C66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87-4A98-B5E8-06F0EF9C6617}"/>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387-4A98-B5E8-06F0EF9C66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'Q3'!$J$3:$J$5</c:f>
              <c:strCache>
                <c:ptCount val="3"/>
                <c:pt idx="0">
                  <c:v>Male</c:v>
                </c:pt>
                <c:pt idx="1">
                  <c:v>Female</c:v>
                </c:pt>
                <c:pt idx="2">
                  <c:v>Other</c:v>
                </c:pt>
              </c:strCache>
            </c:strRef>
          </c:cat>
          <c:val>
            <c:numRef>
              <c:f>'Q3'!$K$3:$K$5</c:f>
              <c:numCache>
                <c:formatCode>0%</c:formatCode>
                <c:ptCount val="3"/>
                <c:pt idx="0">
                  <c:v>0.49259999999999998</c:v>
                </c:pt>
                <c:pt idx="1">
                  <c:v>0.50739999999999996</c:v>
                </c:pt>
                <c:pt idx="2">
                  <c:v>0</c:v>
                </c:pt>
              </c:numCache>
            </c:numRef>
          </c:val>
          <c:extLst>
            <c:ext xmlns:c16="http://schemas.microsoft.com/office/drawing/2014/chart" uri="{C3380CC4-5D6E-409C-BE32-E72D297353CC}">
              <c16:uniqueId val="{00000006-8387-4A98-B5E8-06F0EF9C66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Do you</a:t>
            </a:r>
            <a:r>
              <a:rPr lang="en-US" sz="1200" baseline="0" dirty="0"/>
              <a:t> have children under the age of 18 living in your household full-time?</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62-4D45-8F2A-C8B4595F9B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62-4D45-8F2A-C8B4595F9B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62-4D45-8F2A-C8B4595F9B43}"/>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062-4D45-8F2A-C8B4595F9B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'Q26'!$A$41:$A$43</c:f>
              <c:strCache>
                <c:ptCount val="3"/>
                <c:pt idx="0">
                  <c:v>Yes</c:v>
                </c:pt>
                <c:pt idx="1">
                  <c:v>No</c:v>
                </c:pt>
                <c:pt idx="2">
                  <c:v>DK/NA/Refused</c:v>
                </c:pt>
              </c:strCache>
            </c:strRef>
          </c:cat>
          <c:val>
            <c:numRef>
              <c:f>'Q26'!$B$41:$B$43</c:f>
              <c:numCache>
                <c:formatCode>0%</c:formatCode>
                <c:ptCount val="3"/>
                <c:pt idx="0">
                  <c:v>0.47754042119049001</c:v>
                </c:pt>
                <c:pt idx="1">
                  <c:v>0.51322869845373797</c:v>
                </c:pt>
                <c:pt idx="2">
                  <c:v>9.2308803557713103E-3</c:v>
                </c:pt>
              </c:numCache>
            </c:numRef>
          </c:val>
          <c:extLst>
            <c:ext xmlns:c16="http://schemas.microsoft.com/office/drawing/2014/chart" uri="{C3380CC4-5D6E-409C-BE32-E72D297353CC}">
              <c16:uniqueId val="{00000006-8062-4D45-8F2A-C8B4595F9B4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is your highest level of completed</a:t>
            </a:r>
            <a:r>
              <a:rPr lang="en-US" baseline="0"/>
              <a:t> education?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'Q27'!$B$3:$B$9</c:f>
              <c:strCache>
                <c:ptCount val="7"/>
                <c:pt idx="0">
                  <c:v>Did not complete  high school</c:v>
                </c:pt>
                <c:pt idx="1">
                  <c:v>High school or GED</c:v>
                </c:pt>
                <c:pt idx="2">
                  <c:v>Trade or vocational school</c:v>
                </c:pt>
                <c:pt idx="3">
                  <c:v>Some college</c:v>
                </c:pt>
                <c:pt idx="4">
                  <c:v>College degree</c:v>
                </c:pt>
                <c:pt idx="5">
                  <c:v>Doctoral  or professional degree</c:v>
                </c:pt>
                <c:pt idx="6">
                  <c:v>DK/NA/Refused</c:v>
                </c:pt>
              </c:strCache>
            </c:strRef>
          </c:cat>
          <c:val>
            <c:numRef>
              <c:f>'Q27'!$C$3:$C$9</c:f>
              <c:numCache>
                <c:formatCode>0.0%</c:formatCode>
                <c:ptCount val="7"/>
                <c:pt idx="0">
                  <c:v>2.2981846199901401E-2</c:v>
                </c:pt>
                <c:pt idx="1">
                  <c:v>0.34047139520296998</c:v>
                </c:pt>
                <c:pt idx="2">
                  <c:v>5.9162876389830803E-2</c:v>
                </c:pt>
                <c:pt idx="3">
                  <c:v>0.216887705396653</c:v>
                </c:pt>
                <c:pt idx="4">
                  <c:v>0.33000397271882398</c:v>
                </c:pt>
                <c:pt idx="5">
                  <c:v>1.61540406225998E-2</c:v>
                </c:pt>
                <c:pt idx="6">
                  <c:v>1.4338163469220899E-2</c:v>
                </c:pt>
              </c:numCache>
            </c:numRef>
          </c:val>
          <c:extLst>
            <c:ext xmlns:c16="http://schemas.microsoft.com/office/drawing/2014/chart" uri="{C3380CC4-5D6E-409C-BE32-E72D297353CC}">
              <c16:uniqueId val="{00000000-33E4-4A48-AD42-BEB566880898}"/>
            </c:ext>
          </c:extLst>
        </c:ser>
        <c:dLbls>
          <c:showLegendKey val="0"/>
          <c:showVal val="0"/>
          <c:showCatName val="0"/>
          <c:showSerName val="0"/>
          <c:showPercent val="0"/>
          <c:showBubbleSize val="0"/>
        </c:dLbls>
        <c:gapWidth val="219"/>
        <c:overlap val="-27"/>
        <c:axId val="951321808"/>
        <c:axId val="872652320"/>
      </c:barChart>
      <c:catAx>
        <c:axId val="95132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652320"/>
        <c:crosses val="autoZero"/>
        <c:auto val="1"/>
        <c:lblAlgn val="ctr"/>
        <c:lblOffset val="100"/>
        <c:noMultiLvlLbl val="0"/>
      </c:catAx>
      <c:valAx>
        <c:axId val="872652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32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Into what range does your annual household income 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'Q29'!$A$68:$A$74</c:f>
              <c:strCache>
                <c:ptCount val="7"/>
                <c:pt idx="0">
                  <c:v>Less than $25,000</c:v>
                </c:pt>
                <c:pt idx="1">
                  <c:v>$25,000  to $49,999</c:v>
                </c:pt>
                <c:pt idx="2">
                  <c:v>$50,000 to $74,999</c:v>
                </c:pt>
                <c:pt idx="3">
                  <c:v>$75,000 to $99,999</c:v>
                </c:pt>
                <c:pt idx="4">
                  <c:v>100,000 to $149,999</c:v>
                </c:pt>
                <c:pt idx="5">
                  <c:v>More than $150,000</c:v>
                </c:pt>
                <c:pt idx="6">
                  <c:v>DK/NA/Refused</c:v>
                </c:pt>
              </c:strCache>
            </c:strRef>
          </c:cat>
          <c:val>
            <c:numRef>
              <c:f>'Q29'!$B$68:$B$74</c:f>
              <c:numCache>
                <c:formatCode>0%</c:formatCode>
                <c:ptCount val="7"/>
                <c:pt idx="0">
                  <c:v>5.6878517042591697E-2</c:v>
                </c:pt>
                <c:pt idx="1">
                  <c:v>0.25620134040231801</c:v>
                </c:pt>
                <c:pt idx="2">
                  <c:v>0.28800179028189898</c:v>
                </c:pt>
                <c:pt idx="3">
                  <c:v>0.24989563066811099</c:v>
                </c:pt>
                <c:pt idx="4">
                  <c:v>5.9105652590690401E-2</c:v>
                </c:pt>
                <c:pt idx="5">
                  <c:v>5.3159023488825903E-3</c:v>
                </c:pt>
                <c:pt idx="6">
                  <c:v>8.4601166665507099E-2</c:v>
                </c:pt>
              </c:numCache>
            </c:numRef>
          </c:val>
          <c:extLst>
            <c:ext xmlns:c16="http://schemas.microsoft.com/office/drawing/2014/chart" uri="{C3380CC4-5D6E-409C-BE32-E72D297353CC}">
              <c16:uniqueId val="{00000000-D7F3-4E7A-A884-71276376D0B7}"/>
            </c:ext>
          </c:extLst>
        </c:ser>
        <c:dLbls>
          <c:showLegendKey val="0"/>
          <c:showVal val="0"/>
          <c:showCatName val="0"/>
          <c:showSerName val="0"/>
          <c:showPercent val="0"/>
          <c:showBubbleSize val="0"/>
        </c:dLbls>
        <c:gapWidth val="219"/>
        <c:overlap val="-27"/>
        <c:axId val="580657279"/>
        <c:axId val="580655199"/>
      </c:barChart>
      <c:catAx>
        <c:axId val="580657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55199"/>
        <c:crosses val="autoZero"/>
        <c:auto val="1"/>
        <c:lblAlgn val="ctr"/>
        <c:lblOffset val="100"/>
        <c:noMultiLvlLbl val="0"/>
      </c:catAx>
      <c:valAx>
        <c:axId val="580655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57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How</a:t>
            </a:r>
            <a:r>
              <a:rPr lang="en-US" sz="1200" baseline="0" dirty="0"/>
              <a:t> much trust and confidence do you have in the City of Tampa's government when it comes to handling issues in the City?</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'Q6'!$H$1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'Q6'!$G$2:$G$5</c:f>
              <c:strCache>
                <c:ptCount val="4"/>
                <c:pt idx="0">
                  <c:v>A great deal</c:v>
                </c:pt>
                <c:pt idx="1">
                  <c:v>A fair amount</c:v>
                </c:pt>
                <c:pt idx="2">
                  <c:v>Not very much</c:v>
                </c:pt>
                <c:pt idx="3">
                  <c:v>None at all</c:v>
                </c:pt>
              </c:strCache>
            </c:strRef>
          </c:cat>
          <c:val>
            <c:numRef>
              <c:f>'Q6'!$H$2:$H$5</c:f>
              <c:numCache>
                <c:formatCode>0%</c:formatCode>
                <c:ptCount val="4"/>
                <c:pt idx="0">
                  <c:v>0.35</c:v>
                </c:pt>
                <c:pt idx="1">
                  <c:v>0.54</c:v>
                </c:pt>
                <c:pt idx="2">
                  <c:v>0.08</c:v>
                </c:pt>
                <c:pt idx="3">
                  <c:v>0.04</c:v>
                </c:pt>
              </c:numCache>
            </c:numRef>
          </c:val>
          <c:extLst>
            <c:ext xmlns:c16="http://schemas.microsoft.com/office/drawing/2014/chart" uri="{C3380CC4-5D6E-409C-BE32-E72D297353CC}">
              <c16:uniqueId val="{00000000-73E2-4E66-8A29-F8000874AB98}"/>
            </c:ext>
          </c:extLst>
        </c:ser>
        <c:ser>
          <c:idx val="1"/>
          <c:order val="1"/>
          <c:tx>
            <c:strRef>
              <c:f>'Q6'!$I$1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'Q6'!$G$2:$G$5</c:f>
              <c:strCache>
                <c:ptCount val="4"/>
                <c:pt idx="0">
                  <c:v>A great deal</c:v>
                </c:pt>
                <c:pt idx="1">
                  <c:v>A fair amount</c:v>
                </c:pt>
                <c:pt idx="2">
                  <c:v>Not very much</c:v>
                </c:pt>
                <c:pt idx="3">
                  <c:v>None at all</c:v>
                </c:pt>
              </c:strCache>
            </c:strRef>
          </c:cat>
          <c:val>
            <c:numRef>
              <c:f>'Q6'!$I$2:$I$5</c:f>
              <c:numCache>
                <c:formatCode>0%</c:formatCode>
                <c:ptCount val="4"/>
                <c:pt idx="0">
                  <c:v>0.48</c:v>
                </c:pt>
                <c:pt idx="1">
                  <c:v>0.45</c:v>
                </c:pt>
                <c:pt idx="2">
                  <c:v>0.04</c:v>
                </c:pt>
                <c:pt idx="3">
                  <c:v>0.02</c:v>
                </c:pt>
              </c:numCache>
            </c:numRef>
          </c:val>
          <c:extLst>
            <c:ext xmlns:c16="http://schemas.microsoft.com/office/drawing/2014/chart" uri="{C3380CC4-5D6E-409C-BE32-E72D297353CC}">
              <c16:uniqueId val="{00000001-73E2-4E66-8A29-F8000874AB98}"/>
            </c:ext>
          </c:extLst>
        </c:ser>
        <c:ser>
          <c:idx val="2"/>
          <c:order val="2"/>
          <c:tx>
            <c:strRef>
              <c:f>'Q6'!$J$1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'Q6'!$G$2:$G$5</c:f>
              <c:strCache>
                <c:ptCount val="4"/>
                <c:pt idx="0">
                  <c:v>A great deal</c:v>
                </c:pt>
                <c:pt idx="1">
                  <c:v>A fair amount</c:v>
                </c:pt>
                <c:pt idx="2">
                  <c:v>Not very much</c:v>
                </c:pt>
                <c:pt idx="3">
                  <c:v>None at all</c:v>
                </c:pt>
              </c:strCache>
            </c:strRef>
          </c:cat>
          <c:val>
            <c:numRef>
              <c:f>'Q6'!$J$2:$J$5</c:f>
              <c:numCache>
                <c:formatCode>0%</c:formatCode>
                <c:ptCount val="4"/>
                <c:pt idx="0">
                  <c:v>0.48</c:v>
                </c:pt>
                <c:pt idx="1">
                  <c:v>0.44</c:v>
                </c:pt>
                <c:pt idx="2">
                  <c:v>0.04</c:v>
                </c:pt>
                <c:pt idx="3">
                  <c:v>0.04</c:v>
                </c:pt>
              </c:numCache>
            </c:numRef>
          </c:val>
          <c:extLst>
            <c:ext xmlns:c16="http://schemas.microsoft.com/office/drawing/2014/chart" uri="{C3380CC4-5D6E-409C-BE32-E72D297353CC}">
              <c16:uniqueId val="{00000002-73E2-4E66-8A29-F8000874AB98}"/>
            </c:ext>
          </c:extLst>
        </c:ser>
        <c:ser>
          <c:idx val="3"/>
          <c:order val="3"/>
          <c:tx>
            <c:strRef>
              <c:f>'Q6'!$K$1</c:f>
              <c:strCache>
                <c:ptCount val="1"/>
                <c:pt idx="0">
                  <c:v>Gallup 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'Q6'!$G$2:$G$5</c:f>
              <c:strCache>
                <c:ptCount val="4"/>
                <c:pt idx="0">
                  <c:v>A great deal</c:v>
                </c:pt>
                <c:pt idx="1">
                  <c:v>A fair amount</c:v>
                </c:pt>
                <c:pt idx="2">
                  <c:v>Not very much</c:v>
                </c:pt>
                <c:pt idx="3">
                  <c:v>None at all</c:v>
                </c:pt>
              </c:strCache>
            </c:strRef>
          </c:cat>
          <c:val>
            <c:numRef>
              <c:f>'Q6'!$K$2:$K$5</c:f>
              <c:numCache>
                <c:formatCode>0%</c:formatCode>
                <c:ptCount val="4"/>
                <c:pt idx="0">
                  <c:v>0.24</c:v>
                </c:pt>
                <c:pt idx="1">
                  <c:v>0.47</c:v>
                </c:pt>
                <c:pt idx="2">
                  <c:v>0.21</c:v>
                </c:pt>
                <c:pt idx="3">
                  <c:v>0.09</c:v>
                </c:pt>
              </c:numCache>
            </c:numRef>
          </c:val>
          <c:extLst>
            <c:ext xmlns:c16="http://schemas.microsoft.com/office/drawing/2014/chart" uri="{C3380CC4-5D6E-409C-BE32-E72D297353CC}">
              <c16:uniqueId val="{00000003-73E2-4E66-8A29-F8000874AB98}"/>
            </c:ext>
          </c:extLst>
        </c:ser>
        <c:ser>
          <c:idx val="4"/>
          <c:order val="4"/>
          <c:tx>
            <c:strRef>
              <c:f>'Q6'!$L$1</c:f>
              <c:strCache>
                <c:ptCount val="1"/>
                <c:pt idx="0">
                  <c:v>Gallup 2021</c:v>
                </c:pt>
              </c:strCache>
            </c:strRef>
          </c:tx>
          <c:spPr>
            <a:solidFill>
              <a:schemeClr val="accent5"/>
            </a:solidFill>
            <a:ln>
              <a:noFill/>
            </a:ln>
            <a:effectLst/>
          </c:spPr>
          <c:invertIfNegative val="0"/>
          <c:dLbls>
            <c:dLbl>
              <c:idx val="2"/>
              <c:layout>
                <c:manualLayout>
                  <c:x val="1.29032258064515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E2-4E66-8A29-F8000874AB9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'Q6'!$G$2:$G$5</c:f>
              <c:strCache>
                <c:ptCount val="4"/>
                <c:pt idx="0">
                  <c:v>A great deal</c:v>
                </c:pt>
                <c:pt idx="1">
                  <c:v>A fair amount</c:v>
                </c:pt>
                <c:pt idx="2">
                  <c:v>Not very much</c:v>
                </c:pt>
                <c:pt idx="3">
                  <c:v>None at all</c:v>
                </c:pt>
              </c:strCache>
            </c:strRef>
          </c:cat>
          <c:val>
            <c:numRef>
              <c:f>'Q6'!$L$2:$L$5</c:f>
              <c:numCache>
                <c:formatCode>0%</c:formatCode>
                <c:ptCount val="4"/>
                <c:pt idx="0">
                  <c:v>0.21</c:v>
                </c:pt>
                <c:pt idx="1">
                  <c:v>0.45</c:v>
                </c:pt>
                <c:pt idx="2">
                  <c:v>0.21</c:v>
                </c:pt>
                <c:pt idx="3">
                  <c:v>0.13</c:v>
                </c:pt>
              </c:numCache>
            </c:numRef>
          </c:val>
          <c:extLst>
            <c:ext xmlns:c16="http://schemas.microsoft.com/office/drawing/2014/chart" uri="{C3380CC4-5D6E-409C-BE32-E72D297353CC}">
              <c16:uniqueId val="{00000005-73E2-4E66-8A29-F8000874AB98}"/>
            </c:ext>
          </c:extLst>
        </c:ser>
        <c:dLbls>
          <c:showLegendKey val="0"/>
          <c:showVal val="0"/>
          <c:showCatName val="0"/>
          <c:showSerName val="0"/>
          <c:showPercent val="0"/>
          <c:showBubbleSize val="0"/>
        </c:dLbls>
        <c:gapWidth val="219"/>
        <c:overlap val="-27"/>
        <c:axId val="1554991408"/>
        <c:axId val="1554986000"/>
      </c:barChart>
      <c:catAx>
        <c:axId val="155499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986000"/>
        <c:crosses val="autoZero"/>
        <c:auto val="1"/>
        <c:lblAlgn val="ctr"/>
        <c:lblOffset val="100"/>
        <c:noMultiLvlLbl val="0"/>
      </c:catAx>
      <c:valAx>
        <c:axId val="1554986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99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Would ("probably" + "definitely") recommend the City of Tampa to a friend,</a:t>
            </a:r>
            <a:r>
              <a:rPr lang="en-US" baseline="0"/>
              <a:t> family member or acquaintance as a place to __:</a:t>
            </a:r>
            <a:endParaRPr lang="en-US"/>
          </a:p>
        </c:rich>
      </c:tx>
      <c:layout>
        <c:manualLayout>
          <c:xMode val="edge"/>
          <c:yMode val="edge"/>
          <c:x val="0.10513111055537543"/>
          <c:y val="1.80180116272924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'Q7'!$B$1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'Q7'!$A$2:$A$7</c:f>
              <c:strCache>
                <c:ptCount val="6"/>
                <c:pt idx="0">
                  <c:v>Live </c:v>
                </c:pt>
                <c:pt idx="1">
                  <c:v>Work</c:v>
                </c:pt>
                <c:pt idx="2">
                  <c:v>Raise children</c:v>
                </c:pt>
                <c:pt idx="3">
                  <c:v>Retire</c:v>
                </c:pt>
                <c:pt idx="4">
                  <c:v>Vacation</c:v>
                </c:pt>
                <c:pt idx="5">
                  <c:v>Open a business</c:v>
                </c:pt>
              </c:strCache>
            </c:strRef>
          </c:cat>
          <c:val>
            <c:numRef>
              <c:f>'Q7'!$B$2:$B$7</c:f>
              <c:numCache>
                <c:formatCode>0%</c:formatCode>
                <c:ptCount val="6"/>
                <c:pt idx="0">
                  <c:v>0.92</c:v>
                </c:pt>
                <c:pt idx="1">
                  <c:v>0.9</c:v>
                </c:pt>
                <c:pt idx="2">
                  <c:v>0.9</c:v>
                </c:pt>
                <c:pt idx="3">
                  <c:v>0.9</c:v>
                </c:pt>
                <c:pt idx="4">
                  <c:v>0.93</c:v>
                </c:pt>
                <c:pt idx="5">
                  <c:v>0.77</c:v>
                </c:pt>
              </c:numCache>
            </c:numRef>
          </c:val>
          <c:extLst>
            <c:ext xmlns:c16="http://schemas.microsoft.com/office/drawing/2014/chart" uri="{C3380CC4-5D6E-409C-BE32-E72D297353CC}">
              <c16:uniqueId val="{00000000-4852-461D-AD3F-66FA9A0F5503}"/>
            </c:ext>
          </c:extLst>
        </c:ser>
        <c:ser>
          <c:idx val="1"/>
          <c:order val="1"/>
          <c:tx>
            <c:strRef>
              <c:f>'Q7'!$C$1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'Q7'!$A$2:$A$7</c:f>
              <c:strCache>
                <c:ptCount val="6"/>
                <c:pt idx="0">
                  <c:v>Live </c:v>
                </c:pt>
                <c:pt idx="1">
                  <c:v>Work</c:v>
                </c:pt>
                <c:pt idx="2">
                  <c:v>Raise children</c:v>
                </c:pt>
                <c:pt idx="3">
                  <c:v>Retire</c:v>
                </c:pt>
                <c:pt idx="4">
                  <c:v>Vacation</c:v>
                </c:pt>
                <c:pt idx="5">
                  <c:v>Open a business</c:v>
                </c:pt>
              </c:strCache>
            </c:strRef>
          </c:cat>
          <c:val>
            <c:numRef>
              <c:f>'Q7'!$C$2:$C$7</c:f>
              <c:numCache>
                <c:formatCode>0%</c:formatCode>
                <c:ptCount val="6"/>
                <c:pt idx="0">
                  <c:v>0.95</c:v>
                </c:pt>
                <c:pt idx="1">
                  <c:v>0.94</c:v>
                </c:pt>
                <c:pt idx="2">
                  <c:v>0.89</c:v>
                </c:pt>
                <c:pt idx="3">
                  <c:v>0.87</c:v>
                </c:pt>
                <c:pt idx="4">
                  <c:v>0.92</c:v>
                </c:pt>
                <c:pt idx="5">
                  <c:v>0.9</c:v>
                </c:pt>
              </c:numCache>
            </c:numRef>
          </c:val>
          <c:extLst>
            <c:ext xmlns:c16="http://schemas.microsoft.com/office/drawing/2014/chart" uri="{C3380CC4-5D6E-409C-BE32-E72D297353CC}">
              <c16:uniqueId val="{00000001-4852-461D-AD3F-66FA9A0F5503}"/>
            </c:ext>
          </c:extLst>
        </c:ser>
        <c:ser>
          <c:idx val="2"/>
          <c:order val="2"/>
          <c:tx>
            <c:strRef>
              <c:f>'Q7'!$D$1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'Q7'!$A$2:$A$7</c:f>
              <c:strCache>
                <c:ptCount val="6"/>
                <c:pt idx="0">
                  <c:v>Live </c:v>
                </c:pt>
                <c:pt idx="1">
                  <c:v>Work</c:v>
                </c:pt>
                <c:pt idx="2">
                  <c:v>Raise children</c:v>
                </c:pt>
                <c:pt idx="3">
                  <c:v>Retire</c:v>
                </c:pt>
                <c:pt idx="4">
                  <c:v>Vacation</c:v>
                </c:pt>
                <c:pt idx="5">
                  <c:v>Open a business</c:v>
                </c:pt>
              </c:strCache>
            </c:strRef>
          </c:cat>
          <c:val>
            <c:numRef>
              <c:f>'Q7'!$D$2:$D$7</c:f>
              <c:numCache>
                <c:formatCode>0%</c:formatCode>
                <c:ptCount val="6"/>
                <c:pt idx="0">
                  <c:v>0.93</c:v>
                </c:pt>
                <c:pt idx="1">
                  <c:v>0.92</c:v>
                </c:pt>
                <c:pt idx="2">
                  <c:v>0.89</c:v>
                </c:pt>
                <c:pt idx="3">
                  <c:v>0.86</c:v>
                </c:pt>
                <c:pt idx="4">
                  <c:v>0.9</c:v>
                </c:pt>
                <c:pt idx="5">
                  <c:v>0.89</c:v>
                </c:pt>
              </c:numCache>
            </c:numRef>
          </c:val>
          <c:extLst>
            <c:ext xmlns:c16="http://schemas.microsoft.com/office/drawing/2014/chart" uri="{C3380CC4-5D6E-409C-BE32-E72D297353CC}">
              <c16:uniqueId val="{00000002-4852-461D-AD3F-66FA9A0F5503}"/>
            </c:ext>
          </c:extLst>
        </c:ser>
        <c:dLbls>
          <c:showLegendKey val="0"/>
          <c:showVal val="0"/>
          <c:showCatName val="0"/>
          <c:showSerName val="0"/>
          <c:showPercent val="0"/>
          <c:showBubbleSize val="0"/>
        </c:dLbls>
        <c:gapWidth val="219"/>
        <c:overlap val="-27"/>
        <c:axId val="1406883087"/>
        <c:axId val="1406880591"/>
      </c:barChart>
      <c:catAx>
        <c:axId val="140688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880591"/>
        <c:crossesAt val="0"/>
        <c:auto val="1"/>
        <c:lblAlgn val="ctr"/>
        <c:lblOffset val="100"/>
        <c:noMultiLvlLbl val="0"/>
      </c:catAx>
      <c:valAx>
        <c:axId val="1406880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88308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4_633A20BE.xml><?xml version="1.0" encoding="utf-8"?>
<p188:cmLst xmlns:a="http://schemas.openxmlformats.org/drawingml/2006/main" xmlns:r="http://schemas.openxmlformats.org/officeDocument/2006/relationships" xmlns:p188="http://schemas.microsoft.com/office/powerpoint/2018/8/main">
  <p188:cm id="{74827DA1-259F-4E2A-90EA-D71C76C5F267}" authorId="{A89CABFF-491A-C8C8-2A2A-1A91015FF2FA}" status="resolved" created="2022-08-01T19:55:09.063" complete="100000">
    <pc:sldMkLst xmlns:pc="http://schemas.microsoft.com/office/powerpoint/2013/main/command">
      <pc:docMk/>
      <pc:sldMk cId="1664753854" sldId="260"/>
    </pc:sldMkLst>
    <p188:txBody>
      <a:bodyPr/>
      <a:lstStyle/>
      <a:p>
        <a:r>
          <a:rPr lang="en-US"/>
          <a:t>[@Jack Smith] - use "expectation gap special" to create</a:t>
        </a:r>
      </a:p>
    </p188:txBody>
  </p188:cm>
</p188:cmLst>
</file>

<file path=ppt/comments/modernComment_109_19DB930D.xml><?xml version="1.0" encoding="utf-8"?>
<p188:cmLst xmlns:a="http://schemas.openxmlformats.org/drawingml/2006/main" xmlns:r="http://schemas.openxmlformats.org/officeDocument/2006/relationships" xmlns:p188="http://schemas.microsoft.com/office/powerpoint/2018/8/main">
  <p188:cm id="{4E13C729-0509-488F-B510-2A62DE442F3B}" authorId="{A89CABFF-491A-C8C8-2A2A-1A91015FF2FA}" created="2022-08-05T18:35:51.825">
    <pc:sldMkLst xmlns:pc="http://schemas.microsoft.com/office/powerpoint/2013/main/command">
      <pc:docMk/>
      <pc:sldMk cId="433820429" sldId="265"/>
    </pc:sldMkLst>
    <p188:txBody>
      <a:bodyPr/>
      <a:lstStyle/>
      <a:p>
        <a:r>
          <a:rPr lang="en-US"/>
          <a:t>Business typo</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28.svg"/><Relationship Id="rId16" Type="http://schemas.openxmlformats.org/officeDocument/2006/relationships/image" Target="../media/image42.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ata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46.svg"/><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28.svg"/><Relationship Id="rId16" Type="http://schemas.openxmlformats.org/officeDocument/2006/relationships/image" Target="../media/image42.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46.svg"/><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B6E4A-9DB1-43D2-8873-1F70F7AF19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A4393844-F7ED-45FB-A5EF-3AB2CBCBFDDD}">
      <dgm:prSet custT="1"/>
      <dgm:spPr/>
      <dgm:t>
        <a:bodyPr/>
        <a:lstStyle/>
        <a:p>
          <a:r>
            <a:rPr lang="en-US" sz="1300" b="1" dirty="0"/>
            <a:t>Affordable housing choices</a:t>
          </a:r>
        </a:p>
      </dgm:t>
    </dgm:pt>
    <dgm:pt modelId="{DE7B79A9-6905-4751-BAF0-0663C5821FA0}" type="parTrans" cxnId="{443DE658-CFBC-4A17-9A6C-B2AF84C65868}">
      <dgm:prSet/>
      <dgm:spPr/>
      <dgm:t>
        <a:bodyPr/>
        <a:lstStyle/>
        <a:p>
          <a:endParaRPr lang="en-US"/>
        </a:p>
      </dgm:t>
    </dgm:pt>
    <dgm:pt modelId="{A211C271-EAE9-4CB8-91D4-EAFD471EF266}" type="sibTrans" cxnId="{443DE658-CFBC-4A17-9A6C-B2AF84C65868}">
      <dgm:prSet/>
      <dgm:spPr/>
      <dgm:t>
        <a:bodyPr/>
        <a:lstStyle/>
        <a:p>
          <a:endParaRPr lang="en-US"/>
        </a:p>
      </dgm:t>
    </dgm:pt>
    <dgm:pt modelId="{40CACDE5-A671-4E41-897F-E4C1AD94EB42}">
      <dgm:prSet custT="1"/>
      <dgm:spPr/>
      <dgm:t>
        <a:bodyPr/>
        <a:lstStyle/>
        <a:p>
          <a:pPr>
            <a:buFont typeface="Symbol" panose="05050102010706020507" pitchFamily="18" charset="2"/>
            <a:buChar char=""/>
          </a:pPr>
          <a:r>
            <a:rPr lang="en-US" sz="1300" b="1"/>
            <a:t>Housing options near where I work</a:t>
          </a:r>
        </a:p>
      </dgm:t>
    </dgm:pt>
    <dgm:pt modelId="{E93B7B28-8AD9-4A44-8E34-2C29C660291A}" type="parTrans" cxnId="{8BDDB6C5-4123-4FB5-B60C-6A4815F44FBD}">
      <dgm:prSet/>
      <dgm:spPr/>
      <dgm:t>
        <a:bodyPr/>
        <a:lstStyle/>
        <a:p>
          <a:endParaRPr lang="en-US"/>
        </a:p>
      </dgm:t>
    </dgm:pt>
    <dgm:pt modelId="{61B24BC2-CB4C-4FFD-A48B-9C1131E647A3}" type="sibTrans" cxnId="{8BDDB6C5-4123-4FB5-B60C-6A4815F44FBD}">
      <dgm:prSet/>
      <dgm:spPr/>
      <dgm:t>
        <a:bodyPr/>
        <a:lstStyle/>
        <a:p>
          <a:endParaRPr lang="en-US"/>
        </a:p>
      </dgm:t>
    </dgm:pt>
    <dgm:pt modelId="{5DE01712-9F77-4055-BF42-E4A685AE1E04}">
      <dgm:prSet custT="1"/>
      <dgm:spPr/>
      <dgm:t>
        <a:bodyPr/>
        <a:lstStyle/>
        <a:p>
          <a:pPr>
            <a:buFont typeface="Symbol" panose="05050102010706020507" pitchFamily="18" charset="2"/>
            <a:buChar char=""/>
          </a:pPr>
          <a:r>
            <a:rPr lang="en-US" sz="1300" b="1"/>
            <a:t>K-12 education</a:t>
          </a:r>
        </a:p>
      </dgm:t>
    </dgm:pt>
    <dgm:pt modelId="{34759CA0-CC1B-4FDC-AB06-CA69031AA8CC}" type="parTrans" cxnId="{4EF9DD18-87CC-4A85-A6C9-BC68DAD61DE7}">
      <dgm:prSet/>
      <dgm:spPr/>
      <dgm:t>
        <a:bodyPr/>
        <a:lstStyle/>
        <a:p>
          <a:endParaRPr lang="en-US"/>
        </a:p>
      </dgm:t>
    </dgm:pt>
    <dgm:pt modelId="{9E537E5D-9806-4112-A795-4C6B724B9738}" type="sibTrans" cxnId="{4EF9DD18-87CC-4A85-A6C9-BC68DAD61DE7}">
      <dgm:prSet/>
      <dgm:spPr/>
      <dgm:t>
        <a:bodyPr/>
        <a:lstStyle/>
        <a:p>
          <a:endParaRPr lang="en-US"/>
        </a:p>
      </dgm:t>
    </dgm:pt>
    <dgm:pt modelId="{5DE28D36-AC20-4A66-BA3E-0D072D870813}">
      <dgm:prSet custT="1"/>
      <dgm:spPr/>
      <dgm:t>
        <a:bodyPr/>
        <a:lstStyle/>
        <a:p>
          <a:pPr>
            <a:buFont typeface="Symbol" panose="05050102010706020507" pitchFamily="18" charset="2"/>
            <a:buChar char=""/>
          </a:pPr>
          <a:r>
            <a:rPr lang="en-US" sz="1300" b="1"/>
            <a:t>After-school and childcare programs</a:t>
          </a:r>
        </a:p>
      </dgm:t>
    </dgm:pt>
    <dgm:pt modelId="{1989DD29-BC37-4EA7-A3A6-ED839498CAAD}" type="parTrans" cxnId="{6D973B8D-7E8F-4838-A388-115C3F986041}">
      <dgm:prSet/>
      <dgm:spPr/>
      <dgm:t>
        <a:bodyPr/>
        <a:lstStyle/>
        <a:p>
          <a:endParaRPr lang="en-US"/>
        </a:p>
      </dgm:t>
    </dgm:pt>
    <dgm:pt modelId="{128E328E-D4CF-4F4B-9033-9F9146F8E8C5}" type="sibTrans" cxnId="{6D973B8D-7E8F-4838-A388-115C3F986041}">
      <dgm:prSet/>
      <dgm:spPr/>
      <dgm:t>
        <a:bodyPr/>
        <a:lstStyle/>
        <a:p>
          <a:endParaRPr lang="en-US"/>
        </a:p>
      </dgm:t>
    </dgm:pt>
    <dgm:pt modelId="{4D6483E8-2421-4FEF-8C7D-ADF17527BC34}">
      <dgm:prSet custT="1"/>
      <dgm:spPr/>
      <dgm:t>
        <a:bodyPr/>
        <a:lstStyle/>
        <a:p>
          <a:pPr>
            <a:buFont typeface="Symbol" panose="05050102010706020507" pitchFamily="18" charset="2"/>
            <a:buChar char=""/>
          </a:pPr>
          <a:r>
            <a:rPr lang="en-US" sz="1300" b="1"/>
            <a:t>Sense of personal safety</a:t>
          </a:r>
        </a:p>
      </dgm:t>
    </dgm:pt>
    <dgm:pt modelId="{8163C166-D879-4D7F-B4F2-744901C0044B}" type="parTrans" cxnId="{18B836BC-E3DC-49AE-BD5B-AC813E529D36}">
      <dgm:prSet/>
      <dgm:spPr/>
      <dgm:t>
        <a:bodyPr/>
        <a:lstStyle/>
        <a:p>
          <a:endParaRPr lang="en-US"/>
        </a:p>
      </dgm:t>
    </dgm:pt>
    <dgm:pt modelId="{F71066B5-4EA8-41E1-A522-6E10EE209370}" type="sibTrans" cxnId="{18B836BC-E3DC-49AE-BD5B-AC813E529D36}">
      <dgm:prSet/>
      <dgm:spPr/>
      <dgm:t>
        <a:bodyPr/>
        <a:lstStyle/>
        <a:p>
          <a:endParaRPr lang="en-US"/>
        </a:p>
      </dgm:t>
    </dgm:pt>
    <dgm:pt modelId="{DEB03A9B-6A82-4A03-BFCD-56E4F3391D37}">
      <dgm:prSet custT="1"/>
      <dgm:spPr/>
      <dgm:t>
        <a:bodyPr/>
        <a:lstStyle/>
        <a:p>
          <a:pPr>
            <a:buFont typeface="Symbol" panose="05050102010706020507" pitchFamily="18" charset="2"/>
            <a:buChar char=""/>
          </a:pPr>
          <a:r>
            <a:rPr lang="en-US" sz="1300" b="1"/>
            <a:t>Diversity, equity and inclusion</a:t>
          </a:r>
        </a:p>
      </dgm:t>
    </dgm:pt>
    <dgm:pt modelId="{232C212D-C307-463A-B972-D528D969A04B}" type="parTrans" cxnId="{95B0C2FE-7231-4927-814F-4B84F7898F3B}">
      <dgm:prSet/>
      <dgm:spPr/>
      <dgm:t>
        <a:bodyPr/>
        <a:lstStyle/>
        <a:p>
          <a:endParaRPr lang="en-US"/>
        </a:p>
      </dgm:t>
    </dgm:pt>
    <dgm:pt modelId="{5339DEFE-5C66-419A-92AD-1C6C6BC84B8B}" type="sibTrans" cxnId="{95B0C2FE-7231-4927-814F-4B84F7898F3B}">
      <dgm:prSet/>
      <dgm:spPr/>
      <dgm:t>
        <a:bodyPr/>
        <a:lstStyle/>
        <a:p>
          <a:endParaRPr lang="en-US"/>
        </a:p>
      </dgm:t>
    </dgm:pt>
    <dgm:pt modelId="{E5C2059C-6D12-4867-9C4C-98C09204EE6F}">
      <dgm:prSet custT="1"/>
      <dgm:spPr/>
      <dgm:t>
        <a:bodyPr/>
        <a:lstStyle/>
        <a:p>
          <a:pPr>
            <a:buFont typeface="Symbol" panose="05050102010706020507" pitchFamily="18" charset="2"/>
            <a:buChar char=""/>
          </a:pPr>
          <a:r>
            <a:rPr lang="en-US" sz="1300" b="1"/>
            <a:t>Sense of community</a:t>
          </a:r>
        </a:p>
      </dgm:t>
    </dgm:pt>
    <dgm:pt modelId="{7D4790EC-FEFA-499F-9352-5C545043D86D}" type="parTrans" cxnId="{60F34D8F-93D1-44FE-95FB-94F8FE81993D}">
      <dgm:prSet/>
      <dgm:spPr/>
      <dgm:t>
        <a:bodyPr/>
        <a:lstStyle/>
        <a:p>
          <a:endParaRPr lang="en-US"/>
        </a:p>
      </dgm:t>
    </dgm:pt>
    <dgm:pt modelId="{97211B2D-5D6F-4DB2-A49D-AC1EC2447611}" type="sibTrans" cxnId="{60F34D8F-93D1-44FE-95FB-94F8FE81993D}">
      <dgm:prSet/>
      <dgm:spPr/>
      <dgm:t>
        <a:bodyPr/>
        <a:lstStyle/>
        <a:p>
          <a:endParaRPr lang="en-US"/>
        </a:p>
      </dgm:t>
    </dgm:pt>
    <dgm:pt modelId="{1D09AED0-D7B7-4FE1-8C09-7766D9D29F29}">
      <dgm:prSet custT="1"/>
      <dgm:spPr/>
      <dgm:t>
        <a:bodyPr/>
        <a:lstStyle/>
        <a:p>
          <a:pPr>
            <a:buFont typeface="Symbol" panose="05050102010706020507" pitchFamily="18" charset="2"/>
            <a:buChar char=""/>
          </a:pPr>
          <a:r>
            <a:rPr lang="en-US" sz="1300" b="1"/>
            <a:t>Cleanliness of public spaces</a:t>
          </a:r>
        </a:p>
      </dgm:t>
    </dgm:pt>
    <dgm:pt modelId="{95DFEEAB-301F-4C4A-9C13-BC42F99DDA0C}" type="parTrans" cxnId="{FBD7CFF8-1AB4-4D31-A1C1-3F9BE6951023}">
      <dgm:prSet/>
      <dgm:spPr/>
      <dgm:t>
        <a:bodyPr/>
        <a:lstStyle/>
        <a:p>
          <a:endParaRPr lang="en-US"/>
        </a:p>
      </dgm:t>
    </dgm:pt>
    <dgm:pt modelId="{D7FC6D6F-1D6B-4B85-8598-792973ECE250}" type="sibTrans" cxnId="{FBD7CFF8-1AB4-4D31-A1C1-3F9BE6951023}">
      <dgm:prSet/>
      <dgm:spPr/>
      <dgm:t>
        <a:bodyPr/>
        <a:lstStyle/>
        <a:p>
          <a:endParaRPr lang="en-US"/>
        </a:p>
      </dgm:t>
    </dgm:pt>
    <dgm:pt modelId="{1B527792-FA7C-4430-BCAF-9D7E683CAF5E}">
      <dgm:prSet custT="1"/>
      <dgm:spPr/>
      <dgm:t>
        <a:bodyPr/>
        <a:lstStyle/>
        <a:p>
          <a:pPr>
            <a:buFont typeface="Symbol" panose="05050102010706020507" pitchFamily="18" charset="2"/>
            <a:buChar char=""/>
          </a:pPr>
          <a:r>
            <a:rPr lang="en-US" sz="1100" b="1"/>
            <a:t>Events, social activities, and recreation opportunities</a:t>
          </a:r>
        </a:p>
      </dgm:t>
    </dgm:pt>
    <dgm:pt modelId="{7C6776AB-47EC-473D-94A6-0FF534643DE3}" type="parTrans" cxnId="{CB39DC2D-CAA4-45B3-BA0A-A403B469BDE5}">
      <dgm:prSet/>
      <dgm:spPr/>
      <dgm:t>
        <a:bodyPr/>
        <a:lstStyle/>
        <a:p>
          <a:endParaRPr lang="en-US"/>
        </a:p>
      </dgm:t>
    </dgm:pt>
    <dgm:pt modelId="{2E13FF39-32EC-492F-B29C-AA0E7E38DCB5}" type="sibTrans" cxnId="{CB39DC2D-CAA4-45B3-BA0A-A403B469BDE5}">
      <dgm:prSet/>
      <dgm:spPr/>
      <dgm:t>
        <a:bodyPr/>
        <a:lstStyle/>
        <a:p>
          <a:endParaRPr lang="en-US"/>
        </a:p>
      </dgm:t>
    </dgm:pt>
    <dgm:pt modelId="{1A8ED260-D5F6-4401-8FCD-F1E84F0C23FB}" type="pres">
      <dgm:prSet presAssocID="{9E1B6E4A-9DB1-43D2-8873-1F70F7AF19CD}" presName="linearFlow" presStyleCnt="0">
        <dgm:presLayoutVars>
          <dgm:dir/>
          <dgm:resizeHandles val="exact"/>
        </dgm:presLayoutVars>
      </dgm:prSet>
      <dgm:spPr/>
    </dgm:pt>
    <dgm:pt modelId="{431A8F65-E8C4-4595-87BE-C5CCEDE8E218}" type="pres">
      <dgm:prSet presAssocID="{A4393844-F7ED-45FB-A5EF-3AB2CBCBFDDD}" presName="composite" presStyleCnt="0"/>
      <dgm:spPr/>
    </dgm:pt>
    <dgm:pt modelId="{F28535DE-F0B5-41F8-B937-D9A1581E1B13}" type="pres">
      <dgm:prSet presAssocID="{A4393844-F7ED-45FB-A5EF-3AB2CBCBFDDD}" presName="imgShp"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1762434-D9C4-43FA-9BA4-FDAC45792154}" type="pres">
      <dgm:prSet presAssocID="{A4393844-F7ED-45FB-A5EF-3AB2CBCBFDDD}" presName="txShp" presStyleLbl="node1" presStyleIdx="0" presStyleCnt="9">
        <dgm:presLayoutVars>
          <dgm:bulletEnabled val="1"/>
        </dgm:presLayoutVars>
      </dgm:prSet>
      <dgm:spPr/>
    </dgm:pt>
    <dgm:pt modelId="{4FB33E30-9A2E-4419-A6DC-309E6830A8CE}" type="pres">
      <dgm:prSet presAssocID="{A211C271-EAE9-4CB8-91D4-EAFD471EF266}" presName="spacing" presStyleCnt="0"/>
      <dgm:spPr/>
    </dgm:pt>
    <dgm:pt modelId="{5772A8B7-777B-4134-A875-2A5F3C24D92E}" type="pres">
      <dgm:prSet presAssocID="{40CACDE5-A671-4E41-897F-E4C1AD94EB42}" presName="composite" presStyleCnt="0"/>
      <dgm:spPr/>
    </dgm:pt>
    <dgm:pt modelId="{BD6F149A-E09C-4EA4-A0C6-835BC75BAFAA}" type="pres">
      <dgm:prSet presAssocID="{40CACDE5-A671-4E41-897F-E4C1AD94EB42}" presName="imgShp" presStyleLbl="fgImgPlac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se"/>
        </a:ext>
      </dgm:extLst>
    </dgm:pt>
    <dgm:pt modelId="{E03E479C-A04D-4A37-829D-0D34334093F7}" type="pres">
      <dgm:prSet presAssocID="{40CACDE5-A671-4E41-897F-E4C1AD94EB42}" presName="txShp" presStyleLbl="node1" presStyleIdx="1" presStyleCnt="9">
        <dgm:presLayoutVars>
          <dgm:bulletEnabled val="1"/>
        </dgm:presLayoutVars>
      </dgm:prSet>
      <dgm:spPr/>
    </dgm:pt>
    <dgm:pt modelId="{A4BD9FD2-628C-46ED-92B9-95773168108C}" type="pres">
      <dgm:prSet presAssocID="{61B24BC2-CB4C-4FFD-A48B-9C1131E647A3}" presName="spacing" presStyleCnt="0"/>
      <dgm:spPr/>
    </dgm:pt>
    <dgm:pt modelId="{AFC4AF10-5CD6-49B8-A7DA-A25AF7B14D1E}" type="pres">
      <dgm:prSet presAssocID="{5DE01712-9F77-4055-BF42-E4A685AE1E04}" presName="composite" presStyleCnt="0"/>
      <dgm:spPr/>
    </dgm:pt>
    <dgm:pt modelId="{1259B80A-7E8E-4CEE-83BD-12A89764AC9C}" type="pres">
      <dgm:prSet presAssocID="{5DE01712-9F77-4055-BF42-E4A685AE1E04}" presName="imgShp" presStyleLbl="fgImgPlac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a:ext>
      </dgm:extLst>
    </dgm:pt>
    <dgm:pt modelId="{7302F60D-DFC1-4B4E-B3B2-1310A1C87A7E}" type="pres">
      <dgm:prSet presAssocID="{5DE01712-9F77-4055-BF42-E4A685AE1E04}" presName="txShp" presStyleLbl="node1" presStyleIdx="2" presStyleCnt="9">
        <dgm:presLayoutVars>
          <dgm:bulletEnabled val="1"/>
        </dgm:presLayoutVars>
      </dgm:prSet>
      <dgm:spPr/>
    </dgm:pt>
    <dgm:pt modelId="{CF8852BD-803F-4221-A427-7E2BAD02A853}" type="pres">
      <dgm:prSet presAssocID="{9E537E5D-9806-4112-A795-4C6B724B9738}" presName="spacing" presStyleCnt="0"/>
      <dgm:spPr/>
    </dgm:pt>
    <dgm:pt modelId="{3077D65E-E4A2-47E6-B989-9ABF0FDE3FCE}" type="pres">
      <dgm:prSet presAssocID="{5DE28D36-AC20-4A66-BA3E-0D072D870813}" presName="composite" presStyleCnt="0"/>
      <dgm:spPr/>
    </dgm:pt>
    <dgm:pt modelId="{0106B164-4568-4668-A0EB-177DC007F18F}" type="pres">
      <dgm:prSet presAssocID="{5DE28D36-AC20-4A66-BA3E-0D072D870813}" presName="imgShp" presStyleLbl="fgImgPlac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oks"/>
        </a:ext>
      </dgm:extLst>
    </dgm:pt>
    <dgm:pt modelId="{8B4BDF18-006B-454C-8F4D-11AF4656B4B9}" type="pres">
      <dgm:prSet presAssocID="{5DE28D36-AC20-4A66-BA3E-0D072D870813}" presName="txShp" presStyleLbl="node1" presStyleIdx="3" presStyleCnt="9">
        <dgm:presLayoutVars>
          <dgm:bulletEnabled val="1"/>
        </dgm:presLayoutVars>
      </dgm:prSet>
      <dgm:spPr/>
    </dgm:pt>
    <dgm:pt modelId="{0E2A7F33-FC1C-49F8-9ED3-98C53F30DC39}" type="pres">
      <dgm:prSet presAssocID="{128E328E-D4CF-4F4B-9033-9F9146F8E8C5}" presName="spacing" presStyleCnt="0"/>
      <dgm:spPr/>
    </dgm:pt>
    <dgm:pt modelId="{DA36A27D-EB29-4BC3-88D9-1CAB7EE833F2}" type="pres">
      <dgm:prSet presAssocID="{4D6483E8-2421-4FEF-8C7D-ADF17527BC34}" presName="composite" presStyleCnt="0"/>
      <dgm:spPr/>
    </dgm:pt>
    <dgm:pt modelId="{D72CB71B-8392-4D9C-A7A9-567ABC2A7C36}" type="pres">
      <dgm:prSet presAssocID="{4D6483E8-2421-4FEF-8C7D-ADF17527BC34}" presName="imgShp" presStyleLbl="fgImgPlac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iren"/>
        </a:ext>
      </dgm:extLst>
    </dgm:pt>
    <dgm:pt modelId="{A9B4ED92-0B96-46AC-AF48-F75B4099FCA4}" type="pres">
      <dgm:prSet presAssocID="{4D6483E8-2421-4FEF-8C7D-ADF17527BC34}" presName="txShp" presStyleLbl="node1" presStyleIdx="4" presStyleCnt="9">
        <dgm:presLayoutVars>
          <dgm:bulletEnabled val="1"/>
        </dgm:presLayoutVars>
      </dgm:prSet>
      <dgm:spPr/>
    </dgm:pt>
    <dgm:pt modelId="{03EB2763-B8CA-4C33-9CFE-3F56A582979F}" type="pres">
      <dgm:prSet presAssocID="{F71066B5-4EA8-41E1-A522-6E10EE209370}" presName="spacing" presStyleCnt="0"/>
      <dgm:spPr/>
    </dgm:pt>
    <dgm:pt modelId="{E61C206F-C3BE-48C8-9723-E92CE1F4C759}" type="pres">
      <dgm:prSet presAssocID="{DEB03A9B-6A82-4A03-BFCD-56E4F3391D37}" presName="composite" presStyleCnt="0"/>
      <dgm:spPr/>
    </dgm:pt>
    <dgm:pt modelId="{0D966A99-69CB-4D1C-A386-3A8A26B6D4D0}" type="pres">
      <dgm:prSet presAssocID="{DEB03A9B-6A82-4A03-BFCD-56E4F3391D37}" presName="imgShp" presStyleLbl="fgImgPlac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enched Fist"/>
        </a:ext>
      </dgm:extLst>
    </dgm:pt>
    <dgm:pt modelId="{43429A79-27EE-4CF8-B565-4721C2DDC8C2}" type="pres">
      <dgm:prSet presAssocID="{DEB03A9B-6A82-4A03-BFCD-56E4F3391D37}" presName="txShp" presStyleLbl="node1" presStyleIdx="5" presStyleCnt="9">
        <dgm:presLayoutVars>
          <dgm:bulletEnabled val="1"/>
        </dgm:presLayoutVars>
      </dgm:prSet>
      <dgm:spPr/>
    </dgm:pt>
    <dgm:pt modelId="{9E4BFFF9-A051-4D8F-9BB6-DD67504E6607}" type="pres">
      <dgm:prSet presAssocID="{5339DEFE-5C66-419A-92AD-1C6C6BC84B8B}" presName="spacing" presStyleCnt="0"/>
      <dgm:spPr/>
    </dgm:pt>
    <dgm:pt modelId="{F6B95410-83EF-4309-9EAF-9C581397ED13}" type="pres">
      <dgm:prSet presAssocID="{E5C2059C-6D12-4867-9C4C-98C09204EE6F}" presName="composite" presStyleCnt="0"/>
      <dgm:spPr/>
    </dgm:pt>
    <dgm:pt modelId="{F3681F08-9AEF-4141-A50A-B8B89B5760D1}" type="pres">
      <dgm:prSet presAssocID="{E5C2059C-6D12-4867-9C4C-98C09204EE6F}" presName="imgShp" presStyleLbl="fgImgPlac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Group of men"/>
        </a:ext>
      </dgm:extLst>
    </dgm:pt>
    <dgm:pt modelId="{B786906F-1B60-40E1-92A0-4701A9964FF6}" type="pres">
      <dgm:prSet presAssocID="{E5C2059C-6D12-4867-9C4C-98C09204EE6F}" presName="txShp" presStyleLbl="node1" presStyleIdx="6" presStyleCnt="9">
        <dgm:presLayoutVars>
          <dgm:bulletEnabled val="1"/>
        </dgm:presLayoutVars>
      </dgm:prSet>
      <dgm:spPr/>
    </dgm:pt>
    <dgm:pt modelId="{29E4240A-2039-4373-B59E-EC877C147BEB}" type="pres">
      <dgm:prSet presAssocID="{97211B2D-5D6F-4DB2-A49D-AC1EC2447611}" presName="spacing" presStyleCnt="0"/>
      <dgm:spPr/>
    </dgm:pt>
    <dgm:pt modelId="{A1589CC6-170A-4D1D-83EA-33FB393BA6A0}" type="pres">
      <dgm:prSet presAssocID="{1D09AED0-D7B7-4FE1-8C09-7766D9D29F29}" presName="composite" presStyleCnt="0"/>
      <dgm:spPr/>
    </dgm:pt>
    <dgm:pt modelId="{D5438148-6DAD-43C1-83A9-4E3F33068FED}" type="pres">
      <dgm:prSet presAssocID="{1D09AED0-D7B7-4FE1-8C09-7766D9D29F29}" presName="imgShp" presStyleLbl="fgImgPlac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Mop and bucket"/>
        </a:ext>
      </dgm:extLst>
    </dgm:pt>
    <dgm:pt modelId="{D8774881-443F-40D5-A5E7-0CC9D5569208}" type="pres">
      <dgm:prSet presAssocID="{1D09AED0-D7B7-4FE1-8C09-7766D9D29F29}" presName="txShp" presStyleLbl="node1" presStyleIdx="7" presStyleCnt="9">
        <dgm:presLayoutVars>
          <dgm:bulletEnabled val="1"/>
        </dgm:presLayoutVars>
      </dgm:prSet>
      <dgm:spPr/>
    </dgm:pt>
    <dgm:pt modelId="{7D420696-21C5-4EB4-B600-4ECD655AF932}" type="pres">
      <dgm:prSet presAssocID="{D7FC6D6F-1D6B-4B85-8598-792973ECE250}" presName="spacing" presStyleCnt="0"/>
      <dgm:spPr/>
    </dgm:pt>
    <dgm:pt modelId="{60635421-4D68-4382-AD8D-56B04993FDD6}" type="pres">
      <dgm:prSet presAssocID="{1B527792-FA7C-4430-BCAF-9D7E683CAF5E}" presName="composite" presStyleCnt="0"/>
      <dgm:spPr/>
    </dgm:pt>
    <dgm:pt modelId="{E49D34FC-CF2F-41B2-964D-93D40006B4C1}" type="pres">
      <dgm:prSet presAssocID="{1B527792-FA7C-4430-BCAF-9D7E683CAF5E}" presName="imgShp" presStyleLbl="fgImgPlac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Balloons"/>
        </a:ext>
      </dgm:extLst>
    </dgm:pt>
    <dgm:pt modelId="{E917C9CD-2840-4426-B1FA-E998D56184E2}" type="pres">
      <dgm:prSet presAssocID="{1B527792-FA7C-4430-BCAF-9D7E683CAF5E}" presName="txShp" presStyleLbl="node1" presStyleIdx="8" presStyleCnt="9">
        <dgm:presLayoutVars>
          <dgm:bulletEnabled val="1"/>
        </dgm:presLayoutVars>
      </dgm:prSet>
      <dgm:spPr/>
    </dgm:pt>
  </dgm:ptLst>
  <dgm:cxnLst>
    <dgm:cxn modelId="{B236A606-97FE-4831-A7F1-06CC336A5FAD}" type="presOf" srcId="{E5C2059C-6D12-4867-9C4C-98C09204EE6F}" destId="{B786906F-1B60-40E1-92A0-4701A9964FF6}" srcOrd="0" destOrd="0" presId="urn:microsoft.com/office/officeart/2005/8/layout/vList3"/>
    <dgm:cxn modelId="{4EF9DD18-87CC-4A85-A6C9-BC68DAD61DE7}" srcId="{9E1B6E4A-9DB1-43D2-8873-1F70F7AF19CD}" destId="{5DE01712-9F77-4055-BF42-E4A685AE1E04}" srcOrd="2" destOrd="0" parTransId="{34759CA0-CC1B-4FDC-AB06-CA69031AA8CC}" sibTransId="{9E537E5D-9806-4112-A795-4C6B724B9738}"/>
    <dgm:cxn modelId="{61DCCC1C-F3A1-41A8-90C4-874993588CD7}" type="presOf" srcId="{A4393844-F7ED-45FB-A5EF-3AB2CBCBFDDD}" destId="{71762434-D9C4-43FA-9BA4-FDAC45792154}" srcOrd="0" destOrd="0" presId="urn:microsoft.com/office/officeart/2005/8/layout/vList3"/>
    <dgm:cxn modelId="{C3F21D26-6F26-487F-85F7-FDCDA4E0D5AC}" type="presOf" srcId="{1D09AED0-D7B7-4FE1-8C09-7766D9D29F29}" destId="{D8774881-443F-40D5-A5E7-0CC9D5569208}" srcOrd="0" destOrd="0" presId="urn:microsoft.com/office/officeart/2005/8/layout/vList3"/>
    <dgm:cxn modelId="{CB39DC2D-CAA4-45B3-BA0A-A403B469BDE5}" srcId="{9E1B6E4A-9DB1-43D2-8873-1F70F7AF19CD}" destId="{1B527792-FA7C-4430-BCAF-9D7E683CAF5E}" srcOrd="8" destOrd="0" parTransId="{7C6776AB-47EC-473D-94A6-0FF534643DE3}" sibTransId="{2E13FF39-32EC-492F-B29C-AA0E7E38DCB5}"/>
    <dgm:cxn modelId="{0801F13B-440D-461F-9782-D21CB5460E0E}" type="presOf" srcId="{1B527792-FA7C-4430-BCAF-9D7E683CAF5E}" destId="{E917C9CD-2840-4426-B1FA-E998D56184E2}" srcOrd="0" destOrd="0" presId="urn:microsoft.com/office/officeart/2005/8/layout/vList3"/>
    <dgm:cxn modelId="{50989F4E-1708-4682-AF99-D3AA6AD203B9}" type="presOf" srcId="{5DE01712-9F77-4055-BF42-E4A685AE1E04}" destId="{7302F60D-DFC1-4B4E-B3B2-1310A1C87A7E}" srcOrd="0" destOrd="0" presId="urn:microsoft.com/office/officeart/2005/8/layout/vList3"/>
    <dgm:cxn modelId="{443DE658-CFBC-4A17-9A6C-B2AF84C65868}" srcId="{9E1B6E4A-9DB1-43D2-8873-1F70F7AF19CD}" destId="{A4393844-F7ED-45FB-A5EF-3AB2CBCBFDDD}" srcOrd="0" destOrd="0" parTransId="{DE7B79A9-6905-4751-BAF0-0663C5821FA0}" sibTransId="{A211C271-EAE9-4CB8-91D4-EAFD471EF266}"/>
    <dgm:cxn modelId="{3D4DDC89-DE08-415A-862C-4FA1D9DE14A8}" type="presOf" srcId="{5DE28D36-AC20-4A66-BA3E-0D072D870813}" destId="{8B4BDF18-006B-454C-8F4D-11AF4656B4B9}" srcOrd="0" destOrd="0" presId="urn:microsoft.com/office/officeart/2005/8/layout/vList3"/>
    <dgm:cxn modelId="{6D973B8D-7E8F-4838-A388-115C3F986041}" srcId="{9E1B6E4A-9DB1-43D2-8873-1F70F7AF19CD}" destId="{5DE28D36-AC20-4A66-BA3E-0D072D870813}" srcOrd="3" destOrd="0" parTransId="{1989DD29-BC37-4EA7-A3A6-ED839498CAAD}" sibTransId="{128E328E-D4CF-4F4B-9033-9F9146F8E8C5}"/>
    <dgm:cxn modelId="{60F34D8F-93D1-44FE-95FB-94F8FE81993D}" srcId="{9E1B6E4A-9DB1-43D2-8873-1F70F7AF19CD}" destId="{E5C2059C-6D12-4867-9C4C-98C09204EE6F}" srcOrd="6" destOrd="0" parTransId="{7D4790EC-FEFA-499F-9352-5C545043D86D}" sibTransId="{97211B2D-5D6F-4DB2-A49D-AC1EC2447611}"/>
    <dgm:cxn modelId="{C4C3C098-CE03-43EE-BA19-08D3B13301C9}" type="presOf" srcId="{4D6483E8-2421-4FEF-8C7D-ADF17527BC34}" destId="{A9B4ED92-0B96-46AC-AF48-F75B4099FCA4}" srcOrd="0" destOrd="0" presId="urn:microsoft.com/office/officeart/2005/8/layout/vList3"/>
    <dgm:cxn modelId="{B55720AA-D5F3-4E5F-ADBA-675511C26976}" type="presOf" srcId="{9E1B6E4A-9DB1-43D2-8873-1F70F7AF19CD}" destId="{1A8ED260-D5F6-4401-8FCD-F1E84F0C23FB}" srcOrd="0" destOrd="0" presId="urn:microsoft.com/office/officeart/2005/8/layout/vList3"/>
    <dgm:cxn modelId="{18B836BC-E3DC-49AE-BD5B-AC813E529D36}" srcId="{9E1B6E4A-9DB1-43D2-8873-1F70F7AF19CD}" destId="{4D6483E8-2421-4FEF-8C7D-ADF17527BC34}" srcOrd="4" destOrd="0" parTransId="{8163C166-D879-4D7F-B4F2-744901C0044B}" sibTransId="{F71066B5-4EA8-41E1-A522-6E10EE209370}"/>
    <dgm:cxn modelId="{43260FBF-1AF4-4C65-9B9A-B6813AE38B49}" type="presOf" srcId="{40CACDE5-A671-4E41-897F-E4C1AD94EB42}" destId="{E03E479C-A04D-4A37-829D-0D34334093F7}" srcOrd="0" destOrd="0" presId="urn:microsoft.com/office/officeart/2005/8/layout/vList3"/>
    <dgm:cxn modelId="{8BDDB6C5-4123-4FB5-B60C-6A4815F44FBD}" srcId="{9E1B6E4A-9DB1-43D2-8873-1F70F7AF19CD}" destId="{40CACDE5-A671-4E41-897F-E4C1AD94EB42}" srcOrd="1" destOrd="0" parTransId="{E93B7B28-8AD9-4A44-8E34-2C29C660291A}" sibTransId="{61B24BC2-CB4C-4FFD-A48B-9C1131E647A3}"/>
    <dgm:cxn modelId="{62B791E8-4053-4551-B04F-86897CD68FE2}" type="presOf" srcId="{DEB03A9B-6A82-4A03-BFCD-56E4F3391D37}" destId="{43429A79-27EE-4CF8-B565-4721C2DDC8C2}" srcOrd="0" destOrd="0" presId="urn:microsoft.com/office/officeart/2005/8/layout/vList3"/>
    <dgm:cxn modelId="{FBD7CFF8-1AB4-4D31-A1C1-3F9BE6951023}" srcId="{9E1B6E4A-9DB1-43D2-8873-1F70F7AF19CD}" destId="{1D09AED0-D7B7-4FE1-8C09-7766D9D29F29}" srcOrd="7" destOrd="0" parTransId="{95DFEEAB-301F-4C4A-9C13-BC42F99DDA0C}" sibTransId="{D7FC6D6F-1D6B-4B85-8598-792973ECE250}"/>
    <dgm:cxn modelId="{95B0C2FE-7231-4927-814F-4B84F7898F3B}" srcId="{9E1B6E4A-9DB1-43D2-8873-1F70F7AF19CD}" destId="{DEB03A9B-6A82-4A03-BFCD-56E4F3391D37}" srcOrd="5" destOrd="0" parTransId="{232C212D-C307-463A-B972-D528D969A04B}" sibTransId="{5339DEFE-5C66-419A-92AD-1C6C6BC84B8B}"/>
    <dgm:cxn modelId="{C1C6E7AA-4CAD-469C-92BA-69EDC7A029E6}" type="presParOf" srcId="{1A8ED260-D5F6-4401-8FCD-F1E84F0C23FB}" destId="{431A8F65-E8C4-4595-87BE-C5CCEDE8E218}" srcOrd="0" destOrd="0" presId="urn:microsoft.com/office/officeart/2005/8/layout/vList3"/>
    <dgm:cxn modelId="{8E0EB734-3767-4C48-9716-783256DB5593}" type="presParOf" srcId="{431A8F65-E8C4-4595-87BE-C5CCEDE8E218}" destId="{F28535DE-F0B5-41F8-B937-D9A1581E1B13}" srcOrd="0" destOrd="0" presId="urn:microsoft.com/office/officeart/2005/8/layout/vList3"/>
    <dgm:cxn modelId="{7CF68E77-140F-4DD4-8C19-BA4298FC9F4A}" type="presParOf" srcId="{431A8F65-E8C4-4595-87BE-C5CCEDE8E218}" destId="{71762434-D9C4-43FA-9BA4-FDAC45792154}" srcOrd="1" destOrd="0" presId="urn:microsoft.com/office/officeart/2005/8/layout/vList3"/>
    <dgm:cxn modelId="{A0E276B4-DFE6-401C-84BE-0B84217AD800}" type="presParOf" srcId="{1A8ED260-D5F6-4401-8FCD-F1E84F0C23FB}" destId="{4FB33E30-9A2E-4419-A6DC-309E6830A8CE}" srcOrd="1" destOrd="0" presId="urn:microsoft.com/office/officeart/2005/8/layout/vList3"/>
    <dgm:cxn modelId="{9A352EE9-B6CE-4AED-A746-47964C9DFC4B}" type="presParOf" srcId="{1A8ED260-D5F6-4401-8FCD-F1E84F0C23FB}" destId="{5772A8B7-777B-4134-A875-2A5F3C24D92E}" srcOrd="2" destOrd="0" presId="urn:microsoft.com/office/officeart/2005/8/layout/vList3"/>
    <dgm:cxn modelId="{6831B433-1454-4E22-90AE-9AAD61977749}" type="presParOf" srcId="{5772A8B7-777B-4134-A875-2A5F3C24D92E}" destId="{BD6F149A-E09C-4EA4-A0C6-835BC75BAFAA}" srcOrd="0" destOrd="0" presId="urn:microsoft.com/office/officeart/2005/8/layout/vList3"/>
    <dgm:cxn modelId="{4BA2302C-54F5-43F7-980C-A7FB9191733F}" type="presParOf" srcId="{5772A8B7-777B-4134-A875-2A5F3C24D92E}" destId="{E03E479C-A04D-4A37-829D-0D34334093F7}" srcOrd="1" destOrd="0" presId="urn:microsoft.com/office/officeart/2005/8/layout/vList3"/>
    <dgm:cxn modelId="{BAE99CE3-56C7-4987-A0DA-BED9EE94F560}" type="presParOf" srcId="{1A8ED260-D5F6-4401-8FCD-F1E84F0C23FB}" destId="{A4BD9FD2-628C-46ED-92B9-95773168108C}" srcOrd="3" destOrd="0" presId="urn:microsoft.com/office/officeart/2005/8/layout/vList3"/>
    <dgm:cxn modelId="{3EC9A994-A3E5-4EDF-9509-FE9593D0FFE8}" type="presParOf" srcId="{1A8ED260-D5F6-4401-8FCD-F1E84F0C23FB}" destId="{AFC4AF10-5CD6-49B8-A7DA-A25AF7B14D1E}" srcOrd="4" destOrd="0" presId="urn:microsoft.com/office/officeart/2005/8/layout/vList3"/>
    <dgm:cxn modelId="{B73694A3-909E-42C7-8D23-CCF3EACDF4E3}" type="presParOf" srcId="{AFC4AF10-5CD6-49B8-A7DA-A25AF7B14D1E}" destId="{1259B80A-7E8E-4CEE-83BD-12A89764AC9C}" srcOrd="0" destOrd="0" presId="urn:microsoft.com/office/officeart/2005/8/layout/vList3"/>
    <dgm:cxn modelId="{0CFB9A5F-DD7C-4A5E-B77F-3A3BFC7859D3}" type="presParOf" srcId="{AFC4AF10-5CD6-49B8-A7DA-A25AF7B14D1E}" destId="{7302F60D-DFC1-4B4E-B3B2-1310A1C87A7E}" srcOrd="1" destOrd="0" presId="urn:microsoft.com/office/officeart/2005/8/layout/vList3"/>
    <dgm:cxn modelId="{5704C504-C4DE-4E08-8CD0-BE00DE19916E}" type="presParOf" srcId="{1A8ED260-D5F6-4401-8FCD-F1E84F0C23FB}" destId="{CF8852BD-803F-4221-A427-7E2BAD02A853}" srcOrd="5" destOrd="0" presId="urn:microsoft.com/office/officeart/2005/8/layout/vList3"/>
    <dgm:cxn modelId="{92AE229F-C5DE-471A-B7F1-22FEC5B13CB6}" type="presParOf" srcId="{1A8ED260-D5F6-4401-8FCD-F1E84F0C23FB}" destId="{3077D65E-E4A2-47E6-B989-9ABF0FDE3FCE}" srcOrd="6" destOrd="0" presId="urn:microsoft.com/office/officeart/2005/8/layout/vList3"/>
    <dgm:cxn modelId="{5100BB6E-73A0-4204-AF6E-E43293BB486A}" type="presParOf" srcId="{3077D65E-E4A2-47E6-B989-9ABF0FDE3FCE}" destId="{0106B164-4568-4668-A0EB-177DC007F18F}" srcOrd="0" destOrd="0" presId="urn:microsoft.com/office/officeart/2005/8/layout/vList3"/>
    <dgm:cxn modelId="{9E1CC98A-A7FE-44D3-A211-1462B5B60255}" type="presParOf" srcId="{3077D65E-E4A2-47E6-B989-9ABF0FDE3FCE}" destId="{8B4BDF18-006B-454C-8F4D-11AF4656B4B9}" srcOrd="1" destOrd="0" presId="urn:microsoft.com/office/officeart/2005/8/layout/vList3"/>
    <dgm:cxn modelId="{DEB6F1FA-52AE-47E1-8370-5A489FBC6047}" type="presParOf" srcId="{1A8ED260-D5F6-4401-8FCD-F1E84F0C23FB}" destId="{0E2A7F33-FC1C-49F8-9ED3-98C53F30DC39}" srcOrd="7" destOrd="0" presId="urn:microsoft.com/office/officeart/2005/8/layout/vList3"/>
    <dgm:cxn modelId="{D5BF23A4-BF0C-4929-9B4C-DCDFD1698FDD}" type="presParOf" srcId="{1A8ED260-D5F6-4401-8FCD-F1E84F0C23FB}" destId="{DA36A27D-EB29-4BC3-88D9-1CAB7EE833F2}" srcOrd="8" destOrd="0" presId="urn:microsoft.com/office/officeart/2005/8/layout/vList3"/>
    <dgm:cxn modelId="{A9D077DA-F045-435F-83FD-CE4F7C04435D}" type="presParOf" srcId="{DA36A27D-EB29-4BC3-88D9-1CAB7EE833F2}" destId="{D72CB71B-8392-4D9C-A7A9-567ABC2A7C36}" srcOrd="0" destOrd="0" presId="urn:microsoft.com/office/officeart/2005/8/layout/vList3"/>
    <dgm:cxn modelId="{A3A2E320-5C1F-43D7-8C3F-784B907E900E}" type="presParOf" srcId="{DA36A27D-EB29-4BC3-88D9-1CAB7EE833F2}" destId="{A9B4ED92-0B96-46AC-AF48-F75B4099FCA4}" srcOrd="1" destOrd="0" presId="urn:microsoft.com/office/officeart/2005/8/layout/vList3"/>
    <dgm:cxn modelId="{B4A202E9-7D53-4F4E-8CE4-51E270C3A7FB}" type="presParOf" srcId="{1A8ED260-D5F6-4401-8FCD-F1E84F0C23FB}" destId="{03EB2763-B8CA-4C33-9CFE-3F56A582979F}" srcOrd="9" destOrd="0" presId="urn:microsoft.com/office/officeart/2005/8/layout/vList3"/>
    <dgm:cxn modelId="{21CDE483-682E-4E54-B982-60A61FB67111}" type="presParOf" srcId="{1A8ED260-D5F6-4401-8FCD-F1E84F0C23FB}" destId="{E61C206F-C3BE-48C8-9723-E92CE1F4C759}" srcOrd="10" destOrd="0" presId="urn:microsoft.com/office/officeart/2005/8/layout/vList3"/>
    <dgm:cxn modelId="{A4047C23-4933-4E23-A202-47FC085B824F}" type="presParOf" srcId="{E61C206F-C3BE-48C8-9723-E92CE1F4C759}" destId="{0D966A99-69CB-4D1C-A386-3A8A26B6D4D0}" srcOrd="0" destOrd="0" presId="urn:microsoft.com/office/officeart/2005/8/layout/vList3"/>
    <dgm:cxn modelId="{628D6BC6-8131-400F-92E6-3A21E50E502E}" type="presParOf" srcId="{E61C206F-C3BE-48C8-9723-E92CE1F4C759}" destId="{43429A79-27EE-4CF8-B565-4721C2DDC8C2}" srcOrd="1" destOrd="0" presId="urn:microsoft.com/office/officeart/2005/8/layout/vList3"/>
    <dgm:cxn modelId="{BD2C3689-4DC5-4736-81C3-4CCA56DC1565}" type="presParOf" srcId="{1A8ED260-D5F6-4401-8FCD-F1E84F0C23FB}" destId="{9E4BFFF9-A051-4D8F-9BB6-DD67504E6607}" srcOrd="11" destOrd="0" presId="urn:microsoft.com/office/officeart/2005/8/layout/vList3"/>
    <dgm:cxn modelId="{CE3B7EB7-7732-48F5-ACDB-EE697360CB82}" type="presParOf" srcId="{1A8ED260-D5F6-4401-8FCD-F1E84F0C23FB}" destId="{F6B95410-83EF-4309-9EAF-9C581397ED13}" srcOrd="12" destOrd="0" presId="urn:microsoft.com/office/officeart/2005/8/layout/vList3"/>
    <dgm:cxn modelId="{33504DE4-536C-4AEF-91EF-265531475992}" type="presParOf" srcId="{F6B95410-83EF-4309-9EAF-9C581397ED13}" destId="{F3681F08-9AEF-4141-A50A-B8B89B5760D1}" srcOrd="0" destOrd="0" presId="urn:microsoft.com/office/officeart/2005/8/layout/vList3"/>
    <dgm:cxn modelId="{7EAA04E0-677A-4555-9D43-1D43906E35DB}" type="presParOf" srcId="{F6B95410-83EF-4309-9EAF-9C581397ED13}" destId="{B786906F-1B60-40E1-92A0-4701A9964FF6}" srcOrd="1" destOrd="0" presId="urn:microsoft.com/office/officeart/2005/8/layout/vList3"/>
    <dgm:cxn modelId="{D73A2C4A-CC23-42BA-B425-5C34B8BFBDC2}" type="presParOf" srcId="{1A8ED260-D5F6-4401-8FCD-F1E84F0C23FB}" destId="{29E4240A-2039-4373-B59E-EC877C147BEB}" srcOrd="13" destOrd="0" presId="urn:microsoft.com/office/officeart/2005/8/layout/vList3"/>
    <dgm:cxn modelId="{95E60EC3-36B3-4994-A79A-BBEDFB3C7B95}" type="presParOf" srcId="{1A8ED260-D5F6-4401-8FCD-F1E84F0C23FB}" destId="{A1589CC6-170A-4D1D-83EA-33FB393BA6A0}" srcOrd="14" destOrd="0" presId="urn:microsoft.com/office/officeart/2005/8/layout/vList3"/>
    <dgm:cxn modelId="{635D5B58-EAED-42E1-8F73-F6C1D73637AB}" type="presParOf" srcId="{A1589CC6-170A-4D1D-83EA-33FB393BA6A0}" destId="{D5438148-6DAD-43C1-83A9-4E3F33068FED}" srcOrd="0" destOrd="0" presId="urn:microsoft.com/office/officeart/2005/8/layout/vList3"/>
    <dgm:cxn modelId="{F9A63126-8B40-4C74-964B-641DD7172E9B}" type="presParOf" srcId="{A1589CC6-170A-4D1D-83EA-33FB393BA6A0}" destId="{D8774881-443F-40D5-A5E7-0CC9D5569208}" srcOrd="1" destOrd="0" presId="urn:microsoft.com/office/officeart/2005/8/layout/vList3"/>
    <dgm:cxn modelId="{5E432939-FE70-4854-9544-D0651D1D1F40}" type="presParOf" srcId="{1A8ED260-D5F6-4401-8FCD-F1E84F0C23FB}" destId="{7D420696-21C5-4EB4-B600-4ECD655AF932}" srcOrd="15" destOrd="0" presId="urn:microsoft.com/office/officeart/2005/8/layout/vList3"/>
    <dgm:cxn modelId="{81756042-9F1D-4822-9868-E3DF307D4D6B}" type="presParOf" srcId="{1A8ED260-D5F6-4401-8FCD-F1E84F0C23FB}" destId="{60635421-4D68-4382-AD8D-56B04993FDD6}" srcOrd="16" destOrd="0" presId="urn:microsoft.com/office/officeart/2005/8/layout/vList3"/>
    <dgm:cxn modelId="{63F23550-90BE-44A5-91E9-848067B8372C}" type="presParOf" srcId="{60635421-4D68-4382-AD8D-56B04993FDD6}" destId="{E49D34FC-CF2F-41B2-964D-93D40006B4C1}" srcOrd="0" destOrd="0" presId="urn:microsoft.com/office/officeart/2005/8/layout/vList3"/>
    <dgm:cxn modelId="{03E10774-C488-446F-A319-D3796B77AA65}" type="presParOf" srcId="{60635421-4D68-4382-AD8D-56B04993FDD6}" destId="{E917C9CD-2840-4426-B1FA-E998D56184E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B6E4A-9DB1-43D2-8873-1F70F7AF19CD}"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US"/>
        </a:p>
      </dgm:t>
    </dgm:pt>
    <dgm:pt modelId="{A4393844-F7ED-45FB-A5EF-3AB2CBCBFDDD}">
      <dgm:prSet custT="1"/>
      <dgm:spPr/>
      <dgm:t>
        <a:bodyPr/>
        <a:lstStyle/>
        <a:p>
          <a:r>
            <a:rPr lang="en-US" sz="1050" b="1"/>
            <a:t>Greenspaces, parks, and public spaces</a:t>
          </a:r>
        </a:p>
      </dgm:t>
    </dgm:pt>
    <dgm:pt modelId="{DE7B79A9-6905-4751-BAF0-0663C5821FA0}" type="parTrans" cxnId="{443DE658-CFBC-4A17-9A6C-B2AF84C65868}">
      <dgm:prSet/>
      <dgm:spPr/>
      <dgm:t>
        <a:bodyPr/>
        <a:lstStyle/>
        <a:p>
          <a:endParaRPr lang="en-US"/>
        </a:p>
      </dgm:t>
    </dgm:pt>
    <dgm:pt modelId="{A211C271-EAE9-4CB8-91D4-EAFD471EF266}" type="sibTrans" cxnId="{443DE658-CFBC-4A17-9A6C-B2AF84C65868}">
      <dgm:prSet/>
      <dgm:spPr/>
      <dgm:t>
        <a:bodyPr/>
        <a:lstStyle/>
        <a:p>
          <a:endParaRPr lang="en-US"/>
        </a:p>
      </dgm:t>
    </dgm:pt>
    <dgm:pt modelId="{6FF73B19-9DDF-40BB-BC8F-8EAAF4E45C68}">
      <dgm:prSet custT="1"/>
      <dgm:spPr/>
      <dgm:t>
        <a:bodyPr/>
        <a:lstStyle/>
        <a:p>
          <a:pPr>
            <a:buFont typeface="Symbol" panose="05050102010706020507" pitchFamily="18" charset="2"/>
            <a:buChar char=""/>
          </a:pPr>
          <a:r>
            <a:rPr lang="en-US" sz="1050" b="1"/>
            <a:t>Accessible and timely waste management</a:t>
          </a:r>
        </a:p>
      </dgm:t>
    </dgm:pt>
    <dgm:pt modelId="{0849DD57-C6C3-4458-93AB-7C7F452A6A2A}" type="parTrans" cxnId="{B4F0B97C-C0E1-4835-B7E8-E6D7DEC5FC19}">
      <dgm:prSet/>
      <dgm:spPr/>
      <dgm:t>
        <a:bodyPr/>
        <a:lstStyle/>
        <a:p>
          <a:endParaRPr lang="en-US"/>
        </a:p>
      </dgm:t>
    </dgm:pt>
    <dgm:pt modelId="{34DEF5F9-EAC6-44D1-B653-770DC77B5259}" type="sibTrans" cxnId="{B4F0B97C-C0E1-4835-B7E8-E6D7DEC5FC19}">
      <dgm:prSet/>
      <dgm:spPr/>
      <dgm:t>
        <a:bodyPr/>
        <a:lstStyle/>
        <a:p>
          <a:endParaRPr lang="en-US"/>
        </a:p>
      </dgm:t>
    </dgm:pt>
    <dgm:pt modelId="{1DA41E57-EBA3-484F-9990-4F1077020180}">
      <dgm:prSet custT="1"/>
      <dgm:spPr/>
      <dgm:t>
        <a:bodyPr/>
        <a:lstStyle/>
        <a:p>
          <a:pPr>
            <a:buFont typeface="Symbol" panose="05050102010706020507" pitchFamily="18" charset="2"/>
            <a:buChar char=""/>
          </a:pPr>
          <a:r>
            <a:rPr lang="en-US" sz="1050" b="1"/>
            <a:t>Flood prevention</a:t>
          </a:r>
        </a:p>
      </dgm:t>
    </dgm:pt>
    <dgm:pt modelId="{D28A41F2-F324-4A33-8FCD-792A2F75E850}" type="parTrans" cxnId="{78F5DF89-5BEE-4D48-8BF9-00010B0FEFD3}">
      <dgm:prSet/>
      <dgm:spPr/>
      <dgm:t>
        <a:bodyPr/>
        <a:lstStyle/>
        <a:p>
          <a:endParaRPr lang="en-US"/>
        </a:p>
      </dgm:t>
    </dgm:pt>
    <dgm:pt modelId="{ECFD8A65-9372-4112-8BAC-FA2DA5CDABB0}" type="sibTrans" cxnId="{78F5DF89-5BEE-4D48-8BF9-00010B0FEFD3}">
      <dgm:prSet/>
      <dgm:spPr/>
      <dgm:t>
        <a:bodyPr/>
        <a:lstStyle/>
        <a:p>
          <a:endParaRPr lang="en-US"/>
        </a:p>
      </dgm:t>
    </dgm:pt>
    <dgm:pt modelId="{BDB746D8-F570-49B1-B39A-77262E5F45B0}">
      <dgm:prSet custT="1"/>
      <dgm:spPr/>
      <dgm:t>
        <a:bodyPr/>
        <a:lstStyle/>
        <a:p>
          <a:pPr>
            <a:buFont typeface="Symbol" panose="05050102010706020507" pitchFamily="18" charset="2"/>
            <a:buChar char=""/>
          </a:pPr>
          <a:r>
            <a:rPr lang="en-US" sz="1050" b="1"/>
            <a:t>Bicyclist and pedestrian safety</a:t>
          </a:r>
        </a:p>
      </dgm:t>
    </dgm:pt>
    <dgm:pt modelId="{09AB5F5C-8365-415B-AD78-C8420FE5246D}" type="parTrans" cxnId="{70D6A583-3AB9-4B4A-B12A-EB388B1FEA11}">
      <dgm:prSet/>
      <dgm:spPr/>
      <dgm:t>
        <a:bodyPr/>
        <a:lstStyle/>
        <a:p>
          <a:endParaRPr lang="en-US"/>
        </a:p>
      </dgm:t>
    </dgm:pt>
    <dgm:pt modelId="{1051C9B6-CE3B-4DB9-B51D-07812E91E3AC}" type="sibTrans" cxnId="{70D6A583-3AB9-4B4A-B12A-EB388B1FEA11}">
      <dgm:prSet/>
      <dgm:spPr/>
      <dgm:t>
        <a:bodyPr/>
        <a:lstStyle/>
        <a:p>
          <a:endParaRPr lang="en-US"/>
        </a:p>
      </dgm:t>
    </dgm:pt>
    <dgm:pt modelId="{77127197-0D20-4A7F-8BFA-D7C08FF253BB}">
      <dgm:prSet custT="1"/>
      <dgm:spPr/>
      <dgm:t>
        <a:bodyPr/>
        <a:lstStyle/>
        <a:p>
          <a:pPr>
            <a:buFont typeface="Symbol" panose="05050102010706020507" pitchFamily="18" charset="2"/>
            <a:buChar char=""/>
          </a:pPr>
          <a:r>
            <a:rPr lang="en-US" sz="1050" b="1"/>
            <a:t>Quality roads</a:t>
          </a:r>
        </a:p>
      </dgm:t>
    </dgm:pt>
    <dgm:pt modelId="{7DE9E128-2FF3-45DD-9973-209B4941D59D}" type="parTrans" cxnId="{AD92FF5C-4A06-454E-8DEE-F063F86167B6}">
      <dgm:prSet/>
      <dgm:spPr/>
      <dgm:t>
        <a:bodyPr/>
        <a:lstStyle/>
        <a:p>
          <a:endParaRPr lang="en-US"/>
        </a:p>
      </dgm:t>
    </dgm:pt>
    <dgm:pt modelId="{94711787-C31B-445D-A53C-ED0957801C58}" type="sibTrans" cxnId="{AD92FF5C-4A06-454E-8DEE-F063F86167B6}">
      <dgm:prSet/>
      <dgm:spPr/>
      <dgm:t>
        <a:bodyPr/>
        <a:lstStyle/>
        <a:p>
          <a:endParaRPr lang="en-US"/>
        </a:p>
      </dgm:t>
    </dgm:pt>
    <dgm:pt modelId="{70D264BF-E3A7-4F91-867B-C00A8E13F2D9}">
      <dgm:prSet custT="1"/>
      <dgm:spPr/>
      <dgm:t>
        <a:bodyPr/>
        <a:lstStyle/>
        <a:p>
          <a:pPr>
            <a:buFont typeface="Symbol" panose="05050102010706020507" pitchFamily="18" charset="2"/>
            <a:buChar char=""/>
          </a:pPr>
          <a:r>
            <a:rPr lang="en-US" sz="1050" b="1"/>
            <a:t>Public transit options</a:t>
          </a:r>
        </a:p>
      </dgm:t>
    </dgm:pt>
    <dgm:pt modelId="{38CD68B2-7354-4D14-A7AE-1603A59B225A}" type="parTrans" cxnId="{FB237237-126F-486C-9A65-A356A3BFEC24}">
      <dgm:prSet/>
      <dgm:spPr/>
      <dgm:t>
        <a:bodyPr/>
        <a:lstStyle/>
        <a:p>
          <a:endParaRPr lang="en-US"/>
        </a:p>
      </dgm:t>
    </dgm:pt>
    <dgm:pt modelId="{95BB7BEC-95B3-4319-88F8-19C0009EFDA7}" type="sibTrans" cxnId="{FB237237-126F-486C-9A65-A356A3BFEC24}">
      <dgm:prSet/>
      <dgm:spPr/>
      <dgm:t>
        <a:bodyPr/>
        <a:lstStyle/>
        <a:p>
          <a:endParaRPr lang="en-US"/>
        </a:p>
      </dgm:t>
    </dgm:pt>
    <dgm:pt modelId="{D3147151-5201-419A-8EA5-E5F9D14C4831}">
      <dgm:prSet custT="1"/>
      <dgm:spPr/>
      <dgm:t>
        <a:bodyPr/>
        <a:lstStyle/>
        <a:p>
          <a:pPr>
            <a:buFont typeface="Symbol" panose="05050102010706020507" pitchFamily="18" charset="2"/>
            <a:buChar char=""/>
          </a:pPr>
          <a:r>
            <a:rPr lang="en-US" sz="1050" b="1"/>
            <a:t>Smooth traffic flow on major roads</a:t>
          </a:r>
        </a:p>
      </dgm:t>
    </dgm:pt>
    <dgm:pt modelId="{F8375A3E-9D4D-4E27-9585-4A90AEDFC0A1}" type="parTrans" cxnId="{EEF44850-FA87-4A90-8CBC-842FA6EA0A71}">
      <dgm:prSet/>
      <dgm:spPr/>
      <dgm:t>
        <a:bodyPr/>
        <a:lstStyle/>
        <a:p>
          <a:endParaRPr lang="en-US"/>
        </a:p>
      </dgm:t>
    </dgm:pt>
    <dgm:pt modelId="{47CC9E75-4E7F-4A07-89C1-6F7D1A6A3CCA}" type="sibTrans" cxnId="{EEF44850-FA87-4A90-8CBC-842FA6EA0A71}">
      <dgm:prSet/>
      <dgm:spPr/>
      <dgm:t>
        <a:bodyPr/>
        <a:lstStyle/>
        <a:p>
          <a:endParaRPr lang="en-US"/>
        </a:p>
      </dgm:t>
    </dgm:pt>
    <dgm:pt modelId="{1F25A87A-DC0E-40D3-A9B7-3D2CCD9041B4}">
      <dgm:prSet custT="1"/>
      <dgm:spPr/>
      <dgm:t>
        <a:bodyPr/>
        <a:lstStyle/>
        <a:p>
          <a:pPr>
            <a:buFont typeface="Symbol" panose="05050102010706020507" pitchFamily="18" charset="2"/>
            <a:buChar char=""/>
          </a:pPr>
          <a:r>
            <a:rPr lang="en-US" sz="1050" b="1"/>
            <a:t>Parking availability</a:t>
          </a:r>
        </a:p>
      </dgm:t>
    </dgm:pt>
    <dgm:pt modelId="{19660DDA-0F82-408F-B505-8346EF24D897}" type="parTrans" cxnId="{D272322C-7705-4FB0-89F8-07B126572D1E}">
      <dgm:prSet/>
      <dgm:spPr/>
      <dgm:t>
        <a:bodyPr/>
        <a:lstStyle/>
        <a:p>
          <a:endParaRPr lang="en-US"/>
        </a:p>
      </dgm:t>
    </dgm:pt>
    <dgm:pt modelId="{9B2C5417-A4DB-4C32-ABD8-0E363ACAA6B8}" type="sibTrans" cxnId="{D272322C-7705-4FB0-89F8-07B126572D1E}">
      <dgm:prSet/>
      <dgm:spPr/>
      <dgm:t>
        <a:bodyPr/>
        <a:lstStyle/>
        <a:p>
          <a:endParaRPr lang="en-US"/>
        </a:p>
      </dgm:t>
    </dgm:pt>
    <dgm:pt modelId="{BB5A5402-B5C9-4657-844F-AF91A4AF847C}">
      <dgm:prSet custT="1"/>
      <dgm:spPr/>
      <dgm:t>
        <a:bodyPr/>
        <a:lstStyle/>
        <a:p>
          <a:pPr>
            <a:buFont typeface="Symbol" panose="05050102010706020507" pitchFamily="18" charset="2"/>
            <a:buChar char=""/>
          </a:pPr>
          <a:r>
            <a:rPr lang="en-US" sz="1050" b="1"/>
            <a:t>Availability of jobs for my skillset</a:t>
          </a:r>
        </a:p>
      </dgm:t>
    </dgm:pt>
    <dgm:pt modelId="{E1E7955D-532B-4986-A02B-10C5F16E1EE0}" type="parTrans" cxnId="{7F7DD3A7-133B-44C4-8BC2-1CF8526F4FA2}">
      <dgm:prSet/>
      <dgm:spPr/>
      <dgm:t>
        <a:bodyPr/>
        <a:lstStyle/>
        <a:p>
          <a:endParaRPr lang="en-US"/>
        </a:p>
      </dgm:t>
    </dgm:pt>
    <dgm:pt modelId="{E6E3806F-2998-4A96-887A-3B6E03BD418F}" type="sibTrans" cxnId="{7F7DD3A7-133B-44C4-8BC2-1CF8526F4FA2}">
      <dgm:prSet/>
      <dgm:spPr/>
      <dgm:t>
        <a:bodyPr/>
        <a:lstStyle/>
        <a:p>
          <a:endParaRPr lang="en-US"/>
        </a:p>
      </dgm:t>
    </dgm:pt>
    <dgm:pt modelId="{3C0D463D-949B-4917-B51E-8B2EC7A521D2}">
      <dgm:prSet custT="1"/>
      <dgm:spPr/>
      <dgm:t>
        <a:bodyPr/>
        <a:lstStyle/>
        <a:p>
          <a:pPr>
            <a:buFont typeface="Symbol" panose="05050102010706020507" pitchFamily="18" charset="2"/>
            <a:buChar char=""/>
          </a:pPr>
          <a:r>
            <a:rPr lang="en-US" sz="1050" b="1"/>
            <a:t>Career opportunities for the next generation</a:t>
          </a:r>
        </a:p>
      </dgm:t>
    </dgm:pt>
    <dgm:pt modelId="{07DDDF80-92EB-4DED-BCC5-44BB96B19784}" type="parTrans" cxnId="{AF272F09-FBC1-4202-B04F-BC4FC5B09FE6}">
      <dgm:prSet/>
      <dgm:spPr/>
      <dgm:t>
        <a:bodyPr/>
        <a:lstStyle/>
        <a:p>
          <a:endParaRPr lang="en-US"/>
        </a:p>
      </dgm:t>
    </dgm:pt>
    <dgm:pt modelId="{0B466448-5934-4D44-BECE-5DDF04066C33}" type="sibTrans" cxnId="{AF272F09-FBC1-4202-B04F-BC4FC5B09FE6}">
      <dgm:prSet/>
      <dgm:spPr/>
      <dgm:t>
        <a:bodyPr/>
        <a:lstStyle/>
        <a:p>
          <a:endParaRPr lang="en-US"/>
        </a:p>
      </dgm:t>
    </dgm:pt>
    <dgm:pt modelId="{465F22CB-01D3-47CA-9F53-7ADB37ABD76C}">
      <dgm:prSet custT="1"/>
      <dgm:spPr/>
      <dgm:t>
        <a:bodyPr/>
        <a:lstStyle/>
        <a:p>
          <a:r>
            <a:rPr lang="en-US" sz="1050" b="1"/>
            <a:t>Arts and culture institutions</a:t>
          </a:r>
        </a:p>
      </dgm:t>
    </dgm:pt>
    <dgm:pt modelId="{F2BDD4C1-AA65-4625-85C5-49EFD926F582}" type="parTrans" cxnId="{EBC1CDBF-997C-4AE6-A210-047D12E9CF86}">
      <dgm:prSet/>
      <dgm:spPr/>
      <dgm:t>
        <a:bodyPr/>
        <a:lstStyle/>
        <a:p>
          <a:endParaRPr lang="en-US"/>
        </a:p>
      </dgm:t>
    </dgm:pt>
    <dgm:pt modelId="{EE9E5B1F-9A80-4B02-975D-690715C4B5FE}" type="sibTrans" cxnId="{EBC1CDBF-997C-4AE6-A210-047D12E9CF86}">
      <dgm:prSet/>
      <dgm:spPr/>
      <dgm:t>
        <a:bodyPr/>
        <a:lstStyle/>
        <a:p>
          <a:endParaRPr lang="en-US"/>
        </a:p>
      </dgm:t>
    </dgm:pt>
    <dgm:pt modelId="{1A8ED260-D5F6-4401-8FCD-F1E84F0C23FB}" type="pres">
      <dgm:prSet presAssocID="{9E1B6E4A-9DB1-43D2-8873-1F70F7AF19CD}" presName="linearFlow" presStyleCnt="0">
        <dgm:presLayoutVars>
          <dgm:dir/>
          <dgm:resizeHandles val="exact"/>
        </dgm:presLayoutVars>
      </dgm:prSet>
      <dgm:spPr/>
    </dgm:pt>
    <dgm:pt modelId="{B65C7920-04CC-439C-9393-AE48135CA7DD}" type="pres">
      <dgm:prSet presAssocID="{465F22CB-01D3-47CA-9F53-7ADB37ABD76C}" presName="composite" presStyleCnt="0"/>
      <dgm:spPr/>
    </dgm:pt>
    <dgm:pt modelId="{321CCC77-E9CE-4910-A1E0-C1AFA0FEFC49}" type="pres">
      <dgm:prSet presAssocID="{465F22CB-01D3-47CA-9F53-7ADB37ABD76C}" presName="imgShp" presStyleLbl="fgImgPlace1" presStyleIdx="0" presStyleCnt="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rama with solid fill"/>
        </a:ext>
      </dgm:extLst>
    </dgm:pt>
    <dgm:pt modelId="{CF63CB73-4CEC-4B13-BA43-270218D71B2A}" type="pres">
      <dgm:prSet presAssocID="{465F22CB-01D3-47CA-9F53-7ADB37ABD76C}" presName="txShp" presStyleLbl="node1" presStyleIdx="0" presStyleCnt="11">
        <dgm:presLayoutVars>
          <dgm:bulletEnabled val="1"/>
        </dgm:presLayoutVars>
      </dgm:prSet>
      <dgm:spPr/>
    </dgm:pt>
    <dgm:pt modelId="{8269BEF3-838B-4D64-9728-772365A47803}" type="pres">
      <dgm:prSet presAssocID="{EE9E5B1F-9A80-4B02-975D-690715C4B5FE}" presName="spacing" presStyleCnt="0"/>
      <dgm:spPr/>
    </dgm:pt>
    <dgm:pt modelId="{431A8F65-E8C4-4595-87BE-C5CCEDE8E218}" type="pres">
      <dgm:prSet presAssocID="{A4393844-F7ED-45FB-A5EF-3AB2CBCBFDDD}" presName="composite" presStyleCnt="0"/>
      <dgm:spPr/>
    </dgm:pt>
    <dgm:pt modelId="{F28535DE-F0B5-41F8-B937-D9A1581E1B13}" type="pres">
      <dgm:prSet presAssocID="{A4393844-F7ED-45FB-A5EF-3AB2CBCBFDDD}" presName="imgShp" presStyleLbl="fgImgPlace1" presStyleIdx="1" presStyleCnt="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eciduous tree"/>
        </a:ext>
      </dgm:extLst>
    </dgm:pt>
    <dgm:pt modelId="{71762434-D9C4-43FA-9BA4-FDAC45792154}" type="pres">
      <dgm:prSet presAssocID="{A4393844-F7ED-45FB-A5EF-3AB2CBCBFDDD}" presName="txShp" presStyleLbl="node1" presStyleIdx="1" presStyleCnt="11">
        <dgm:presLayoutVars>
          <dgm:bulletEnabled val="1"/>
        </dgm:presLayoutVars>
      </dgm:prSet>
      <dgm:spPr/>
    </dgm:pt>
    <dgm:pt modelId="{4FB33E30-9A2E-4419-A6DC-309E6830A8CE}" type="pres">
      <dgm:prSet presAssocID="{A211C271-EAE9-4CB8-91D4-EAFD471EF266}" presName="spacing" presStyleCnt="0"/>
      <dgm:spPr/>
    </dgm:pt>
    <dgm:pt modelId="{936A9E9B-676D-4AFA-B5A3-DB5212820246}" type="pres">
      <dgm:prSet presAssocID="{6FF73B19-9DDF-40BB-BC8F-8EAAF4E45C68}" presName="composite" presStyleCnt="0"/>
      <dgm:spPr/>
    </dgm:pt>
    <dgm:pt modelId="{5AE1AE7C-F65F-4595-BA78-CDD71DC267AE}" type="pres">
      <dgm:prSet presAssocID="{6FF73B19-9DDF-40BB-BC8F-8EAAF4E45C68}" presName="imgShp" presStyleLbl="fgImgPlace1" presStyleIdx="2" presStyleCnt="1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arbage"/>
        </a:ext>
      </dgm:extLst>
    </dgm:pt>
    <dgm:pt modelId="{30E81433-3AF0-4FA1-840D-1C40C9270988}" type="pres">
      <dgm:prSet presAssocID="{6FF73B19-9DDF-40BB-BC8F-8EAAF4E45C68}" presName="txShp" presStyleLbl="node1" presStyleIdx="2" presStyleCnt="11">
        <dgm:presLayoutVars>
          <dgm:bulletEnabled val="1"/>
        </dgm:presLayoutVars>
      </dgm:prSet>
      <dgm:spPr/>
    </dgm:pt>
    <dgm:pt modelId="{E7A444DC-3852-4614-A669-AAA0C2EC5475}" type="pres">
      <dgm:prSet presAssocID="{34DEF5F9-EAC6-44D1-B653-770DC77B5259}" presName="spacing" presStyleCnt="0"/>
      <dgm:spPr/>
    </dgm:pt>
    <dgm:pt modelId="{D9C8DEE5-AFCD-4AFA-B492-71809EFA53CA}" type="pres">
      <dgm:prSet presAssocID="{1DA41E57-EBA3-484F-9990-4F1077020180}" presName="composite" presStyleCnt="0"/>
      <dgm:spPr/>
    </dgm:pt>
    <dgm:pt modelId="{3E4C6552-1874-409B-A2A2-397F7D81E7A7}" type="pres">
      <dgm:prSet presAssocID="{1DA41E57-EBA3-484F-9990-4F1077020180}" presName="imgShp" presStyleLbl="fgImgPlace1" presStyleIdx="3" presStyleCnt="1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ve"/>
        </a:ext>
      </dgm:extLst>
    </dgm:pt>
    <dgm:pt modelId="{8700F1FB-4B1A-4B94-B3E7-F603DDE96D40}" type="pres">
      <dgm:prSet presAssocID="{1DA41E57-EBA3-484F-9990-4F1077020180}" presName="txShp" presStyleLbl="node1" presStyleIdx="3" presStyleCnt="11">
        <dgm:presLayoutVars>
          <dgm:bulletEnabled val="1"/>
        </dgm:presLayoutVars>
      </dgm:prSet>
      <dgm:spPr/>
    </dgm:pt>
    <dgm:pt modelId="{D4E040AA-48C2-44A9-ABBB-EC6C107ECC41}" type="pres">
      <dgm:prSet presAssocID="{ECFD8A65-9372-4112-8BAC-FA2DA5CDABB0}" presName="spacing" presStyleCnt="0"/>
      <dgm:spPr/>
    </dgm:pt>
    <dgm:pt modelId="{A35B91D4-8FC8-4977-8352-77F9D4905021}" type="pres">
      <dgm:prSet presAssocID="{BDB746D8-F570-49B1-B39A-77262E5F45B0}" presName="composite" presStyleCnt="0"/>
      <dgm:spPr/>
    </dgm:pt>
    <dgm:pt modelId="{A2C9D35E-F0B6-471A-8381-D93CFA97AE38}" type="pres">
      <dgm:prSet presAssocID="{BDB746D8-F570-49B1-B39A-77262E5F45B0}" presName="imgShp" presStyleLbl="fgImgPlace1" presStyleIdx="4" presStyleCnt="1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ycling"/>
        </a:ext>
      </dgm:extLst>
    </dgm:pt>
    <dgm:pt modelId="{8D18DF94-5411-4503-9810-DEDC03DABCC8}" type="pres">
      <dgm:prSet presAssocID="{BDB746D8-F570-49B1-B39A-77262E5F45B0}" presName="txShp" presStyleLbl="node1" presStyleIdx="4" presStyleCnt="11">
        <dgm:presLayoutVars>
          <dgm:bulletEnabled val="1"/>
        </dgm:presLayoutVars>
      </dgm:prSet>
      <dgm:spPr/>
    </dgm:pt>
    <dgm:pt modelId="{B19B9B6B-FAD6-49D6-9140-125C159611E6}" type="pres">
      <dgm:prSet presAssocID="{1051C9B6-CE3B-4DB9-B51D-07812E91E3AC}" presName="spacing" presStyleCnt="0"/>
      <dgm:spPr/>
    </dgm:pt>
    <dgm:pt modelId="{7FFC17B5-8550-4663-88C8-8ACBBA0442E1}" type="pres">
      <dgm:prSet presAssocID="{77127197-0D20-4A7F-8BFA-D7C08FF253BB}" presName="composite" presStyleCnt="0"/>
      <dgm:spPr/>
    </dgm:pt>
    <dgm:pt modelId="{1947202E-F836-401C-AD7A-1432C9BB6587}" type="pres">
      <dgm:prSet presAssocID="{77127197-0D20-4A7F-8BFA-D7C08FF253BB}" presName="imgShp" presStyleLbl="fgImgPlace1" presStyleIdx="5" presStyleCnt="11"/>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ork In Road"/>
        </a:ext>
      </dgm:extLst>
    </dgm:pt>
    <dgm:pt modelId="{CD079AA8-704B-449C-8703-2229F92A2689}" type="pres">
      <dgm:prSet presAssocID="{77127197-0D20-4A7F-8BFA-D7C08FF253BB}" presName="txShp" presStyleLbl="node1" presStyleIdx="5" presStyleCnt="11">
        <dgm:presLayoutVars>
          <dgm:bulletEnabled val="1"/>
        </dgm:presLayoutVars>
      </dgm:prSet>
      <dgm:spPr/>
    </dgm:pt>
    <dgm:pt modelId="{C174541D-949A-410D-939D-95558C77CB4D}" type="pres">
      <dgm:prSet presAssocID="{94711787-C31B-445D-A53C-ED0957801C58}" presName="spacing" presStyleCnt="0"/>
      <dgm:spPr/>
    </dgm:pt>
    <dgm:pt modelId="{1DFB42B2-051F-4BD7-8138-424F6CCFB206}" type="pres">
      <dgm:prSet presAssocID="{70D264BF-E3A7-4F91-867B-C00A8E13F2D9}" presName="composite" presStyleCnt="0"/>
      <dgm:spPr/>
    </dgm:pt>
    <dgm:pt modelId="{70522F7D-7F59-400C-85DA-F0FAEF22A4BD}" type="pres">
      <dgm:prSet presAssocID="{70D264BF-E3A7-4F91-867B-C00A8E13F2D9}" presName="imgShp" presStyleLbl="fgImgPlace1" presStyleIdx="6" presStyleCnt="11"/>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us"/>
        </a:ext>
      </dgm:extLst>
    </dgm:pt>
    <dgm:pt modelId="{E700F3C8-66BF-462E-A1FD-5DF3BCAA1027}" type="pres">
      <dgm:prSet presAssocID="{70D264BF-E3A7-4F91-867B-C00A8E13F2D9}" presName="txShp" presStyleLbl="node1" presStyleIdx="6" presStyleCnt="11">
        <dgm:presLayoutVars>
          <dgm:bulletEnabled val="1"/>
        </dgm:presLayoutVars>
      </dgm:prSet>
      <dgm:spPr/>
    </dgm:pt>
    <dgm:pt modelId="{C0D12AA7-D5AF-4CAB-BFE2-1B0F09E73475}" type="pres">
      <dgm:prSet presAssocID="{95BB7BEC-95B3-4319-88F8-19C0009EFDA7}" presName="spacing" presStyleCnt="0"/>
      <dgm:spPr/>
    </dgm:pt>
    <dgm:pt modelId="{00C86D5F-AEBE-48DE-9A75-DB3F533F222A}" type="pres">
      <dgm:prSet presAssocID="{D3147151-5201-419A-8EA5-E5F9D14C4831}" presName="composite" presStyleCnt="0"/>
      <dgm:spPr/>
    </dgm:pt>
    <dgm:pt modelId="{A9547BC8-84A4-400C-BF7D-41EEC48B60E8}" type="pres">
      <dgm:prSet presAssocID="{D3147151-5201-419A-8EA5-E5F9D14C4831}" presName="imgShp" presStyleLbl="fgImgPlace1" presStyleIdx="7" presStyleCnt="11"/>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Traffic light"/>
        </a:ext>
      </dgm:extLst>
    </dgm:pt>
    <dgm:pt modelId="{F3849DFE-BACD-4BDE-AB04-BCE7DAFD2C65}" type="pres">
      <dgm:prSet presAssocID="{D3147151-5201-419A-8EA5-E5F9D14C4831}" presName="txShp" presStyleLbl="node1" presStyleIdx="7" presStyleCnt="11">
        <dgm:presLayoutVars>
          <dgm:bulletEnabled val="1"/>
        </dgm:presLayoutVars>
      </dgm:prSet>
      <dgm:spPr/>
    </dgm:pt>
    <dgm:pt modelId="{D580FEAF-119C-4777-A05B-02F1D796DD6F}" type="pres">
      <dgm:prSet presAssocID="{47CC9E75-4E7F-4A07-89C1-6F7D1A6A3CCA}" presName="spacing" presStyleCnt="0"/>
      <dgm:spPr/>
    </dgm:pt>
    <dgm:pt modelId="{EBACF79B-1EBC-4E95-8C99-2E21B96D23FA}" type="pres">
      <dgm:prSet presAssocID="{1F25A87A-DC0E-40D3-A9B7-3D2CCD9041B4}" presName="composite" presStyleCnt="0"/>
      <dgm:spPr/>
    </dgm:pt>
    <dgm:pt modelId="{1E0788CA-2460-4BCD-A8C5-ABD687DA7164}" type="pres">
      <dgm:prSet presAssocID="{1F25A87A-DC0E-40D3-A9B7-3D2CCD9041B4}" presName="imgShp" presStyleLbl="fgImgPlace1" presStyleIdx="8" presStyleCnt="11"/>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No Driving"/>
        </a:ext>
      </dgm:extLst>
    </dgm:pt>
    <dgm:pt modelId="{F36FE17B-1C69-4AD5-9725-B23EE1D06C05}" type="pres">
      <dgm:prSet presAssocID="{1F25A87A-DC0E-40D3-A9B7-3D2CCD9041B4}" presName="txShp" presStyleLbl="node1" presStyleIdx="8" presStyleCnt="11">
        <dgm:presLayoutVars>
          <dgm:bulletEnabled val="1"/>
        </dgm:presLayoutVars>
      </dgm:prSet>
      <dgm:spPr/>
    </dgm:pt>
    <dgm:pt modelId="{E8023646-A53F-47E2-89A4-732077AE6C24}" type="pres">
      <dgm:prSet presAssocID="{9B2C5417-A4DB-4C32-ABD8-0E363ACAA6B8}" presName="spacing" presStyleCnt="0"/>
      <dgm:spPr/>
    </dgm:pt>
    <dgm:pt modelId="{A2920410-5B6E-479C-88E9-1462B72D61A1}" type="pres">
      <dgm:prSet presAssocID="{BB5A5402-B5C9-4657-844F-AF91A4AF847C}" presName="composite" presStyleCnt="0"/>
      <dgm:spPr/>
    </dgm:pt>
    <dgm:pt modelId="{18CEC177-A098-466D-B940-39358EF03CFF}" type="pres">
      <dgm:prSet presAssocID="{BB5A5402-B5C9-4657-844F-AF91A4AF847C}" presName="imgShp" presStyleLbl="fgImgPlace1" presStyleIdx="9" presStyleCnt="11"/>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Remote work"/>
        </a:ext>
      </dgm:extLst>
    </dgm:pt>
    <dgm:pt modelId="{1D8A2918-D36A-4227-ACD2-5673915B9FCD}" type="pres">
      <dgm:prSet presAssocID="{BB5A5402-B5C9-4657-844F-AF91A4AF847C}" presName="txShp" presStyleLbl="node1" presStyleIdx="9" presStyleCnt="11">
        <dgm:presLayoutVars>
          <dgm:bulletEnabled val="1"/>
        </dgm:presLayoutVars>
      </dgm:prSet>
      <dgm:spPr/>
    </dgm:pt>
    <dgm:pt modelId="{60B1848A-CAE5-4335-8BBA-2C4A5A2F765A}" type="pres">
      <dgm:prSet presAssocID="{E6E3806F-2998-4A96-887A-3B6E03BD418F}" presName="spacing" presStyleCnt="0"/>
      <dgm:spPr/>
    </dgm:pt>
    <dgm:pt modelId="{EC8ECD58-0D3F-4552-BBAE-6D1EDBBB3104}" type="pres">
      <dgm:prSet presAssocID="{3C0D463D-949B-4917-B51E-8B2EC7A521D2}" presName="composite" presStyleCnt="0"/>
      <dgm:spPr/>
    </dgm:pt>
    <dgm:pt modelId="{77238DF7-2A04-4BCC-B533-AF088FB63086}" type="pres">
      <dgm:prSet presAssocID="{3C0D463D-949B-4917-B51E-8B2EC7A521D2}" presName="imgShp" presStyleLbl="fgImgPlace1" presStyleIdx="10" presStyleCnt="11"/>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Apple"/>
        </a:ext>
      </dgm:extLst>
    </dgm:pt>
    <dgm:pt modelId="{D911E3E1-9CA2-4390-9152-F126E957E24E}" type="pres">
      <dgm:prSet presAssocID="{3C0D463D-949B-4917-B51E-8B2EC7A521D2}" presName="txShp" presStyleLbl="node1" presStyleIdx="10" presStyleCnt="11">
        <dgm:presLayoutVars>
          <dgm:bulletEnabled val="1"/>
        </dgm:presLayoutVars>
      </dgm:prSet>
      <dgm:spPr/>
    </dgm:pt>
  </dgm:ptLst>
  <dgm:cxnLst>
    <dgm:cxn modelId="{AF272F09-FBC1-4202-B04F-BC4FC5B09FE6}" srcId="{9E1B6E4A-9DB1-43D2-8873-1F70F7AF19CD}" destId="{3C0D463D-949B-4917-B51E-8B2EC7A521D2}" srcOrd="10" destOrd="0" parTransId="{07DDDF80-92EB-4DED-BCC5-44BB96B19784}" sibTransId="{0B466448-5934-4D44-BECE-5DDF04066C33}"/>
    <dgm:cxn modelId="{216F550C-FE05-4044-A62D-8EB12B20ABED}" type="presOf" srcId="{3C0D463D-949B-4917-B51E-8B2EC7A521D2}" destId="{D911E3E1-9CA2-4390-9152-F126E957E24E}" srcOrd="0" destOrd="0" presId="urn:microsoft.com/office/officeart/2005/8/layout/vList3"/>
    <dgm:cxn modelId="{D23B890C-B10D-423F-8BC6-5E175EE01845}" type="presOf" srcId="{BDB746D8-F570-49B1-B39A-77262E5F45B0}" destId="{8D18DF94-5411-4503-9810-DEDC03DABCC8}" srcOrd="0" destOrd="0" presId="urn:microsoft.com/office/officeart/2005/8/layout/vList3"/>
    <dgm:cxn modelId="{B2C20B1A-A77D-40C1-8EC0-8EC70810151B}" type="presOf" srcId="{77127197-0D20-4A7F-8BFA-D7C08FF253BB}" destId="{CD079AA8-704B-449C-8703-2229F92A2689}" srcOrd="0" destOrd="0" presId="urn:microsoft.com/office/officeart/2005/8/layout/vList3"/>
    <dgm:cxn modelId="{61DCCC1C-F3A1-41A8-90C4-874993588CD7}" type="presOf" srcId="{A4393844-F7ED-45FB-A5EF-3AB2CBCBFDDD}" destId="{71762434-D9C4-43FA-9BA4-FDAC45792154}" srcOrd="0" destOrd="0" presId="urn:microsoft.com/office/officeart/2005/8/layout/vList3"/>
    <dgm:cxn modelId="{D272322C-7705-4FB0-89F8-07B126572D1E}" srcId="{9E1B6E4A-9DB1-43D2-8873-1F70F7AF19CD}" destId="{1F25A87A-DC0E-40D3-A9B7-3D2CCD9041B4}" srcOrd="8" destOrd="0" parTransId="{19660DDA-0F82-408F-B505-8346EF24D897}" sibTransId="{9B2C5417-A4DB-4C32-ABD8-0E363ACAA6B8}"/>
    <dgm:cxn modelId="{FB237237-126F-486C-9A65-A356A3BFEC24}" srcId="{9E1B6E4A-9DB1-43D2-8873-1F70F7AF19CD}" destId="{70D264BF-E3A7-4F91-867B-C00A8E13F2D9}" srcOrd="6" destOrd="0" parTransId="{38CD68B2-7354-4D14-A7AE-1603A59B225A}" sibTransId="{95BB7BEC-95B3-4319-88F8-19C0009EFDA7}"/>
    <dgm:cxn modelId="{AD92FF5C-4A06-454E-8DEE-F063F86167B6}" srcId="{9E1B6E4A-9DB1-43D2-8873-1F70F7AF19CD}" destId="{77127197-0D20-4A7F-8BFA-D7C08FF253BB}" srcOrd="5" destOrd="0" parTransId="{7DE9E128-2FF3-45DD-9973-209B4941D59D}" sibTransId="{94711787-C31B-445D-A53C-ED0957801C58}"/>
    <dgm:cxn modelId="{67B4516C-3ECE-4403-9B09-ADF8502ACFEF}" type="presOf" srcId="{6FF73B19-9DDF-40BB-BC8F-8EAAF4E45C68}" destId="{30E81433-3AF0-4FA1-840D-1C40C9270988}" srcOrd="0" destOrd="0" presId="urn:microsoft.com/office/officeart/2005/8/layout/vList3"/>
    <dgm:cxn modelId="{EEF44850-FA87-4A90-8CBC-842FA6EA0A71}" srcId="{9E1B6E4A-9DB1-43D2-8873-1F70F7AF19CD}" destId="{D3147151-5201-419A-8EA5-E5F9D14C4831}" srcOrd="7" destOrd="0" parTransId="{F8375A3E-9D4D-4E27-9585-4A90AEDFC0A1}" sibTransId="{47CC9E75-4E7F-4A07-89C1-6F7D1A6A3CCA}"/>
    <dgm:cxn modelId="{47E89950-6C34-4C61-9D44-BC4A84DDA0D3}" type="presOf" srcId="{70D264BF-E3A7-4F91-867B-C00A8E13F2D9}" destId="{E700F3C8-66BF-462E-A1FD-5DF3BCAA1027}" srcOrd="0" destOrd="0" presId="urn:microsoft.com/office/officeart/2005/8/layout/vList3"/>
    <dgm:cxn modelId="{85A41E53-916A-49E6-A539-C414D1954E22}" type="presOf" srcId="{D3147151-5201-419A-8EA5-E5F9D14C4831}" destId="{F3849DFE-BACD-4BDE-AB04-BCE7DAFD2C65}" srcOrd="0" destOrd="0" presId="urn:microsoft.com/office/officeart/2005/8/layout/vList3"/>
    <dgm:cxn modelId="{443DE658-CFBC-4A17-9A6C-B2AF84C65868}" srcId="{9E1B6E4A-9DB1-43D2-8873-1F70F7AF19CD}" destId="{A4393844-F7ED-45FB-A5EF-3AB2CBCBFDDD}" srcOrd="1" destOrd="0" parTransId="{DE7B79A9-6905-4751-BAF0-0663C5821FA0}" sibTransId="{A211C271-EAE9-4CB8-91D4-EAFD471EF266}"/>
    <dgm:cxn modelId="{B4F0B97C-C0E1-4835-B7E8-E6D7DEC5FC19}" srcId="{9E1B6E4A-9DB1-43D2-8873-1F70F7AF19CD}" destId="{6FF73B19-9DDF-40BB-BC8F-8EAAF4E45C68}" srcOrd="2" destOrd="0" parTransId="{0849DD57-C6C3-4458-93AB-7C7F452A6A2A}" sibTransId="{34DEF5F9-EAC6-44D1-B653-770DC77B5259}"/>
    <dgm:cxn modelId="{70D6A583-3AB9-4B4A-B12A-EB388B1FEA11}" srcId="{9E1B6E4A-9DB1-43D2-8873-1F70F7AF19CD}" destId="{BDB746D8-F570-49B1-B39A-77262E5F45B0}" srcOrd="4" destOrd="0" parTransId="{09AB5F5C-8365-415B-AD78-C8420FE5246D}" sibTransId="{1051C9B6-CE3B-4DB9-B51D-07812E91E3AC}"/>
    <dgm:cxn modelId="{2B756985-1C06-42D0-90CD-7F8B0E9B3682}" type="presOf" srcId="{1F25A87A-DC0E-40D3-A9B7-3D2CCD9041B4}" destId="{F36FE17B-1C69-4AD5-9725-B23EE1D06C05}" srcOrd="0" destOrd="0" presId="urn:microsoft.com/office/officeart/2005/8/layout/vList3"/>
    <dgm:cxn modelId="{78F5DF89-5BEE-4D48-8BF9-00010B0FEFD3}" srcId="{9E1B6E4A-9DB1-43D2-8873-1F70F7AF19CD}" destId="{1DA41E57-EBA3-484F-9990-4F1077020180}" srcOrd="3" destOrd="0" parTransId="{D28A41F2-F324-4A33-8FCD-792A2F75E850}" sibTransId="{ECFD8A65-9372-4112-8BAC-FA2DA5CDABB0}"/>
    <dgm:cxn modelId="{10996092-91DC-437A-A58C-F6480F0D0E8A}" type="presOf" srcId="{BB5A5402-B5C9-4657-844F-AF91A4AF847C}" destId="{1D8A2918-D36A-4227-ACD2-5673915B9FCD}" srcOrd="0" destOrd="0" presId="urn:microsoft.com/office/officeart/2005/8/layout/vList3"/>
    <dgm:cxn modelId="{0672029A-4BFD-4491-9761-98417CC39895}" type="presOf" srcId="{465F22CB-01D3-47CA-9F53-7ADB37ABD76C}" destId="{CF63CB73-4CEC-4B13-BA43-270218D71B2A}" srcOrd="0" destOrd="0" presId="urn:microsoft.com/office/officeart/2005/8/layout/vList3"/>
    <dgm:cxn modelId="{7F7DD3A7-133B-44C4-8BC2-1CF8526F4FA2}" srcId="{9E1B6E4A-9DB1-43D2-8873-1F70F7AF19CD}" destId="{BB5A5402-B5C9-4657-844F-AF91A4AF847C}" srcOrd="9" destOrd="0" parTransId="{E1E7955D-532B-4986-A02B-10C5F16E1EE0}" sibTransId="{E6E3806F-2998-4A96-887A-3B6E03BD418F}"/>
    <dgm:cxn modelId="{B27652A9-23F4-4B29-A29D-A55E1082BC55}" type="presOf" srcId="{1DA41E57-EBA3-484F-9990-4F1077020180}" destId="{8700F1FB-4B1A-4B94-B3E7-F603DDE96D40}" srcOrd="0" destOrd="0" presId="urn:microsoft.com/office/officeart/2005/8/layout/vList3"/>
    <dgm:cxn modelId="{B55720AA-D5F3-4E5F-ADBA-675511C26976}" type="presOf" srcId="{9E1B6E4A-9DB1-43D2-8873-1F70F7AF19CD}" destId="{1A8ED260-D5F6-4401-8FCD-F1E84F0C23FB}" srcOrd="0" destOrd="0" presId="urn:microsoft.com/office/officeart/2005/8/layout/vList3"/>
    <dgm:cxn modelId="{EBC1CDBF-997C-4AE6-A210-047D12E9CF86}" srcId="{9E1B6E4A-9DB1-43D2-8873-1F70F7AF19CD}" destId="{465F22CB-01D3-47CA-9F53-7ADB37ABD76C}" srcOrd="0" destOrd="0" parTransId="{F2BDD4C1-AA65-4625-85C5-49EFD926F582}" sibTransId="{EE9E5B1F-9A80-4B02-975D-690715C4B5FE}"/>
    <dgm:cxn modelId="{EA0531DD-BD59-4C08-8DD3-35EF3885B91A}" type="presParOf" srcId="{1A8ED260-D5F6-4401-8FCD-F1E84F0C23FB}" destId="{B65C7920-04CC-439C-9393-AE48135CA7DD}" srcOrd="0" destOrd="0" presId="urn:microsoft.com/office/officeart/2005/8/layout/vList3"/>
    <dgm:cxn modelId="{392C5063-0438-41F5-8472-07450E94CF1E}" type="presParOf" srcId="{B65C7920-04CC-439C-9393-AE48135CA7DD}" destId="{321CCC77-E9CE-4910-A1E0-C1AFA0FEFC49}" srcOrd="0" destOrd="0" presId="urn:microsoft.com/office/officeart/2005/8/layout/vList3"/>
    <dgm:cxn modelId="{75673CE4-27AA-49E7-A889-E702583B3203}" type="presParOf" srcId="{B65C7920-04CC-439C-9393-AE48135CA7DD}" destId="{CF63CB73-4CEC-4B13-BA43-270218D71B2A}" srcOrd="1" destOrd="0" presId="urn:microsoft.com/office/officeart/2005/8/layout/vList3"/>
    <dgm:cxn modelId="{D371CC72-FFC7-47AE-BE34-B87688EE0500}" type="presParOf" srcId="{1A8ED260-D5F6-4401-8FCD-F1E84F0C23FB}" destId="{8269BEF3-838B-4D64-9728-772365A47803}" srcOrd="1" destOrd="0" presId="urn:microsoft.com/office/officeart/2005/8/layout/vList3"/>
    <dgm:cxn modelId="{C1C6E7AA-4CAD-469C-92BA-69EDC7A029E6}" type="presParOf" srcId="{1A8ED260-D5F6-4401-8FCD-F1E84F0C23FB}" destId="{431A8F65-E8C4-4595-87BE-C5CCEDE8E218}" srcOrd="2" destOrd="0" presId="urn:microsoft.com/office/officeart/2005/8/layout/vList3"/>
    <dgm:cxn modelId="{8E0EB734-3767-4C48-9716-783256DB5593}" type="presParOf" srcId="{431A8F65-E8C4-4595-87BE-C5CCEDE8E218}" destId="{F28535DE-F0B5-41F8-B937-D9A1581E1B13}" srcOrd="0" destOrd="0" presId="urn:microsoft.com/office/officeart/2005/8/layout/vList3"/>
    <dgm:cxn modelId="{7CF68E77-140F-4DD4-8C19-BA4298FC9F4A}" type="presParOf" srcId="{431A8F65-E8C4-4595-87BE-C5CCEDE8E218}" destId="{71762434-D9C4-43FA-9BA4-FDAC45792154}" srcOrd="1" destOrd="0" presId="urn:microsoft.com/office/officeart/2005/8/layout/vList3"/>
    <dgm:cxn modelId="{A0E276B4-DFE6-401C-84BE-0B84217AD800}" type="presParOf" srcId="{1A8ED260-D5F6-4401-8FCD-F1E84F0C23FB}" destId="{4FB33E30-9A2E-4419-A6DC-309E6830A8CE}" srcOrd="3" destOrd="0" presId="urn:microsoft.com/office/officeart/2005/8/layout/vList3"/>
    <dgm:cxn modelId="{56AB148E-50FF-4C83-A575-DC0098AA9ED2}" type="presParOf" srcId="{1A8ED260-D5F6-4401-8FCD-F1E84F0C23FB}" destId="{936A9E9B-676D-4AFA-B5A3-DB5212820246}" srcOrd="4" destOrd="0" presId="urn:microsoft.com/office/officeart/2005/8/layout/vList3"/>
    <dgm:cxn modelId="{1541D6C9-B704-496C-BAC9-10386DDA73C3}" type="presParOf" srcId="{936A9E9B-676D-4AFA-B5A3-DB5212820246}" destId="{5AE1AE7C-F65F-4595-BA78-CDD71DC267AE}" srcOrd="0" destOrd="0" presId="urn:microsoft.com/office/officeart/2005/8/layout/vList3"/>
    <dgm:cxn modelId="{A8EA8739-2C74-40FF-82F0-83611640D538}" type="presParOf" srcId="{936A9E9B-676D-4AFA-B5A3-DB5212820246}" destId="{30E81433-3AF0-4FA1-840D-1C40C9270988}" srcOrd="1" destOrd="0" presId="urn:microsoft.com/office/officeart/2005/8/layout/vList3"/>
    <dgm:cxn modelId="{29AEF3D8-5CA6-4F3C-8FEF-A3F5F8CBF297}" type="presParOf" srcId="{1A8ED260-D5F6-4401-8FCD-F1E84F0C23FB}" destId="{E7A444DC-3852-4614-A669-AAA0C2EC5475}" srcOrd="5" destOrd="0" presId="urn:microsoft.com/office/officeart/2005/8/layout/vList3"/>
    <dgm:cxn modelId="{E171D269-565D-4B8F-B055-D0DB17067E1D}" type="presParOf" srcId="{1A8ED260-D5F6-4401-8FCD-F1E84F0C23FB}" destId="{D9C8DEE5-AFCD-4AFA-B492-71809EFA53CA}" srcOrd="6" destOrd="0" presId="urn:microsoft.com/office/officeart/2005/8/layout/vList3"/>
    <dgm:cxn modelId="{6A8290CE-9297-491C-BFAE-E5194EB6558C}" type="presParOf" srcId="{D9C8DEE5-AFCD-4AFA-B492-71809EFA53CA}" destId="{3E4C6552-1874-409B-A2A2-397F7D81E7A7}" srcOrd="0" destOrd="0" presId="urn:microsoft.com/office/officeart/2005/8/layout/vList3"/>
    <dgm:cxn modelId="{576FCFE1-3FA4-49F6-83E5-CB5FB07C5EB4}" type="presParOf" srcId="{D9C8DEE5-AFCD-4AFA-B492-71809EFA53CA}" destId="{8700F1FB-4B1A-4B94-B3E7-F603DDE96D40}" srcOrd="1" destOrd="0" presId="urn:microsoft.com/office/officeart/2005/8/layout/vList3"/>
    <dgm:cxn modelId="{A4DF1389-C9DB-4610-A0EE-41BEAC84D5BD}" type="presParOf" srcId="{1A8ED260-D5F6-4401-8FCD-F1E84F0C23FB}" destId="{D4E040AA-48C2-44A9-ABBB-EC6C107ECC41}" srcOrd="7" destOrd="0" presId="urn:microsoft.com/office/officeart/2005/8/layout/vList3"/>
    <dgm:cxn modelId="{60A42F3C-0DD0-4F84-9D6B-9A55E7238338}" type="presParOf" srcId="{1A8ED260-D5F6-4401-8FCD-F1E84F0C23FB}" destId="{A35B91D4-8FC8-4977-8352-77F9D4905021}" srcOrd="8" destOrd="0" presId="urn:microsoft.com/office/officeart/2005/8/layout/vList3"/>
    <dgm:cxn modelId="{DA318D10-9718-4D5F-B698-42673B33C61F}" type="presParOf" srcId="{A35B91D4-8FC8-4977-8352-77F9D4905021}" destId="{A2C9D35E-F0B6-471A-8381-D93CFA97AE38}" srcOrd="0" destOrd="0" presId="urn:microsoft.com/office/officeart/2005/8/layout/vList3"/>
    <dgm:cxn modelId="{9B3CB131-AD08-4F39-9EFD-D50094FEE408}" type="presParOf" srcId="{A35B91D4-8FC8-4977-8352-77F9D4905021}" destId="{8D18DF94-5411-4503-9810-DEDC03DABCC8}" srcOrd="1" destOrd="0" presId="urn:microsoft.com/office/officeart/2005/8/layout/vList3"/>
    <dgm:cxn modelId="{B3BB4FAB-499B-4D33-8B88-1C92F7054479}" type="presParOf" srcId="{1A8ED260-D5F6-4401-8FCD-F1E84F0C23FB}" destId="{B19B9B6B-FAD6-49D6-9140-125C159611E6}" srcOrd="9" destOrd="0" presId="urn:microsoft.com/office/officeart/2005/8/layout/vList3"/>
    <dgm:cxn modelId="{CE2F4AB0-C158-4A94-9EB0-AD37ED73BBC3}" type="presParOf" srcId="{1A8ED260-D5F6-4401-8FCD-F1E84F0C23FB}" destId="{7FFC17B5-8550-4663-88C8-8ACBBA0442E1}" srcOrd="10" destOrd="0" presId="urn:microsoft.com/office/officeart/2005/8/layout/vList3"/>
    <dgm:cxn modelId="{7BEDE647-8385-4261-8FEC-10EFD6390A3C}" type="presParOf" srcId="{7FFC17B5-8550-4663-88C8-8ACBBA0442E1}" destId="{1947202E-F836-401C-AD7A-1432C9BB6587}" srcOrd="0" destOrd="0" presId="urn:microsoft.com/office/officeart/2005/8/layout/vList3"/>
    <dgm:cxn modelId="{D8FC5D15-B7A2-46FF-AA69-F2FCF1032B21}" type="presParOf" srcId="{7FFC17B5-8550-4663-88C8-8ACBBA0442E1}" destId="{CD079AA8-704B-449C-8703-2229F92A2689}" srcOrd="1" destOrd="0" presId="urn:microsoft.com/office/officeart/2005/8/layout/vList3"/>
    <dgm:cxn modelId="{E874B4BC-C366-4ABC-B905-25F4D0EB6C87}" type="presParOf" srcId="{1A8ED260-D5F6-4401-8FCD-F1E84F0C23FB}" destId="{C174541D-949A-410D-939D-95558C77CB4D}" srcOrd="11" destOrd="0" presId="urn:microsoft.com/office/officeart/2005/8/layout/vList3"/>
    <dgm:cxn modelId="{8AD81E6F-1C55-4CAA-B228-0EE13E023C52}" type="presParOf" srcId="{1A8ED260-D5F6-4401-8FCD-F1E84F0C23FB}" destId="{1DFB42B2-051F-4BD7-8138-424F6CCFB206}" srcOrd="12" destOrd="0" presId="urn:microsoft.com/office/officeart/2005/8/layout/vList3"/>
    <dgm:cxn modelId="{35AAC118-0E18-4CC3-BD03-7E4419D74E55}" type="presParOf" srcId="{1DFB42B2-051F-4BD7-8138-424F6CCFB206}" destId="{70522F7D-7F59-400C-85DA-F0FAEF22A4BD}" srcOrd="0" destOrd="0" presId="urn:microsoft.com/office/officeart/2005/8/layout/vList3"/>
    <dgm:cxn modelId="{7653A9D6-94BA-4B3D-AEE6-8E11AA21093F}" type="presParOf" srcId="{1DFB42B2-051F-4BD7-8138-424F6CCFB206}" destId="{E700F3C8-66BF-462E-A1FD-5DF3BCAA1027}" srcOrd="1" destOrd="0" presId="urn:microsoft.com/office/officeart/2005/8/layout/vList3"/>
    <dgm:cxn modelId="{C2700761-5468-43EF-9619-87230CBF6208}" type="presParOf" srcId="{1A8ED260-D5F6-4401-8FCD-F1E84F0C23FB}" destId="{C0D12AA7-D5AF-4CAB-BFE2-1B0F09E73475}" srcOrd="13" destOrd="0" presId="urn:microsoft.com/office/officeart/2005/8/layout/vList3"/>
    <dgm:cxn modelId="{BD3A7AE4-0EE0-478C-BFE0-E80F9F448720}" type="presParOf" srcId="{1A8ED260-D5F6-4401-8FCD-F1E84F0C23FB}" destId="{00C86D5F-AEBE-48DE-9A75-DB3F533F222A}" srcOrd="14" destOrd="0" presId="urn:microsoft.com/office/officeart/2005/8/layout/vList3"/>
    <dgm:cxn modelId="{82DD1825-E089-4300-9F50-9C3E0D0B8068}" type="presParOf" srcId="{00C86D5F-AEBE-48DE-9A75-DB3F533F222A}" destId="{A9547BC8-84A4-400C-BF7D-41EEC48B60E8}" srcOrd="0" destOrd="0" presId="urn:microsoft.com/office/officeart/2005/8/layout/vList3"/>
    <dgm:cxn modelId="{CF39A4CC-7F64-42D5-BF30-E61736BD5447}" type="presParOf" srcId="{00C86D5F-AEBE-48DE-9A75-DB3F533F222A}" destId="{F3849DFE-BACD-4BDE-AB04-BCE7DAFD2C65}" srcOrd="1" destOrd="0" presId="urn:microsoft.com/office/officeart/2005/8/layout/vList3"/>
    <dgm:cxn modelId="{1420B410-9BBF-414B-8D8E-138581158DBB}" type="presParOf" srcId="{1A8ED260-D5F6-4401-8FCD-F1E84F0C23FB}" destId="{D580FEAF-119C-4777-A05B-02F1D796DD6F}" srcOrd="15" destOrd="0" presId="urn:microsoft.com/office/officeart/2005/8/layout/vList3"/>
    <dgm:cxn modelId="{3117B99E-F720-41CF-9B89-D092E902A866}" type="presParOf" srcId="{1A8ED260-D5F6-4401-8FCD-F1E84F0C23FB}" destId="{EBACF79B-1EBC-4E95-8C99-2E21B96D23FA}" srcOrd="16" destOrd="0" presId="urn:microsoft.com/office/officeart/2005/8/layout/vList3"/>
    <dgm:cxn modelId="{59E5CB7F-1319-4858-85F4-73EB81988677}" type="presParOf" srcId="{EBACF79B-1EBC-4E95-8C99-2E21B96D23FA}" destId="{1E0788CA-2460-4BCD-A8C5-ABD687DA7164}" srcOrd="0" destOrd="0" presId="urn:microsoft.com/office/officeart/2005/8/layout/vList3"/>
    <dgm:cxn modelId="{E537A4EE-4D77-4F9D-8A6B-0806F49681E3}" type="presParOf" srcId="{EBACF79B-1EBC-4E95-8C99-2E21B96D23FA}" destId="{F36FE17B-1C69-4AD5-9725-B23EE1D06C05}" srcOrd="1" destOrd="0" presId="urn:microsoft.com/office/officeart/2005/8/layout/vList3"/>
    <dgm:cxn modelId="{78B4D359-5106-443D-867A-2F101B76E90D}" type="presParOf" srcId="{1A8ED260-D5F6-4401-8FCD-F1E84F0C23FB}" destId="{E8023646-A53F-47E2-89A4-732077AE6C24}" srcOrd="17" destOrd="0" presId="urn:microsoft.com/office/officeart/2005/8/layout/vList3"/>
    <dgm:cxn modelId="{F0747118-D287-44BB-A2EA-C6DD95241750}" type="presParOf" srcId="{1A8ED260-D5F6-4401-8FCD-F1E84F0C23FB}" destId="{A2920410-5B6E-479C-88E9-1462B72D61A1}" srcOrd="18" destOrd="0" presId="urn:microsoft.com/office/officeart/2005/8/layout/vList3"/>
    <dgm:cxn modelId="{B7C277EE-226A-4E33-AC31-07C78D6C4359}" type="presParOf" srcId="{A2920410-5B6E-479C-88E9-1462B72D61A1}" destId="{18CEC177-A098-466D-B940-39358EF03CFF}" srcOrd="0" destOrd="0" presId="urn:microsoft.com/office/officeart/2005/8/layout/vList3"/>
    <dgm:cxn modelId="{01B59CBE-0259-49B2-A88C-51F16E8C3C35}" type="presParOf" srcId="{A2920410-5B6E-479C-88E9-1462B72D61A1}" destId="{1D8A2918-D36A-4227-ACD2-5673915B9FCD}" srcOrd="1" destOrd="0" presId="urn:microsoft.com/office/officeart/2005/8/layout/vList3"/>
    <dgm:cxn modelId="{0915FC24-A13A-4B00-8E11-F6DBFE308A7A}" type="presParOf" srcId="{1A8ED260-D5F6-4401-8FCD-F1E84F0C23FB}" destId="{60B1848A-CAE5-4335-8BBA-2C4A5A2F765A}" srcOrd="19" destOrd="0" presId="urn:microsoft.com/office/officeart/2005/8/layout/vList3"/>
    <dgm:cxn modelId="{C0B74BB4-D3C5-4438-B147-EE1A37A6E1E4}" type="presParOf" srcId="{1A8ED260-D5F6-4401-8FCD-F1E84F0C23FB}" destId="{EC8ECD58-0D3F-4552-BBAE-6D1EDBBB3104}" srcOrd="20" destOrd="0" presId="urn:microsoft.com/office/officeart/2005/8/layout/vList3"/>
    <dgm:cxn modelId="{FA96E83C-FE2E-458F-9B9F-4AFC6894A990}" type="presParOf" srcId="{EC8ECD58-0D3F-4552-BBAE-6D1EDBBB3104}" destId="{77238DF7-2A04-4BCC-B533-AF088FB63086}" srcOrd="0" destOrd="0" presId="urn:microsoft.com/office/officeart/2005/8/layout/vList3"/>
    <dgm:cxn modelId="{4406B189-8207-4826-8C8E-3DD8EFA81E71}" type="presParOf" srcId="{EC8ECD58-0D3F-4552-BBAE-6D1EDBBB3104}" destId="{D911E3E1-9CA2-4390-9152-F126E957E24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92CDCA-BF87-46DC-A06A-81FA31CDFE9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AAF1C8A-5CC5-4C3D-A1D0-DA0BC75B8235}">
      <dgm:prSet phldrT="[Text]"/>
      <dgm:spPr/>
      <dgm:t>
        <a:bodyPr/>
        <a:lstStyle/>
        <a:p>
          <a:r>
            <a:rPr lang="en-US" b="1"/>
            <a:t>Question Phrasing: </a:t>
          </a:r>
          <a:r>
            <a:rPr lang="en-US"/>
            <a:t>How important is it to you personally, that your community possesses the following characteristics?   Use a 10-point scale where 10 represents the highest importance, and 1 represents the lowest.</a:t>
          </a:r>
        </a:p>
      </dgm:t>
    </dgm:pt>
    <dgm:pt modelId="{6B326F37-60C6-48DB-A426-CF4883F65DFA}" type="parTrans" cxnId="{05202B60-A4FC-493D-B381-2B15DCCDE5FF}">
      <dgm:prSet/>
      <dgm:spPr/>
      <dgm:t>
        <a:bodyPr/>
        <a:lstStyle/>
        <a:p>
          <a:endParaRPr lang="en-US"/>
        </a:p>
      </dgm:t>
    </dgm:pt>
    <dgm:pt modelId="{BE7E5F2D-2488-4C10-8F50-9139803E86D9}" type="sibTrans" cxnId="{05202B60-A4FC-493D-B381-2B15DCCDE5FF}">
      <dgm:prSet/>
      <dgm:spPr/>
      <dgm:t>
        <a:bodyPr/>
        <a:lstStyle/>
        <a:p>
          <a:endParaRPr lang="en-US"/>
        </a:p>
      </dgm:t>
    </dgm:pt>
    <dgm:pt modelId="{1B631245-8688-40CA-AD2D-8CC6CF075C00}">
      <dgm:prSet phldrT="[Text]" custT="1"/>
      <dgm:spPr/>
      <dgm:t>
        <a:bodyPr/>
        <a:lstStyle/>
        <a:p>
          <a:r>
            <a:rPr lang="en-US" sz="3200" b="1">
              <a:latin typeface="+mj-lt"/>
            </a:rPr>
            <a:t>Experience</a:t>
          </a:r>
          <a:endParaRPr lang="en-US" sz="2400" b="1">
            <a:latin typeface="+mj-lt"/>
          </a:endParaRPr>
        </a:p>
      </dgm:t>
    </dgm:pt>
    <dgm:pt modelId="{7DA43450-B9D1-4950-820F-815520B5D7A3}" type="parTrans" cxnId="{CC3CAFF6-5E44-4512-90FD-77BDE430B6B8}">
      <dgm:prSet/>
      <dgm:spPr/>
      <dgm:t>
        <a:bodyPr/>
        <a:lstStyle/>
        <a:p>
          <a:endParaRPr lang="en-US"/>
        </a:p>
      </dgm:t>
    </dgm:pt>
    <dgm:pt modelId="{FD57A634-2B09-4CE3-A86C-106AE5000C5F}" type="sibTrans" cxnId="{CC3CAFF6-5E44-4512-90FD-77BDE430B6B8}">
      <dgm:prSet/>
      <dgm:spPr/>
      <dgm:t>
        <a:bodyPr/>
        <a:lstStyle/>
        <a:p>
          <a:endParaRPr lang="en-US"/>
        </a:p>
      </dgm:t>
    </dgm:pt>
    <dgm:pt modelId="{62A4F8B9-192C-4CA0-9556-17A66F1150A9}">
      <dgm:prSet phldrT="[Text]"/>
      <dgm:spPr/>
      <dgm:t>
        <a:bodyPr/>
        <a:lstStyle/>
        <a:p>
          <a:r>
            <a:rPr lang="en-US" b="1"/>
            <a:t>Question Phrasing: </a:t>
          </a:r>
          <a:r>
            <a:rPr lang="en-US"/>
            <a:t>In your personal experience, how has the City of Tampa delivered on these characteristics?  Use a 10-point scale where 10 represents very well, and 1 represents not well at all.</a:t>
          </a:r>
        </a:p>
      </dgm:t>
    </dgm:pt>
    <dgm:pt modelId="{445A1E42-D274-4852-B747-3B9610D72192}" type="parTrans" cxnId="{CBBB8BD0-7878-4A58-B36B-419D8A7AC172}">
      <dgm:prSet/>
      <dgm:spPr/>
      <dgm:t>
        <a:bodyPr/>
        <a:lstStyle/>
        <a:p>
          <a:endParaRPr lang="en-US"/>
        </a:p>
      </dgm:t>
    </dgm:pt>
    <dgm:pt modelId="{7DD5AAA1-2877-4E7B-A9F8-12623FD89E05}" type="sibTrans" cxnId="{CBBB8BD0-7878-4A58-B36B-419D8A7AC172}">
      <dgm:prSet/>
      <dgm:spPr/>
      <dgm:t>
        <a:bodyPr/>
        <a:lstStyle/>
        <a:p>
          <a:endParaRPr lang="en-US"/>
        </a:p>
      </dgm:t>
    </dgm:pt>
    <dgm:pt modelId="{01B035F1-1C88-4723-8EEB-2E999BB77AF9}">
      <dgm:prSet phldrT="[Text]" custT="1"/>
      <dgm:spPr/>
      <dgm:t>
        <a:bodyPr/>
        <a:lstStyle/>
        <a:p>
          <a:r>
            <a:rPr lang="en-US" sz="3200" b="1">
              <a:latin typeface="+mj-lt"/>
            </a:rPr>
            <a:t>Expectation Gap</a:t>
          </a:r>
        </a:p>
      </dgm:t>
    </dgm:pt>
    <dgm:pt modelId="{DE8612DC-D8F1-4951-8988-478463F13D71}" type="parTrans" cxnId="{C8F67B1E-02B3-4E93-A3C2-125FB010CC0C}">
      <dgm:prSet/>
      <dgm:spPr/>
      <dgm:t>
        <a:bodyPr/>
        <a:lstStyle/>
        <a:p>
          <a:endParaRPr lang="en-US"/>
        </a:p>
      </dgm:t>
    </dgm:pt>
    <dgm:pt modelId="{734C65F6-D2F9-42C5-A365-5749FA6C2999}" type="sibTrans" cxnId="{C8F67B1E-02B3-4E93-A3C2-125FB010CC0C}">
      <dgm:prSet/>
      <dgm:spPr/>
      <dgm:t>
        <a:bodyPr/>
        <a:lstStyle/>
        <a:p>
          <a:endParaRPr lang="en-US"/>
        </a:p>
      </dgm:t>
    </dgm:pt>
    <dgm:pt modelId="{F7560BC6-1EFB-4653-976F-681F1CFFE79D}">
      <dgm:prSet phldrT="[Text]"/>
      <dgm:spPr/>
      <dgm:t>
        <a:bodyPr/>
        <a:lstStyle/>
        <a:p>
          <a:r>
            <a:rPr lang="en-US" dirty="0"/>
            <a:t>Calculated as </a:t>
          </a:r>
          <a:r>
            <a:rPr lang="en-US" i="1" dirty="0"/>
            <a:t>(Importance – Experience)</a:t>
          </a:r>
        </a:p>
      </dgm:t>
    </dgm:pt>
    <dgm:pt modelId="{57F0D242-837A-4C4B-A35B-F97DB7280C4C}" type="parTrans" cxnId="{778F7900-6F4E-497E-B874-B976F157E908}">
      <dgm:prSet/>
      <dgm:spPr/>
      <dgm:t>
        <a:bodyPr/>
        <a:lstStyle/>
        <a:p>
          <a:endParaRPr lang="en-US"/>
        </a:p>
      </dgm:t>
    </dgm:pt>
    <dgm:pt modelId="{7097B1F4-4970-4A65-AF40-986E6B3F1B49}" type="sibTrans" cxnId="{778F7900-6F4E-497E-B874-B976F157E908}">
      <dgm:prSet/>
      <dgm:spPr/>
      <dgm:t>
        <a:bodyPr/>
        <a:lstStyle/>
        <a:p>
          <a:endParaRPr lang="en-US"/>
        </a:p>
      </dgm:t>
    </dgm:pt>
    <dgm:pt modelId="{CE520CFD-E34D-461F-8C95-67AD5F0C47A9}">
      <dgm:prSet phldrT="[Text]"/>
      <dgm:spPr/>
      <dgm:t>
        <a:bodyPr/>
        <a:lstStyle/>
        <a:p>
          <a:r>
            <a:rPr lang="en-US" dirty="0"/>
            <a:t>The </a:t>
          </a:r>
          <a:r>
            <a:rPr lang="en-US" b="1" dirty="0"/>
            <a:t>average</a:t>
          </a:r>
          <a:r>
            <a:rPr lang="en-US" dirty="0"/>
            <a:t> score is </a:t>
          </a:r>
          <a:r>
            <a:rPr lang="en-US" b="1" dirty="0"/>
            <a:t>8.58 </a:t>
          </a:r>
          <a:r>
            <a:rPr lang="en-US" b="0" dirty="0"/>
            <a:t>among all categories</a:t>
          </a:r>
          <a:endParaRPr lang="en-US" dirty="0"/>
        </a:p>
      </dgm:t>
    </dgm:pt>
    <dgm:pt modelId="{48E0BD02-1BC3-435F-8A1D-93933A5D16E1}" type="parTrans" cxnId="{2F5789F2-2705-447D-84B8-842C967C165D}">
      <dgm:prSet/>
      <dgm:spPr/>
      <dgm:t>
        <a:bodyPr/>
        <a:lstStyle/>
        <a:p>
          <a:endParaRPr lang="en-US"/>
        </a:p>
      </dgm:t>
    </dgm:pt>
    <dgm:pt modelId="{AE6D1987-3957-4D45-933C-1E9A79E1E66D}" type="sibTrans" cxnId="{2F5789F2-2705-447D-84B8-842C967C165D}">
      <dgm:prSet/>
      <dgm:spPr/>
      <dgm:t>
        <a:bodyPr/>
        <a:lstStyle/>
        <a:p>
          <a:endParaRPr lang="en-US"/>
        </a:p>
      </dgm:t>
    </dgm:pt>
    <dgm:pt modelId="{A8A4329A-0032-471C-BBC3-6329C2C94AD2}">
      <dgm:prSet phldrT="[Text]"/>
      <dgm:spPr/>
      <dgm:t>
        <a:bodyPr/>
        <a:lstStyle/>
        <a:p>
          <a:r>
            <a:rPr lang="en-US" dirty="0"/>
            <a:t>The </a:t>
          </a:r>
          <a:r>
            <a:rPr lang="en-US" b="1" dirty="0"/>
            <a:t>average</a:t>
          </a:r>
          <a:r>
            <a:rPr lang="en-US" dirty="0"/>
            <a:t> score is </a:t>
          </a:r>
          <a:r>
            <a:rPr lang="en-US" b="1" dirty="0"/>
            <a:t>7.42 </a:t>
          </a:r>
          <a:r>
            <a:rPr lang="en-US" b="0" dirty="0"/>
            <a:t>among all categories</a:t>
          </a:r>
          <a:endParaRPr lang="en-US" dirty="0"/>
        </a:p>
      </dgm:t>
    </dgm:pt>
    <dgm:pt modelId="{FD4A4A89-A55D-4E1C-921B-7B668A61D333}" type="parTrans" cxnId="{3675C224-B332-4B93-90F3-B541703EF0AF}">
      <dgm:prSet/>
      <dgm:spPr/>
      <dgm:t>
        <a:bodyPr/>
        <a:lstStyle/>
        <a:p>
          <a:endParaRPr lang="en-US"/>
        </a:p>
      </dgm:t>
    </dgm:pt>
    <dgm:pt modelId="{1F06B696-5A58-4F68-8D93-8D3268FBB8DF}" type="sibTrans" cxnId="{3675C224-B332-4B93-90F3-B541703EF0AF}">
      <dgm:prSet/>
      <dgm:spPr/>
      <dgm:t>
        <a:bodyPr/>
        <a:lstStyle/>
        <a:p>
          <a:endParaRPr lang="en-US"/>
        </a:p>
      </dgm:t>
    </dgm:pt>
    <dgm:pt modelId="{5F179866-20B6-49A6-9F4F-74C4808301C3}">
      <dgm:prSet phldrT="[Text]"/>
      <dgm:spPr/>
      <dgm:t>
        <a:bodyPr/>
        <a:lstStyle/>
        <a:p>
          <a:r>
            <a:rPr lang="en-US" dirty="0"/>
            <a:t>The </a:t>
          </a:r>
          <a:r>
            <a:rPr lang="en-US" b="1" dirty="0"/>
            <a:t>average</a:t>
          </a:r>
          <a:r>
            <a:rPr lang="en-US" dirty="0"/>
            <a:t> expectation gap is </a:t>
          </a:r>
          <a:r>
            <a:rPr lang="en-US" b="1" dirty="0"/>
            <a:t>1.16</a:t>
          </a:r>
        </a:p>
      </dgm:t>
    </dgm:pt>
    <dgm:pt modelId="{871864F4-F4E5-46B6-82A9-74CEB87E9593}" type="parTrans" cxnId="{F671FB8A-4682-4AAC-AEED-B6E0F06F804B}">
      <dgm:prSet/>
      <dgm:spPr/>
      <dgm:t>
        <a:bodyPr/>
        <a:lstStyle/>
        <a:p>
          <a:endParaRPr lang="en-US"/>
        </a:p>
      </dgm:t>
    </dgm:pt>
    <dgm:pt modelId="{DCFC07A7-0D7B-4D9C-9AB9-823442FC63DB}" type="sibTrans" cxnId="{F671FB8A-4682-4AAC-AEED-B6E0F06F804B}">
      <dgm:prSet/>
      <dgm:spPr/>
      <dgm:t>
        <a:bodyPr/>
        <a:lstStyle/>
        <a:p>
          <a:endParaRPr lang="en-US"/>
        </a:p>
      </dgm:t>
    </dgm:pt>
    <dgm:pt modelId="{B4DCBCDD-8F56-40D1-B687-C448F6C8E161}">
      <dgm:prSet phldrT="[Text]"/>
      <dgm:spPr/>
      <dgm:t>
        <a:bodyPr/>
        <a:lstStyle/>
        <a:p>
          <a:r>
            <a:rPr lang="en-US"/>
            <a:t>A higher expectation gap is a bad thing</a:t>
          </a:r>
        </a:p>
      </dgm:t>
    </dgm:pt>
    <dgm:pt modelId="{2A754754-D5A0-4E52-A9D5-07CB946F7C6B}" type="parTrans" cxnId="{4AC7C2FA-F0C1-4CF3-9C01-76206869AF81}">
      <dgm:prSet/>
      <dgm:spPr/>
      <dgm:t>
        <a:bodyPr/>
        <a:lstStyle/>
        <a:p>
          <a:endParaRPr lang="en-US"/>
        </a:p>
      </dgm:t>
    </dgm:pt>
    <dgm:pt modelId="{4C43403E-F0B0-40DF-9DA2-2E8BA416FA7F}" type="sibTrans" cxnId="{4AC7C2FA-F0C1-4CF3-9C01-76206869AF81}">
      <dgm:prSet/>
      <dgm:spPr/>
      <dgm:t>
        <a:bodyPr/>
        <a:lstStyle/>
        <a:p>
          <a:endParaRPr lang="en-US"/>
        </a:p>
      </dgm:t>
    </dgm:pt>
    <dgm:pt modelId="{6A9B4D9D-438E-45B8-84A2-EA55B9B980DD}">
      <dgm:prSet phldrT="[Text]" custT="1"/>
      <dgm:spPr/>
      <dgm:t>
        <a:bodyPr/>
        <a:lstStyle/>
        <a:p>
          <a:r>
            <a:rPr lang="en-US" sz="2800" b="1">
              <a:latin typeface="+mj-lt"/>
            </a:rPr>
            <a:t>Importance</a:t>
          </a:r>
        </a:p>
      </dgm:t>
    </dgm:pt>
    <dgm:pt modelId="{90A26EDE-169E-424B-BA7A-0254B101AD5A}" type="parTrans" cxnId="{09BE1EB7-6CEE-4846-A82A-BA4E0F8C22CE}">
      <dgm:prSet/>
      <dgm:spPr/>
      <dgm:t>
        <a:bodyPr/>
        <a:lstStyle/>
        <a:p>
          <a:endParaRPr lang="en-US"/>
        </a:p>
      </dgm:t>
    </dgm:pt>
    <dgm:pt modelId="{EB9C479E-D732-45DA-A61F-246D1096EECD}" type="sibTrans" cxnId="{09BE1EB7-6CEE-4846-A82A-BA4E0F8C22CE}">
      <dgm:prSet/>
      <dgm:spPr/>
      <dgm:t>
        <a:bodyPr/>
        <a:lstStyle/>
        <a:p>
          <a:endParaRPr lang="en-US"/>
        </a:p>
      </dgm:t>
    </dgm:pt>
    <dgm:pt modelId="{1229A31B-7B4C-4EC2-889C-7AF93431DE7D}" type="pres">
      <dgm:prSet presAssocID="{DE92CDCA-BF87-46DC-A06A-81FA31CDFE95}" presName="linear" presStyleCnt="0">
        <dgm:presLayoutVars>
          <dgm:animLvl val="lvl"/>
          <dgm:resizeHandles val="exact"/>
        </dgm:presLayoutVars>
      </dgm:prSet>
      <dgm:spPr/>
    </dgm:pt>
    <dgm:pt modelId="{3F9781E3-E09C-423C-BEE0-258010DA99F1}" type="pres">
      <dgm:prSet presAssocID="{6A9B4D9D-438E-45B8-84A2-EA55B9B980DD}" presName="parentText" presStyleLbl="node1" presStyleIdx="0" presStyleCnt="3">
        <dgm:presLayoutVars>
          <dgm:chMax val="0"/>
          <dgm:bulletEnabled val="1"/>
        </dgm:presLayoutVars>
      </dgm:prSet>
      <dgm:spPr/>
    </dgm:pt>
    <dgm:pt modelId="{60AC1BEF-340D-406E-AABC-FCEFD600DAB4}" type="pres">
      <dgm:prSet presAssocID="{6A9B4D9D-438E-45B8-84A2-EA55B9B980DD}" presName="childText" presStyleLbl="revTx" presStyleIdx="0" presStyleCnt="3">
        <dgm:presLayoutVars>
          <dgm:bulletEnabled val="1"/>
        </dgm:presLayoutVars>
      </dgm:prSet>
      <dgm:spPr/>
    </dgm:pt>
    <dgm:pt modelId="{DCC7A909-5DDE-4169-9198-EB0385F5435F}" type="pres">
      <dgm:prSet presAssocID="{1B631245-8688-40CA-AD2D-8CC6CF075C00}" presName="parentText" presStyleLbl="node1" presStyleIdx="1" presStyleCnt="3">
        <dgm:presLayoutVars>
          <dgm:chMax val="0"/>
          <dgm:bulletEnabled val="1"/>
        </dgm:presLayoutVars>
      </dgm:prSet>
      <dgm:spPr/>
    </dgm:pt>
    <dgm:pt modelId="{E5966735-8A65-4A8B-9A34-23C6C53ADE5E}" type="pres">
      <dgm:prSet presAssocID="{1B631245-8688-40CA-AD2D-8CC6CF075C00}" presName="childText" presStyleLbl="revTx" presStyleIdx="1" presStyleCnt="3">
        <dgm:presLayoutVars>
          <dgm:bulletEnabled val="1"/>
        </dgm:presLayoutVars>
      </dgm:prSet>
      <dgm:spPr/>
    </dgm:pt>
    <dgm:pt modelId="{028BF4EA-D108-4CD2-84EB-79C8984E1F56}" type="pres">
      <dgm:prSet presAssocID="{01B035F1-1C88-4723-8EEB-2E999BB77AF9}" presName="parentText" presStyleLbl="node1" presStyleIdx="2" presStyleCnt="3">
        <dgm:presLayoutVars>
          <dgm:chMax val="0"/>
          <dgm:bulletEnabled val="1"/>
        </dgm:presLayoutVars>
      </dgm:prSet>
      <dgm:spPr/>
    </dgm:pt>
    <dgm:pt modelId="{C94887D7-1DB1-43F4-A8C0-BB7FB27467D6}" type="pres">
      <dgm:prSet presAssocID="{01B035F1-1C88-4723-8EEB-2E999BB77AF9}" presName="childText" presStyleLbl="revTx" presStyleIdx="2" presStyleCnt="3">
        <dgm:presLayoutVars>
          <dgm:bulletEnabled val="1"/>
        </dgm:presLayoutVars>
      </dgm:prSet>
      <dgm:spPr/>
    </dgm:pt>
  </dgm:ptLst>
  <dgm:cxnLst>
    <dgm:cxn modelId="{778F7900-6F4E-497E-B874-B976F157E908}" srcId="{01B035F1-1C88-4723-8EEB-2E999BB77AF9}" destId="{F7560BC6-1EFB-4653-976F-681F1CFFE79D}" srcOrd="0" destOrd="0" parTransId="{57F0D242-837A-4C4B-A35B-F97DB7280C4C}" sibTransId="{7097B1F4-4970-4A65-AF40-986E6B3F1B49}"/>
    <dgm:cxn modelId="{B0D8A10D-B2D9-4307-8908-377476E6ABC6}" type="presOf" srcId="{A8A4329A-0032-471C-BBC3-6329C2C94AD2}" destId="{E5966735-8A65-4A8B-9A34-23C6C53ADE5E}" srcOrd="0" destOrd="1" presId="urn:microsoft.com/office/officeart/2005/8/layout/vList2"/>
    <dgm:cxn modelId="{FB342C13-EF84-4AA4-91C1-67B1C32C5F8D}" type="presOf" srcId="{F7560BC6-1EFB-4653-976F-681F1CFFE79D}" destId="{C94887D7-1DB1-43F4-A8C0-BB7FB27467D6}" srcOrd="0" destOrd="0" presId="urn:microsoft.com/office/officeart/2005/8/layout/vList2"/>
    <dgm:cxn modelId="{C8F67B1E-02B3-4E93-A3C2-125FB010CC0C}" srcId="{DE92CDCA-BF87-46DC-A06A-81FA31CDFE95}" destId="{01B035F1-1C88-4723-8EEB-2E999BB77AF9}" srcOrd="2" destOrd="0" parTransId="{DE8612DC-D8F1-4951-8988-478463F13D71}" sibTransId="{734C65F6-D2F9-42C5-A365-5749FA6C2999}"/>
    <dgm:cxn modelId="{3675C224-B332-4B93-90F3-B541703EF0AF}" srcId="{1B631245-8688-40CA-AD2D-8CC6CF075C00}" destId="{A8A4329A-0032-471C-BBC3-6329C2C94AD2}" srcOrd="1" destOrd="0" parTransId="{FD4A4A89-A55D-4E1C-921B-7B668A61D333}" sibTransId="{1F06B696-5A58-4F68-8D93-8D3268FBB8DF}"/>
    <dgm:cxn modelId="{5EEF343F-E84D-47EB-A47C-C1BFEA568670}" type="presOf" srcId="{1B631245-8688-40CA-AD2D-8CC6CF075C00}" destId="{DCC7A909-5DDE-4169-9198-EB0385F5435F}" srcOrd="0" destOrd="0" presId="urn:microsoft.com/office/officeart/2005/8/layout/vList2"/>
    <dgm:cxn modelId="{05202B60-A4FC-493D-B381-2B15DCCDE5FF}" srcId="{6A9B4D9D-438E-45B8-84A2-EA55B9B980DD}" destId="{8AAF1C8A-5CC5-4C3D-A1D0-DA0BC75B8235}" srcOrd="0" destOrd="0" parTransId="{6B326F37-60C6-48DB-A426-CF4883F65DFA}" sibTransId="{BE7E5F2D-2488-4C10-8F50-9139803E86D9}"/>
    <dgm:cxn modelId="{4B5B7086-F097-4550-AD67-8D706E595A32}" type="presOf" srcId="{CE520CFD-E34D-461F-8C95-67AD5F0C47A9}" destId="{60AC1BEF-340D-406E-AABC-FCEFD600DAB4}" srcOrd="0" destOrd="1" presId="urn:microsoft.com/office/officeart/2005/8/layout/vList2"/>
    <dgm:cxn modelId="{F671FB8A-4682-4AAC-AEED-B6E0F06F804B}" srcId="{01B035F1-1C88-4723-8EEB-2E999BB77AF9}" destId="{5F179866-20B6-49A6-9F4F-74C4808301C3}" srcOrd="2" destOrd="0" parTransId="{871864F4-F4E5-46B6-82A9-74CEB87E9593}" sibTransId="{DCFC07A7-0D7B-4D9C-9AB9-823442FC63DB}"/>
    <dgm:cxn modelId="{B6CF1FA6-8ABA-456A-BC5B-C879BA55F107}" type="presOf" srcId="{DE92CDCA-BF87-46DC-A06A-81FA31CDFE95}" destId="{1229A31B-7B4C-4EC2-889C-7AF93431DE7D}" srcOrd="0" destOrd="0" presId="urn:microsoft.com/office/officeart/2005/8/layout/vList2"/>
    <dgm:cxn modelId="{09BE1EB7-6CEE-4846-A82A-BA4E0F8C22CE}" srcId="{DE92CDCA-BF87-46DC-A06A-81FA31CDFE95}" destId="{6A9B4D9D-438E-45B8-84A2-EA55B9B980DD}" srcOrd="0" destOrd="0" parTransId="{90A26EDE-169E-424B-BA7A-0254B101AD5A}" sibTransId="{EB9C479E-D732-45DA-A61F-246D1096EECD}"/>
    <dgm:cxn modelId="{DBED08C4-4AA1-4AB8-8350-B37C96CB1785}" type="presOf" srcId="{01B035F1-1C88-4723-8EEB-2E999BB77AF9}" destId="{028BF4EA-D108-4CD2-84EB-79C8984E1F56}" srcOrd="0" destOrd="0" presId="urn:microsoft.com/office/officeart/2005/8/layout/vList2"/>
    <dgm:cxn modelId="{CBBB8BD0-7878-4A58-B36B-419D8A7AC172}" srcId="{1B631245-8688-40CA-AD2D-8CC6CF075C00}" destId="{62A4F8B9-192C-4CA0-9556-17A66F1150A9}" srcOrd="0" destOrd="0" parTransId="{445A1E42-D274-4852-B747-3B9610D72192}" sibTransId="{7DD5AAA1-2877-4E7B-A9F8-12623FD89E05}"/>
    <dgm:cxn modelId="{A42931DC-0EFA-4773-B6F4-43B28038CEBE}" type="presOf" srcId="{B4DCBCDD-8F56-40D1-B687-C448F6C8E161}" destId="{C94887D7-1DB1-43F4-A8C0-BB7FB27467D6}" srcOrd="0" destOrd="1" presId="urn:microsoft.com/office/officeart/2005/8/layout/vList2"/>
    <dgm:cxn modelId="{E53C6ADE-F316-44A2-9170-1606B8F1F148}" type="presOf" srcId="{62A4F8B9-192C-4CA0-9556-17A66F1150A9}" destId="{E5966735-8A65-4A8B-9A34-23C6C53ADE5E}" srcOrd="0" destOrd="0" presId="urn:microsoft.com/office/officeart/2005/8/layout/vList2"/>
    <dgm:cxn modelId="{E7A213E0-5752-4EC8-B8C2-3CBEE16C8F53}" type="presOf" srcId="{5F179866-20B6-49A6-9F4F-74C4808301C3}" destId="{C94887D7-1DB1-43F4-A8C0-BB7FB27467D6}" srcOrd="0" destOrd="2" presId="urn:microsoft.com/office/officeart/2005/8/layout/vList2"/>
    <dgm:cxn modelId="{9864F5E1-F1AB-416A-8E89-4A36A05C41D9}" type="presOf" srcId="{8AAF1C8A-5CC5-4C3D-A1D0-DA0BC75B8235}" destId="{60AC1BEF-340D-406E-AABC-FCEFD600DAB4}" srcOrd="0" destOrd="0" presId="urn:microsoft.com/office/officeart/2005/8/layout/vList2"/>
    <dgm:cxn modelId="{5FE004EE-01B3-40E5-8E8A-522016367807}" type="presOf" srcId="{6A9B4D9D-438E-45B8-84A2-EA55B9B980DD}" destId="{3F9781E3-E09C-423C-BEE0-258010DA99F1}" srcOrd="0" destOrd="0" presId="urn:microsoft.com/office/officeart/2005/8/layout/vList2"/>
    <dgm:cxn modelId="{2F5789F2-2705-447D-84B8-842C967C165D}" srcId="{6A9B4D9D-438E-45B8-84A2-EA55B9B980DD}" destId="{CE520CFD-E34D-461F-8C95-67AD5F0C47A9}" srcOrd="1" destOrd="0" parTransId="{48E0BD02-1BC3-435F-8A1D-93933A5D16E1}" sibTransId="{AE6D1987-3957-4D45-933C-1E9A79E1E66D}"/>
    <dgm:cxn modelId="{CC3CAFF6-5E44-4512-90FD-77BDE430B6B8}" srcId="{DE92CDCA-BF87-46DC-A06A-81FA31CDFE95}" destId="{1B631245-8688-40CA-AD2D-8CC6CF075C00}" srcOrd="1" destOrd="0" parTransId="{7DA43450-B9D1-4950-820F-815520B5D7A3}" sibTransId="{FD57A634-2B09-4CE3-A86C-106AE5000C5F}"/>
    <dgm:cxn modelId="{4AC7C2FA-F0C1-4CF3-9C01-76206869AF81}" srcId="{01B035F1-1C88-4723-8EEB-2E999BB77AF9}" destId="{B4DCBCDD-8F56-40D1-B687-C448F6C8E161}" srcOrd="1" destOrd="0" parTransId="{2A754754-D5A0-4E52-A9D5-07CB946F7C6B}" sibTransId="{4C43403E-F0B0-40DF-9DA2-2E8BA416FA7F}"/>
    <dgm:cxn modelId="{F2D5FF4B-E9B5-4FB2-8FD3-4E82559D3E5E}" type="presParOf" srcId="{1229A31B-7B4C-4EC2-889C-7AF93431DE7D}" destId="{3F9781E3-E09C-423C-BEE0-258010DA99F1}" srcOrd="0" destOrd="0" presId="urn:microsoft.com/office/officeart/2005/8/layout/vList2"/>
    <dgm:cxn modelId="{75BFA692-CBEF-45D4-BDE9-4FD58D95A29E}" type="presParOf" srcId="{1229A31B-7B4C-4EC2-889C-7AF93431DE7D}" destId="{60AC1BEF-340D-406E-AABC-FCEFD600DAB4}" srcOrd="1" destOrd="0" presId="urn:microsoft.com/office/officeart/2005/8/layout/vList2"/>
    <dgm:cxn modelId="{4CB6CBEF-4DED-4C03-ACBC-D933B24A334A}" type="presParOf" srcId="{1229A31B-7B4C-4EC2-889C-7AF93431DE7D}" destId="{DCC7A909-5DDE-4169-9198-EB0385F5435F}" srcOrd="2" destOrd="0" presId="urn:microsoft.com/office/officeart/2005/8/layout/vList2"/>
    <dgm:cxn modelId="{6828909A-47BB-40E0-81B3-893C12B67DC8}" type="presParOf" srcId="{1229A31B-7B4C-4EC2-889C-7AF93431DE7D}" destId="{E5966735-8A65-4A8B-9A34-23C6C53ADE5E}" srcOrd="3" destOrd="0" presId="urn:microsoft.com/office/officeart/2005/8/layout/vList2"/>
    <dgm:cxn modelId="{8BA5BFD4-8365-487F-9559-EF7F4C411993}" type="presParOf" srcId="{1229A31B-7B4C-4EC2-889C-7AF93431DE7D}" destId="{028BF4EA-D108-4CD2-84EB-79C8984E1F56}" srcOrd="4" destOrd="0" presId="urn:microsoft.com/office/officeart/2005/8/layout/vList2"/>
    <dgm:cxn modelId="{10493F74-47AA-4C39-841A-A08DD4C1C230}" type="presParOf" srcId="{1229A31B-7B4C-4EC2-889C-7AF93431DE7D}" destId="{C94887D7-1DB1-43F4-A8C0-BB7FB27467D6}" srcOrd="5"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62434-D9C4-43FA-9BA4-FDAC45792154}">
      <dsp:nvSpPr>
        <dsp:cNvPr id="0" name=""/>
        <dsp:cNvSpPr/>
      </dsp:nvSpPr>
      <dsp:spPr>
        <a:xfrm rot="10800000">
          <a:off x="599054" y="2242"/>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Affordable housing choices</a:t>
          </a:r>
        </a:p>
      </dsp:txBody>
      <dsp:txXfrm rot="10800000">
        <a:off x="710774" y="2242"/>
        <a:ext cx="1823068" cy="446881"/>
      </dsp:txXfrm>
    </dsp:sp>
    <dsp:sp modelId="{F28535DE-F0B5-41F8-B937-D9A1581E1B13}">
      <dsp:nvSpPr>
        <dsp:cNvPr id="0" name=""/>
        <dsp:cNvSpPr/>
      </dsp:nvSpPr>
      <dsp:spPr>
        <a:xfrm>
          <a:off x="375613" y="2242"/>
          <a:ext cx="446881" cy="4468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E479C-A04D-4A37-829D-0D34334093F7}">
      <dsp:nvSpPr>
        <dsp:cNvPr id="0" name=""/>
        <dsp:cNvSpPr/>
      </dsp:nvSpPr>
      <dsp:spPr>
        <a:xfrm rot="10800000">
          <a:off x="599054" y="582520"/>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Housing options near where I work</a:t>
          </a:r>
        </a:p>
      </dsp:txBody>
      <dsp:txXfrm rot="10800000">
        <a:off x="710774" y="582520"/>
        <a:ext cx="1823068" cy="446881"/>
      </dsp:txXfrm>
    </dsp:sp>
    <dsp:sp modelId="{BD6F149A-E09C-4EA4-A0C6-835BC75BAFAA}">
      <dsp:nvSpPr>
        <dsp:cNvPr id="0" name=""/>
        <dsp:cNvSpPr/>
      </dsp:nvSpPr>
      <dsp:spPr>
        <a:xfrm>
          <a:off x="375613" y="582520"/>
          <a:ext cx="446881" cy="4468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2F60D-DFC1-4B4E-B3B2-1310A1C87A7E}">
      <dsp:nvSpPr>
        <dsp:cNvPr id="0" name=""/>
        <dsp:cNvSpPr/>
      </dsp:nvSpPr>
      <dsp:spPr>
        <a:xfrm rot="10800000">
          <a:off x="599054" y="1162799"/>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K-12 education</a:t>
          </a:r>
        </a:p>
      </dsp:txBody>
      <dsp:txXfrm rot="10800000">
        <a:off x="710774" y="1162799"/>
        <a:ext cx="1823068" cy="446881"/>
      </dsp:txXfrm>
    </dsp:sp>
    <dsp:sp modelId="{1259B80A-7E8E-4CEE-83BD-12A89764AC9C}">
      <dsp:nvSpPr>
        <dsp:cNvPr id="0" name=""/>
        <dsp:cNvSpPr/>
      </dsp:nvSpPr>
      <dsp:spPr>
        <a:xfrm>
          <a:off x="375613" y="1162799"/>
          <a:ext cx="446881" cy="44688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BDF18-006B-454C-8F4D-11AF4656B4B9}">
      <dsp:nvSpPr>
        <dsp:cNvPr id="0" name=""/>
        <dsp:cNvSpPr/>
      </dsp:nvSpPr>
      <dsp:spPr>
        <a:xfrm rot="10800000">
          <a:off x="599054" y="1743078"/>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After-school and childcare programs</a:t>
          </a:r>
        </a:p>
      </dsp:txBody>
      <dsp:txXfrm rot="10800000">
        <a:off x="710774" y="1743078"/>
        <a:ext cx="1823068" cy="446881"/>
      </dsp:txXfrm>
    </dsp:sp>
    <dsp:sp modelId="{0106B164-4568-4668-A0EB-177DC007F18F}">
      <dsp:nvSpPr>
        <dsp:cNvPr id="0" name=""/>
        <dsp:cNvSpPr/>
      </dsp:nvSpPr>
      <dsp:spPr>
        <a:xfrm>
          <a:off x="375613" y="1743078"/>
          <a:ext cx="446881" cy="44688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4ED92-0B96-46AC-AF48-F75B4099FCA4}">
      <dsp:nvSpPr>
        <dsp:cNvPr id="0" name=""/>
        <dsp:cNvSpPr/>
      </dsp:nvSpPr>
      <dsp:spPr>
        <a:xfrm rot="10800000">
          <a:off x="599054" y="2323357"/>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Sense of personal safety</a:t>
          </a:r>
        </a:p>
      </dsp:txBody>
      <dsp:txXfrm rot="10800000">
        <a:off x="710774" y="2323357"/>
        <a:ext cx="1823068" cy="446881"/>
      </dsp:txXfrm>
    </dsp:sp>
    <dsp:sp modelId="{D72CB71B-8392-4D9C-A7A9-567ABC2A7C36}">
      <dsp:nvSpPr>
        <dsp:cNvPr id="0" name=""/>
        <dsp:cNvSpPr/>
      </dsp:nvSpPr>
      <dsp:spPr>
        <a:xfrm>
          <a:off x="375613" y="2323357"/>
          <a:ext cx="446881" cy="44688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29A79-27EE-4CF8-B565-4721C2DDC8C2}">
      <dsp:nvSpPr>
        <dsp:cNvPr id="0" name=""/>
        <dsp:cNvSpPr/>
      </dsp:nvSpPr>
      <dsp:spPr>
        <a:xfrm rot="10800000">
          <a:off x="599054" y="2903636"/>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Diversity, equity and inclusion</a:t>
          </a:r>
        </a:p>
      </dsp:txBody>
      <dsp:txXfrm rot="10800000">
        <a:off x="710774" y="2903636"/>
        <a:ext cx="1823068" cy="446881"/>
      </dsp:txXfrm>
    </dsp:sp>
    <dsp:sp modelId="{0D966A99-69CB-4D1C-A386-3A8A26B6D4D0}">
      <dsp:nvSpPr>
        <dsp:cNvPr id="0" name=""/>
        <dsp:cNvSpPr/>
      </dsp:nvSpPr>
      <dsp:spPr>
        <a:xfrm>
          <a:off x="375613" y="2903636"/>
          <a:ext cx="446881" cy="446881"/>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6906F-1B60-40E1-92A0-4701A9964FF6}">
      <dsp:nvSpPr>
        <dsp:cNvPr id="0" name=""/>
        <dsp:cNvSpPr/>
      </dsp:nvSpPr>
      <dsp:spPr>
        <a:xfrm rot="10800000">
          <a:off x="599054" y="3483914"/>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Sense of community</a:t>
          </a:r>
        </a:p>
      </dsp:txBody>
      <dsp:txXfrm rot="10800000">
        <a:off x="710774" y="3483914"/>
        <a:ext cx="1823068" cy="446881"/>
      </dsp:txXfrm>
    </dsp:sp>
    <dsp:sp modelId="{F3681F08-9AEF-4141-A50A-B8B89B5760D1}">
      <dsp:nvSpPr>
        <dsp:cNvPr id="0" name=""/>
        <dsp:cNvSpPr/>
      </dsp:nvSpPr>
      <dsp:spPr>
        <a:xfrm>
          <a:off x="375613" y="3483914"/>
          <a:ext cx="446881" cy="446881"/>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774881-443F-40D5-A5E7-0CC9D5569208}">
      <dsp:nvSpPr>
        <dsp:cNvPr id="0" name=""/>
        <dsp:cNvSpPr/>
      </dsp:nvSpPr>
      <dsp:spPr>
        <a:xfrm rot="10800000">
          <a:off x="599054" y="4064193"/>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9530" rIns="92456"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b="1" kern="1200"/>
            <a:t>Cleanliness of public spaces</a:t>
          </a:r>
        </a:p>
      </dsp:txBody>
      <dsp:txXfrm rot="10800000">
        <a:off x="710774" y="4064193"/>
        <a:ext cx="1823068" cy="446881"/>
      </dsp:txXfrm>
    </dsp:sp>
    <dsp:sp modelId="{D5438148-6DAD-43C1-83A9-4E3F33068FED}">
      <dsp:nvSpPr>
        <dsp:cNvPr id="0" name=""/>
        <dsp:cNvSpPr/>
      </dsp:nvSpPr>
      <dsp:spPr>
        <a:xfrm>
          <a:off x="375613" y="4064193"/>
          <a:ext cx="446881" cy="446881"/>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17C9CD-2840-4426-B1FA-E998D56184E2}">
      <dsp:nvSpPr>
        <dsp:cNvPr id="0" name=""/>
        <dsp:cNvSpPr/>
      </dsp:nvSpPr>
      <dsp:spPr>
        <a:xfrm rot="10800000">
          <a:off x="599054" y="4644472"/>
          <a:ext cx="1934788" cy="44688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62" tIns="41910" rIns="78232"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b="1" kern="1200"/>
            <a:t>Events, social activities, and recreation opportunities</a:t>
          </a:r>
        </a:p>
      </dsp:txBody>
      <dsp:txXfrm rot="10800000">
        <a:off x="710774" y="4644472"/>
        <a:ext cx="1823068" cy="446881"/>
      </dsp:txXfrm>
    </dsp:sp>
    <dsp:sp modelId="{E49D34FC-CF2F-41B2-964D-93D40006B4C1}">
      <dsp:nvSpPr>
        <dsp:cNvPr id="0" name=""/>
        <dsp:cNvSpPr/>
      </dsp:nvSpPr>
      <dsp:spPr>
        <a:xfrm>
          <a:off x="375613" y="4644472"/>
          <a:ext cx="446881" cy="446881"/>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3CB73-4CEC-4B13-BA43-270218D71B2A}">
      <dsp:nvSpPr>
        <dsp:cNvPr id="0" name=""/>
        <dsp:cNvSpPr/>
      </dsp:nvSpPr>
      <dsp:spPr>
        <a:xfrm rot="10800000">
          <a:off x="582311" y="538"/>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None/>
          </a:pPr>
          <a:r>
            <a:rPr lang="en-US" sz="1050" b="1" kern="1200"/>
            <a:t>Arts and culture institutions</a:t>
          </a:r>
        </a:p>
      </dsp:txBody>
      <dsp:txXfrm rot="10800000">
        <a:off x="673346" y="538"/>
        <a:ext cx="1859406" cy="364139"/>
      </dsp:txXfrm>
    </dsp:sp>
    <dsp:sp modelId="{321CCC77-E9CE-4910-A1E0-C1AFA0FEFC49}">
      <dsp:nvSpPr>
        <dsp:cNvPr id="0" name=""/>
        <dsp:cNvSpPr/>
      </dsp:nvSpPr>
      <dsp:spPr>
        <a:xfrm>
          <a:off x="400241" y="538"/>
          <a:ext cx="364139" cy="36413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62434-D9C4-43FA-9BA4-FDAC45792154}">
      <dsp:nvSpPr>
        <dsp:cNvPr id="0" name=""/>
        <dsp:cNvSpPr/>
      </dsp:nvSpPr>
      <dsp:spPr>
        <a:xfrm rot="10800000">
          <a:off x="582311" y="473376"/>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None/>
          </a:pPr>
          <a:r>
            <a:rPr lang="en-US" sz="1050" b="1" kern="1200"/>
            <a:t>Greenspaces, parks, and public spaces</a:t>
          </a:r>
        </a:p>
      </dsp:txBody>
      <dsp:txXfrm rot="10800000">
        <a:off x="673346" y="473376"/>
        <a:ext cx="1859406" cy="364139"/>
      </dsp:txXfrm>
    </dsp:sp>
    <dsp:sp modelId="{F28535DE-F0B5-41F8-B937-D9A1581E1B13}">
      <dsp:nvSpPr>
        <dsp:cNvPr id="0" name=""/>
        <dsp:cNvSpPr/>
      </dsp:nvSpPr>
      <dsp:spPr>
        <a:xfrm>
          <a:off x="400241" y="473376"/>
          <a:ext cx="364139" cy="36413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E81433-3AF0-4FA1-840D-1C40C9270988}">
      <dsp:nvSpPr>
        <dsp:cNvPr id="0" name=""/>
        <dsp:cNvSpPr/>
      </dsp:nvSpPr>
      <dsp:spPr>
        <a:xfrm rot="10800000">
          <a:off x="582311" y="946214"/>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Accessible and timely waste management</a:t>
          </a:r>
        </a:p>
      </dsp:txBody>
      <dsp:txXfrm rot="10800000">
        <a:off x="673346" y="946214"/>
        <a:ext cx="1859406" cy="364139"/>
      </dsp:txXfrm>
    </dsp:sp>
    <dsp:sp modelId="{5AE1AE7C-F65F-4595-BA78-CDD71DC267AE}">
      <dsp:nvSpPr>
        <dsp:cNvPr id="0" name=""/>
        <dsp:cNvSpPr/>
      </dsp:nvSpPr>
      <dsp:spPr>
        <a:xfrm>
          <a:off x="400241" y="946214"/>
          <a:ext cx="364139" cy="36413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0F1FB-4B1A-4B94-B3E7-F603DDE96D40}">
      <dsp:nvSpPr>
        <dsp:cNvPr id="0" name=""/>
        <dsp:cNvSpPr/>
      </dsp:nvSpPr>
      <dsp:spPr>
        <a:xfrm rot="10800000">
          <a:off x="582311" y="1419052"/>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Flood prevention</a:t>
          </a:r>
        </a:p>
      </dsp:txBody>
      <dsp:txXfrm rot="10800000">
        <a:off x="673346" y="1419052"/>
        <a:ext cx="1859406" cy="364139"/>
      </dsp:txXfrm>
    </dsp:sp>
    <dsp:sp modelId="{3E4C6552-1874-409B-A2A2-397F7D81E7A7}">
      <dsp:nvSpPr>
        <dsp:cNvPr id="0" name=""/>
        <dsp:cNvSpPr/>
      </dsp:nvSpPr>
      <dsp:spPr>
        <a:xfrm>
          <a:off x="400241" y="1419052"/>
          <a:ext cx="364139" cy="36413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8DF94-5411-4503-9810-DEDC03DABCC8}">
      <dsp:nvSpPr>
        <dsp:cNvPr id="0" name=""/>
        <dsp:cNvSpPr/>
      </dsp:nvSpPr>
      <dsp:spPr>
        <a:xfrm rot="10800000">
          <a:off x="582311" y="1891890"/>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Bicyclist and pedestrian safety</a:t>
          </a:r>
        </a:p>
      </dsp:txBody>
      <dsp:txXfrm rot="10800000">
        <a:off x="673346" y="1891890"/>
        <a:ext cx="1859406" cy="364139"/>
      </dsp:txXfrm>
    </dsp:sp>
    <dsp:sp modelId="{A2C9D35E-F0B6-471A-8381-D93CFA97AE38}">
      <dsp:nvSpPr>
        <dsp:cNvPr id="0" name=""/>
        <dsp:cNvSpPr/>
      </dsp:nvSpPr>
      <dsp:spPr>
        <a:xfrm>
          <a:off x="400241" y="1891890"/>
          <a:ext cx="364139" cy="36413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079AA8-704B-449C-8703-2229F92A2689}">
      <dsp:nvSpPr>
        <dsp:cNvPr id="0" name=""/>
        <dsp:cNvSpPr/>
      </dsp:nvSpPr>
      <dsp:spPr>
        <a:xfrm rot="10800000">
          <a:off x="582311" y="2364728"/>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Quality roads</a:t>
          </a:r>
        </a:p>
      </dsp:txBody>
      <dsp:txXfrm rot="10800000">
        <a:off x="673346" y="2364728"/>
        <a:ext cx="1859406" cy="364139"/>
      </dsp:txXfrm>
    </dsp:sp>
    <dsp:sp modelId="{1947202E-F836-401C-AD7A-1432C9BB6587}">
      <dsp:nvSpPr>
        <dsp:cNvPr id="0" name=""/>
        <dsp:cNvSpPr/>
      </dsp:nvSpPr>
      <dsp:spPr>
        <a:xfrm>
          <a:off x="400241" y="2364728"/>
          <a:ext cx="364139" cy="36413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00F3C8-66BF-462E-A1FD-5DF3BCAA1027}">
      <dsp:nvSpPr>
        <dsp:cNvPr id="0" name=""/>
        <dsp:cNvSpPr/>
      </dsp:nvSpPr>
      <dsp:spPr>
        <a:xfrm rot="10800000">
          <a:off x="582311" y="2837566"/>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Public transit options</a:t>
          </a:r>
        </a:p>
      </dsp:txBody>
      <dsp:txXfrm rot="10800000">
        <a:off x="673346" y="2837566"/>
        <a:ext cx="1859406" cy="364139"/>
      </dsp:txXfrm>
    </dsp:sp>
    <dsp:sp modelId="{70522F7D-7F59-400C-85DA-F0FAEF22A4BD}">
      <dsp:nvSpPr>
        <dsp:cNvPr id="0" name=""/>
        <dsp:cNvSpPr/>
      </dsp:nvSpPr>
      <dsp:spPr>
        <a:xfrm>
          <a:off x="400241" y="2837566"/>
          <a:ext cx="364139" cy="364139"/>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849DFE-BACD-4BDE-AB04-BCE7DAFD2C65}">
      <dsp:nvSpPr>
        <dsp:cNvPr id="0" name=""/>
        <dsp:cNvSpPr/>
      </dsp:nvSpPr>
      <dsp:spPr>
        <a:xfrm rot="10800000">
          <a:off x="582311" y="3310403"/>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Smooth traffic flow on major roads</a:t>
          </a:r>
        </a:p>
      </dsp:txBody>
      <dsp:txXfrm rot="10800000">
        <a:off x="673346" y="3310403"/>
        <a:ext cx="1859406" cy="364139"/>
      </dsp:txXfrm>
    </dsp:sp>
    <dsp:sp modelId="{A9547BC8-84A4-400C-BF7D-41EEC48B60E8}">
      <dsp:nvSpPr>
        <dsp:cNvPr id="0" name=""/>
        <dsp:cNvSpPr/>
      </dsp:nvSpPr>
      <dsp:spPr>
        <a:xfrm>
          <a:off x="400241" y="3310403"/>
          <a:ext cx="364139" cy="364139"/>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FE17B-1C69-4AD5-9725-B23EE1D06C05}">
      <dsp:nvSpPr>
        <dsp:cNvPr id="0" name=""/>
        <dsp:cNvSpPr/>
      </dsp:nvSpPr>
      <dsp:spPr>
        <a:xfrm rot="10800000">
          <a:off x="582311" y="3783241"/>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Parking availability</a:t>
          </a:r>
        </a:p>
      </dsp:txBody>
      <dsp:txXfrm rot="10800000">
        <a:off x="673346" y="3783241"/>
        <a:ext cx="1859406" cy="364139"/>
      </dsp:txXfrm>
    </dsp:sp>
    <dsp:sp modelId="{1E0788CA-2460-4BCD-A8C5-ABD687DA7164}">
      <dsp:nvSpPr>
        <dsp:cNvPr id="0" name=""/>
        <dsp:cNvSpPr/>
      </dsp:nvSpPr>
      <dsp:spPr>
        <a:xfrm>
          <a:off x="400241" y="3783241"/>
          <a:ext cx="364139" cy="364139"/>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8A2918-D36A-4227-ACD2-5673915B9FCD}">
      <dsp:nvSpPr>
        <dsp:cNvPr id="0" name=""/>
        <dsp:cNvSpPr/>
      </dsp:nvSpPr>
      <dsp:spPr>
        <a:xfrm rot="10800000">
          <a:off x="582311" y="4256079"/>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Availability of jobs for my skillset</a:t>
          </a:r>
        </a:p>
      </dsp:txBody>
      <dsp:txXfrm rot="10800000">
        <a:off x="673346" y="4256079"/>
        <a:ext cx="1859406" cy="364139"/>
      </dsp:txXfrm>
    </dsp:sp>
    <dsp:sp modelId="{18CEC177-A098-466D-B940-39358EF03CFF}">
      <dsp:nvSpPr>
        <dsp:cNvPr id="0" name=""/>
        <dsp:cNvSpPr/>
      </dsp:nvSpPr>
      <dsp:spPr>
        <a:xfrm>
          <a:off x="400241" y="4256079"/>
          <a:ext cx="364139" cy="364139"/>
        </a:xfrm>
        <a:prstGeom prst="ellipse">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11E3E1-9CA2-4390-9152-F126E957E24E}">
      <dsp:nvSpPr>
        <dsp:cNvPr id="0" name=""/>
        <dsp:cNvSpPr/>
      </dsp:nvSpPr>
      <dsp:spPr>
        <a:xfrm rot="10800000">
          <a:off x="582311" y="4728917"/>
          <a:ext cx="1950441" cy="364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575" tIns="41910" rIns="78232" bIns="41910" numCol="1" spcCol="1270" anchor="ctr" anchorCtr="0">
          <a:noAutofit/>
        </a:bodyPr>
        <a:lstStyle/>
        <a:p>
          <a:pPr marL="0" lvl="0" indent="0" algn="ctr" defTabSz="466725">
            <a:lnSpc>
              <a:spcPct val="90000"/>
            </a:lnSpc>
            <a:spcBef>
              <a:spcPct val="0"/>
            </a:spcBef>
            <a:spcAft>
              <a:spcPct val="35000"/>
            </a:spcAft>
            <a:buFont typeface="Symbol" panose="05050102010706020507" pitchFamily="18" charset="2"/>
            <a:buNone/>
          </a:pPr>
          <a:r>
            <a:rPr lang="en-US" sz="1050" b="1" kern="1200"/>
            <a:t>Career opportunities for the next generation</a:t>
          </a:r>
        </a:p>
      </dsp:txBody>
      <dsp:txXfrm rot="10800000">
        <a:off x="673346" y="4728917"/>
        <a:ext cx="1859406" cy="364139"/>
      </dsp:txXfrm>
    </dsp:sp>
    <dsp:sp modelId="{77238DF7-2A04-4BCC-B533-AF088FB63086}">
      <dsp:nvSpPr>
        <dsp:cNvPr id="0" name=""/>
        <dsp:cNvSpPr/>
      </dsp:nvSpPr>
      <dsp:spPr>
        <a:xfrm>
          <a:off x="400241" y="4728917"/>
          <a:ext cx="364139" cy="364139"/>
        </a:xfrm>
        <a:prstGeom prst="ellipse">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781E3-E09C-423C-BEE0-258010DA99F1}">
      <dsp:nvSpPr>
        <dsp:cNvPr id="0" name=""/>
        <dsp:cNvSpPr/>
      </dsp:nvSpPr>
      <dsp:spPr>
        <a:xfrm>
          <a:off x="0" y="24446"/>
          <a:ext cx="5345546" cy="779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latin typeface="+mj-lt"/>
            </a:rPr>
            <a:t>Importance</a:t>
          </a:r>
        </a:p>
      </dsp:txBody>
      <dsp:txXfrm>
        <a:off x="38038" y="62484"/>
        <a:ext cx="5269470" cy="703143"/>
      </dsp:txXfrm>
    </dsp:sp>
    <dsp:sp modelId="{60AC1BEF-340D-406E-AABC-FCEFD600DAB4}">
      <dsp:nvSpPr>
        <dsp:cNvPr id="0" name=""/>
        <dsp:cNvSpPr/>
      </dsp:nvSpPr>
      <dsp:spPr>
        <a:xfrm>
          <a:off x="0" y="803666"/>
          <a:ext cx="5345546"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2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Question Phrasing: </a:t>
          </a:r>
          <a:r>
            <a:rPr lang="en-US" sz="1400" kern="1200"/>
            <a:t>How important is it to you personally, that your community possesses the following characteristics?   Use a 10-point scale where 10 represents the highest importance, and 1 represents the lowest.</a:t>
          </a:r>
        </a:p>
        <a:p>
          <a:pPr marL="114300" lvl="1" indent="-114300" algn="l" defTabSz="622300">
            <a:lnSpc>
              <a:spcPct val="90000"/>
            </a:lnSpc>
            <a:spcBef>
              <a:spcPct val="0"/>
            </a:spcBef>
            <a:spcAft>
              <a:spcPct val="20000"/>
            </a:spcAft>
            <a:buChar char="•"/>
          </a:pPr>
          <a:r>
            <a:rPr lang="en-US" sz="1400" kern="1200" dirty="0"/>
            <a:t>The </a:t>
          </a:r>
          <a:r>
            <a:rPr lang="en-US" sz="1400" b="1" kern="1200" dirty="0"/>
            <a:t>average</a:t>
          </a:r>
          <a:r>
            <a:rPr lang="en-US" sz="1400" kern="1200" dirty="0"/>
            <a:t> score is </a:t>
          </a:r>
          <a:r>
            <a:rPr lang="en-US" sz="1400" b="1" kern="1200" dirty="0"/>
            <a:t>8.58 </a:t>
          </a:r>
          <a:r>
            <a:rPr lang="en-US" sz="1400" b="0" kern="1200" dirty="0"/>
            <a:t>among all categories</a:t>
          </a:r>
          <a:endParaRPr lang="en-US" sz="1400" kern="1200" dirty="0"/>
        </a:p>
      </dsp:txBody>
      <dsp:txXfrm>
        <a:off x="0" y="803666"/>
        <a:ext cx="5345546" cy="1061910"/>
      </dsp:txXfrm>
    </dsp:sp>
    <dsp:sp modelId="{DCC7A909-5DDE-4169-9198-EB0385F5435F}">
      <dsp:nvSpPr>
        <dsp:cNvPr id="0" name=""/>
        <dsp:cNvSpPr/>
      </dsp:nvSpPr>
      <dsp:spPr>
        <a:xfrm>
          <a:off x="0" y="1865576"/>
          <a:ext cx="5345546" cy="779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mj-lt"/>
            </a:rPr>
            <a:t>Experience</a:t>
          </a:r>
          <a:endParaRPr lang="en-US" sz="2400" b="1" kern="1200">
            <a:latin typeface="+mj-lt"/>
          </a:endParaRPr>
        </a:p>
      </dsp:txBody>
      <dsp:txXfrm>
        <a:off x="38038" y="1903614"/>
        <a:ext cx="5269470" cy="703143"/>
      </dsp:txXfrm>
    </dsp:sp>
    <dsp:sp modelId="{E5966735-8A65-4A8B-9A34-23C6C53ADE5E}">
      <dsp:nvSpPr>
        <dsp:cNvPr id="0" name=""/>
        <dsp:cNvSpPr/>
      </dsp:nvSpPr>
      <dsp:spPr>
        <a:xfrm>
          <a:off x="0" y="2644796"/>
          <a:ext cx="5345546"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2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Question Phrasing: </a:t>
          </a:r>
          <a:r>
            <a:rPr lang="en-US" sz="1400" kern="1200"/>
            <a:t>In your personal experience, how has the City of Tampa delivered on these characteristics?  Use a 10-point scale where 10 represents very well, and 1 represents not well at all.</a:t>
          </a:r>
        </a:p>
        <a:p>
          <a:pPr marL="114300" lvl="1" indent="-114300" algn="l" defTabSz="622300">
            <a:lnSpc>
              <a:spcPct val="90000"/>
            </a:lnSpc>
            <a:spcBef>
              <a:spcPct val="0"/>
            </a:spcBef>
            <a:spcAft>
              <a:spcPct val="20000"/>
            </a:spcAft>
            <a:buChar char="•"/>
          </a:pPr>
          <a:r>
            <a:rPr lang="en-US" sz="1400" kern="1200" dirty="0"/>
            <a:t>The </a:t>
          </a:r>
          <a:r>
            <a:rPr lang="en-US" sz="1400" b="1" kern="1200" dirty="0"/>
            <a:t>average</a:t>
          </a:r>
          <a:r>
            <a:rPr lang="en-US" sz="1400" kern="1200" dirty="0"/>
            <a:t> score is </a:t>
          </a:r>
          <a:r>
            <a:rPr lang="en-US" sz="1400" b="1" kern="1200" dirty="0"/>
            <a:t>7.42 </a:t>
          </a:r>
          <a:r>
            <a:rPr lang="en-US" sz="1400" b="0" kern="1200" dirty="0"/>
            <a:t>among all categories</a:t>
          </a:r>
          <a:endParaRPr lang="en-US" sz="1400" kern="1200" dirty="0"/>
        </a:p>
      </dsp:txBody>
      <dsp:txXfrm>
        <a:off x="0" y="2644796"/>
        <a:ext cx="5345546" cy="1061910"/>
      </dsp:txXfrm>
    </dsp:sp>
    <dsp:sp modelId="{028BF4EA-D108-4CD2-84EB-79C8984E1F56}">
      <dsp:nvSpPr>
        <dsp:cNvPr id="0" name=""/>
        <dsp:cNvSpPr/>
      </dsp:nvSpPr>
      <dsp:spPr>
        <a:xfrm>
          <a:off x="0" y="3706706"/>
          <a:ext cx="5345546" cy="779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mj-lt"/>
            </a:rPr>
            <a:t>Expectation Gap</a:t>
          </a:r>
        </a:p>
      </dsp:txBody>
      <dsp:txXfrm>
        <a:off x="38038" y="3744744"/>
        <a:ext cx="5269470" cy="703143"/>
      </dsp:txXfrm>
    </dsp:sp>
    <dsp:sp modelId="{C94887D7-1DB1-43F4-A8C0-BB7FB27467D6}">
      <dsp:nvSpPr>
        <dsp:cNvPr id="0" name=""/>
        <dsp:cNvSpPr/>
      </dsp:nvSpPr>
      <dsp:spPr>
        <a:xfrm>
          <a:off x="0" y="4485926"/>
          <a:ext cx="5345546"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2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Calculated as </a:t>
          </a:r>
          <a:r>
            <a:rPr lang="en-US" sz="1400" i="1" kern="1200" dirty="0"/>
            <a:t>(Importance – Experience)</a:t>
          </a:r>
        </a:p>
        <a:p>
          <a:pPr marL="114300" lvl="1" indent="-114300" algn="l" defTabSz="622300">
            <a:lnSpc>
              <a:spcPct val="90000"/>
            </a:lnSpc>
            <a:spcBef>
              <a:spcPct val="0"/>
            </a:spcBef>
            <a:spcAft>
              <a:spcPct val="20000"/>
            </a:spcAft>
            <a:buChar char="•"/>
          </a:pPr>
          <a:r>
            <a:rPr lang="en-US" sz="1400" kern="1200"/>
            <a:t>A higher expectation gap is a bad thing</a:t>
          </a:r>
        </a:p>
        <a:p>
          <a:pPr marL="114300" lvl="1" indent="-114300" algn="l" defTabSz="622300">
            <a:lnSpc>
              <a:spcPct val="90000"/>
            </a:lnSpc>
            <a:spcBef>
              <a:spcPct val="0"/>
            </a:spcBef>
            <a:spcAft>
              <a:spcPct val="20000"/>
            </a:spcAft>
            <a:buChar char="•"/>
          </a:pPr>
          <a:r>
            <a:rPr lang="en-US" sz="1400" kern="1200" dirty="0"/>
            <a:t>The </a:t>
          </a:r>
          <a:r>
            <a:rPr lang="en-US" sz="1400" b="1" kern="1200" dirty="0"/>
            <a:t>average</a:t>
          </a:r>
          <a:r>
            <a:rPr lang="en-US" sz="1400" kern="1200" dirty="0"/>
            <a:t> expectation gap is </a:t>
          </a:r>
          <a:r>
            <a:rPr lang="en-US" sz="1400" b="1" kern="1200" dirty="0"/>
            <a:t>1.16</a:t>
          </a:r>
        </a:p>
      </dsp:txBody>
      <dsp:txXfrm>
        <a:off x="0" y="4485926"/>
        <a:ext cx="5345546" cy="7079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2913C8-EFD0-4BD7-80BC-F6DF486AB4B4}" type="datetimeFigureOut">
              <a:rPr lang="en-US" smtClean="0"/>
              <a:t>10/3/2022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9F8FA5-12A6-4185-9EDB-873CDF818BD9}" type="slidenum">
              <a:rPr lang="en-US" smtClean="0"/>
              <a:t>‹#›</a:t>
            </a:fld>
            <a:endParaRPr lang="en-US"/>
          </a:p>
        </p:txBody>
      </p:sp>
    </p:spTree>
    <p:extLst>
      <p:ext uri="{BB962C8B-B14F-4D97-AF65-F5344CB8AC3E}">
        <p14:creationId xmlns:p14="http://schemas.microsoft.com/office/powerpoint/2010/main" val="110318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9F8FA5-12A6-4185-9EDB-873CDF818BD9}" type="slidenum">
              <a:rPr lang="en-US" smtClean="0"/>
              <a:t>2</a:t>
            </a:fld>
            <a:endParaRPr lang="en-US"/>
          </a:p>
        </p:txBody>
      </p:sp>
    </p:spTree>
    <p:extLst>
      <p:ext uri="{BB962C8B-B14F-4D97-AF65-F5344CB8AC3E}">
        <p14:creationId xmlns:p14="http://schemas.microsoft.com/office/powerpoint/2010/main" val="3139183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9029700" cy="946376"/>
          </a:xfrm>
        </p:spPr>
        <p:txBody>
          <a:bodyPr anchor="b"/>
          <a:lstStyle>
            <a:lvl1pPr algn="l">
              <a:defRPr sz="6000" b="1">
                <a:latin typeface="+mn-lt"/>
              </a:defRPr>
            </a:lvl1pPr>
          </a:lstStyle>
          <a:p>
            <a:r>
              <a:rPr lang="en-US"/>
              <a:t>Click to edit Master title style</a:t>
            </a:r>
          </a:p>
        </p:txBody>
      </p:sp>
    </p:spTree>
    <p:extLst>
      <p:ext uri="{BB962C8B-B14F-4D97-AF65-F5344CB8AC3E}">
        <p14:creationId xmlns:p14="http://schemas.microsoft.com/office/powerpoint/2010/main" val="428033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Right Alt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a:xfrm>
            <a:off x="3200400" y="1825625"/>
            <a:ext cx="8153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24535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10/3/2022</a:t>
            </a:fld>
            <a:endParaRPr lang="en-US"/>
          </a:p>
        </p:txBody>
      </p:sp>
      <p:sp>
        <p:nvSpPr>
          <p:cNvPr id="5" name="Footer Placeholder 4"/>
          <p:cNvSpPr>
            <a:spLocks noGrp="1"/>
          </p:cNvSpPr>
          <p:nvPr>
            <p:ph type="ftr" sz="quarter" idx="11"/>
          </p:nvPr>
        </p:nvSpPr>
        <p:spPr>
          <a:xfrm>
            <a:off x="3872593" y="6356350"/>
            <a:ext cx="4114800" cy="365125"/>
          </a:xfrm>
        </p:spPr>
        <p:txBody>
          <a:bodyPr/>
          <a:lstStyle/>
          <a:p>
            <a:endParaRPr lang="en-US"/>
          </a:p>
        </p:txBody>
      </p:sp>
      <p:sp>
        <p:nvSpPr>
          <p:cNvPr id="6" name="Slide Number Placeholder 5"/>
          <p:cNvSpPr>
            <a:spLocks noGrp="1"/>
          </p:cNvSpPr>
          <p:nvPr>
            <p:ph type="sldNum" sz="quarter" idx="12"/>
          </p:nvPr>
        </p:nvSpPr>
        <p:spPr>
          <a:xfrm>
            <a:off x="8278586" y="6356350"/>
            <a:ext cx="800100" cy="365125"/>
          </a:xfrm>
        </p:spPr>
        <p:txBody>
          <a:bodyPr/>
          <a:lstStyle/>
          <a:p>
            <a:fld id="{37C0DF9B-188E-4A88-BA80-93CE47D76098}" type="slidenum">
              <a:rPr lang="en-US" smtClean="0"/>
              <a:t>‹#›</a:t>
            </a:fld>
            <a:endParaRPr lang="en-US"/>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p>
        </p:txBody>
      </p:sp>
      <p:sp>
        <p:nvSpPr>
          <p:cNvPr id="8" name="Content Placeholder 2"/>
          <p:cNvSpPr>
            <a:spLocks noGrp="1"/>
          </p:cNvSpPr>
          <p:nvPr>
            <p:ph idx="1"/>
          </p:nvPr>
        </p:nvSpPr>
        <p:spPr>
          <a:xfrm>
            <a:off x="457200" y="1856014"/>
            <a:ext cx="86214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11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10/3/2022</a:t>
            </a:fld>
            <a:endParaRPr lang="en-US"/>
          </a:p>
        </p:txBody>
      </p:sp>
      <p:sp>
        <p:nvSpPr>
          <p:cNvPr id="5" name="Footer Placeholder 4"/>
          <p:cNvSpPr>
            <a:spLocks noGrp="1"/>
          </p:cNvSpPr>
          <p:nvPr>
            <p:ph type="ftr" sz="quarter" idx="11"/>
          </p:nvPr>
        </p:nvSpPr>
        <p:spPr>
          <a:xfrm>
            <a:off x="3872593" y="6356350"/>
            <a:ext cx="4114800" cy="365125"/>
          </a:xfrm>
        </p:spPr>
        <p:txBody>
          <a:bodyPr/>
          <a:lstStyle/>
          <a:p>
            <a:endParaRPr lang="en-US"/>
          </a:p>
        </p:txBody>
      </p:sp>
      <p:sp>
        <p:nvSpPr>
          <p:cNvPr id="6" name="Slide Number Placeholder 5"/>
          <p:cNvSpPr>
            <a:spLocks noGrp="1"/>
          </p:cNvSpPr>
          <p:nvPr>
            <p:ph type="sldNum" sz="quarter" idx="12"/>
          </p:nvPr>
        </p:nvSpPr>
        <p:spPr>
          <a:xfrm>
            <a:off x="8278586" y="6360886"/>
            <a:ext cx="800100" cy="365125"/>
          </a:xfrm>
        </p:spPr>
        <p:txBody>
          <a:bodyPr/>
          <a:lstStyle/>
          <a:p>
            <a:fld id="{37C0DF9B-188E-4A88-BA80-93CE47D76098}" type="slidenum">
              <a:rPr lang="en-US" smtClean="0"/>
              <a:t>‹#›</a:t>
            </a:fld>
            <a:endParaRPr lang="en-US"/>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p>
        </p:txBody>
      </p:sp>
      <p:sp>
        <p:nvSpPr>
          <p:cNvPr id="8" name="Content Placeholder 2"/>
          <p:cNvSpPr>
            <a:spLocks noGrp="1"/>
          </p:cNvSpPr>
          <p:nvPr>
            <p:ph idx="1"/>
          </p:nvPr>
        </p:nvSpPr>
        <p:spPr>
          <a:xfrm>
            <a:off x="457200" y="1841954"/>
            <a:ext cx="86214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67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Left Alt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10/3/2022</a:t>
            </a:fld>
            <a:endParaRPr lang="en-US"/>
          </a:p>
        </p:txBody>
      </p:sp>
      <p:sp>
        <p:nvSpPr>
          <p:cNvPr id="5" name="Footer Placeholder 4"/>
          <p:cNvSpPr>
            <a:spLocks noGrp="1"/>
          </p:cNvSpPr>
          <p:nvPr>
            <p:ph type="ftr" sz="quarter" idx="11"/>
          </p:nvPr>
        </p:nvSpPr>
        <p:spPr>
          <a:xfrm>
            <a:off x="3872593" y="6355444"/>
            <a:ext cx="4114800" cy="365125"/>
          </a:xfrm>
        </p:spPr>
        <p:txBody>
          <a:bodyPr/>
          <a:lstStyle/>
          <a:p>
            <a:endParaRPr lang="en-US"/>
          </a:p>
        </p:txBody>
      </p:sp>
      <p:sp>
        <p:nvSpPr>
          <p:cNvPr id="6" name="Slide Number Placeholder 5"/>
          <p:cNvSpPr>
            <a:spLocks noGrp="1"/>
          </p:cNvSpPr>
          <p:nvPr>
            <p:ph type="sldNum" sz="quarter" idx="12"/>
          </p:nvPr>
        </p:nvSpPr>
        <p:spPr>
          <a:xfrm>
            <a:off x="8278586" y="6353629"/>
            <a:ext cx="800100" cy="365125"/>
          </a:xfrm>
        </p:spPr>
        <p:txBody>
          <a:bodyPr/>
          <a:lstStyle/>
          <a:p>
            <a:fld id="{37C0DF9B-188E-4A88-BA80-93CE47D76098}" type="slidenum">
              <a:rPr lang="en-US" smtClean="0"/>
              <a:t>‹#›</a:t>
            </a:fld>
            <a:endParaRPr lang="en-US"/>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p>
        </p:txBody>
      </p:sp>
      <p:sp>
        <p:nvSpPr>
          <p:cNvPr id="8" name="Content Placeholder 2"/>
          <p:cNvSpPr>
            <a:spLocks noGrp="1"/>
          </p:cNvSpPr>
          <p:nvPr>
            <p:ph idx="1"/>
          </p:nvPr>
        </p:nvSpPr>
        <p:spPr>
          <a:xfrm>
            <a:off x="457200" y="1841954"/>
            <a:ext cx="86214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49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ner Title and Content Lef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B4DA-7350-40C8-883E-93D55609DC38}" type="datetimeFigureOut">
              <a:rPr lang="en-US" smtClean="0"/>
              <a:t>10/3/2022</a:t>
            </a:fld>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331967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ner Title and Content Lef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B4DA-7350-40C8-883E-93D55609DC38}" type="datetimeFigureOut">
              <a:rPr lang="en-US" smtClean="0"/>
              <a:t>10/3/2022</a:t>
            </a:fld>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311432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Option 1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25563"/>
          </a:xfrm>
        </p:spPr>
        <p:txBody>
          <a:bodyPr/>
          <a:lstStyle>
            <a:lvl1pPr>
              <a:defRPr b="1">
                <a:solidFill>
                  <a:schemeClr val="bg1"/>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5223B4DA-7350-40C8-883E-93D55609DC38}"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6" name="Content Placeholder 6"/>
          <p:cNvSpPr>
            <a:spLocks noGrp="1"/>
          </p:cNvSpPr>
          <p:nvPr>
            <p:ph sz="quarter" idx="13"/>
          </p:nvPr>
        </p:nvSpPr>
        <p:spPr>
          <a:xfrm>
            <a:off x="838200" y="1819275"/>
            <a:ext cx="4876800" cy="4065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4"/>
          </p:nvPr>
        </p:nvSpPr>
        <p:spPr>
          <a:xfrm>
            <a:off x="6477000" y="1819275"/>
            <a:ext cx="4876800" cy="4065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11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Option 2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lvl1pPr>
              <a:defRPr b="1">
                <a:solidFill>
                  <a:schemeClr val="bg1"/>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5223B4DA-7350-40C8-883E-93D55609DC38}"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808163"/>
            <a:ext cx="4876800" cy="4065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4"/>
          </p:nvPr>
        </p:nvSpPr>
        <p:spPr>
          <a:xfrm>
            <a:off x="6477000" y="1808163"/>
            <a:ext cx="4876800" cy="4065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2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Option 3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2614" y="0"/>
            <a:ext cx="10031186" cy="1325563"/>
          </a:xfrm>
        </p:spPr>
        <p:txBody>
          <a:bodyPr/>
          <a:lstStyle>
            <a:lvl1pPr>
              <a:defRPr b="1">
                <a:solidFill>
                  <a:schemeClr val="bg1"/>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5223B4DA-7350-40C8-883E-93D55609DC38}"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808163"/>
            <a:ext cx="4876800" cy="4065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4"/>
          </p:nvPr>
        </p:nvSpPr>
        <p:spPr>
          <a:xfrm>
            <a:off x="6477000" y="1808163"/>
            <a:ext cx="4876800" cy="4065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21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Option 1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96"/>
            <a:ext cx="10515600" cy="1333046"/>
          </a:xfrm>
        </p:spPr>
        <p:txBody>
          <a:bodyPr/>
          <a:lstStyle>
            <a:lvl1pPr>
              <a:defRPr b="1">
                <a:solidFill>
                  <a:schemeClr val="bg1"/>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5223B4DA-7350-40C8-883E-93D55609DC38}"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566863"/>
            <a:ext cx="105156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4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3 Welcom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9029700" cy="946376"/>
          </a:xfrm>
        </p:spPr>
        <p:txBody>
          <a:bodyPr anchor="b"/>
          <a:lstStyle>
            <a:lvl1pPr algn="l">
              <a:defRPr sz="6000" b="1">
                <a:latin typeface="+mn-lt"/>
              </a:defRPr>
            </a:lvl1pPr>
          </a:lstStyle>
          <a:p>
            <a:r>
              <a:rPr lang="en-US"/>
              <a:t>Click to edit Master title style</a:t>
            </a:r>
          </a:p>
        </p:txBody>
      </p:sp>
    </p:spTree>
    <p:extLst>
      <p:ext uri="{BB962C8B-B14F-4D97-AF65-F5344CB8AC3E}">
        <p14:creationId xmlns:p14="http://schemas.microsoft.com/office/powerpoint/2010/main" val="301759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Option 2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33046"/>
          </a:xfrm>
        </p:spPr>
        <p:txBody>
          <a:bodyPr/>
          <a:lstStyle>
            <a:lvl1pPr>
              <a:defRPr b="1">
                <a:solidFill>
                  <a:schemeClr val="bg1"/>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5223B4DA-7350-40C8-883E-93D55609DC38}"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747157"/>
            <a:ext cx="10515600" cy="42774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15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op Option 3 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2614" y="5896"/>
            <a:ext cx="10031186" cy="1333046"/>
          </a:xfrm>
        </p:spPr>
        <p:txBody>
          <a:bodyPr/>
          <a:lstStyle>
            <a:lvl1pPr>
              <a:defRPr b="1">
                <a:solidFill>
                  <a:schemeClr val="bg1"/>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5223B4DA-7350-40C8-883E-93D55609DC38}"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DF9B-188E-4A88-BA80-93CE47D76098}" type="slidenum">
              <a:rPr lang="en-US" smtClean="0"/>
              <a:t>‹#›</a:t>
            </a:fld>
            <a:endParaRPr lang="en-US"/>
          </a:p>
        </p:txBody>
      </p:sp>
      <p:sp>
        <p:nvSpPr>
          <p:cNvPr id="7" name="Content Placeholder 6"/>
          <p:cNvSpPr>
            <a:spLocks noGrp="1"/>
          </p:cNvSpPr>
          <p:nvPr>
            <p:ph sz="quarter" idx="13"/>
          </p:nvPr>
        </p:nvSpPr>
        <p:spPr>
          <a:xfrm>
            <a:off x="838200" y="1566863"/>
            <a:ext cx="105156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434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27" y="5035097"/>
            <a:ext cx="11636830" cy="1325563"/>
          </a:xfrm>
        </p:spPr>
        <p:txBody>
          <a:bodyPr/>
          <a:lstStyle>
            <a:lvl1pPr>
              <a:defRPr b="1">
                <a:latin typeface="+mn-lt"/>
              </a:defRPr>
            </a:lvl1pPr>
          </a:lstStyle>
          <a:p>
            <a:r>
              <a:rPr lang="en-US"/>
              <a:t>Click to edit Master title style</a:t>
            </a:r>
          </a:p>
        </p:txBody>
      </p:sp>
    </p:spTree>
    <p:extLst>
      <p:ext uri="{BB962C8B-B14F-4D97-AF65-F5344CB8AC3E}">
        <p14:creationId xmlns:p14="http://schemas.microsoft.com/office/powerpoint/2010/main" val="29922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 T3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8599714" cy="1325563"/>
          </a:xfrm>
        </p:spPr>
        <p:txBody>
          <a:bodyPr/>
          <a:lstStyle>
            <a:lvl1pPr>
              <a:defRPr b="1">
                <a:latin typeface="+mn-lt"/>
              </a:defRPr>
            </a:lvl1pPr>
          </a:lstStyle>
          <a:p>
            <a:r>
              <a:rPr lang="en-US"/>
              <a:t>Click to edit Master title style</a:t>
            </a:r>
          </a:p>
        </p:txBody>
      </p:sp>
    </p:spTree>
    <p:extLst>
      <p:ext uri="{BB962C8B-B14F-4D97-AF65-F5344CB8AC3E}">
        <p14:creationId xmlns:p14="http://schemas.microsoft.com/office/powerpoint/2010/main" val="73999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 T3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7407728" cy="1325563"/>
          </a:xfrm>
        </p:spPr>
        <p:txBody>
          <a:bodyPr/>
          <a:lstStyle>
            <a:lvl1pPr>
              <a:defRPr b="1">
                <a:latin typeface="+mn-lt"/>
              </a:defRPr>
            </a:lvl1pPr>
          </a:lstStyle>
          <a:p>
            <a:r>
              <a:rPr lang="en-US"/>
              <a:t>Click to edit Master title style</a:t>
            </a:r>
          </a:p>
        </p:txBody>
      </p:sp>
    </p:spTree>
    <p:extLst>
      <p:ext uri="{BB962C8B-B14F-4D97-AF65-F5344CB8AC3E}">
        <p14:creationId xmlns:p14="http://schemas.microsoft.com/office/powerpoint/2010/main" val="343106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10515600" cy="1325563"/>
          </a:xfrm>
        </p:spPr>
        <p:txBody>
          <a:bodyPr/>
          <a:lstStyle>
            <a:lvl1pPr>
              <a:defRPr b="1">
                <a:latin typeface="+mn-lt"/>
              </a:defRPr>
            </a:lvl1pPr>
          </a:lstStyle>
          <a:p>
            <a:r>
              <a:rPr lang="en-US"/>
              <a:t>Click to edit Master title style</a:t>
            </a:r>
          </a:p>
        </p:txBody>
      </p:sp>
    </p:spTree>
    <p:extLst>
      <p:ext uri="{BB962C8B-B14F-4D97-AF65-F5344CB8AC3E}">
        <p14:creationId xmlns:p14="http://schemas.microsoft.com/office/powerpoint/2010/main" val="1650362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T3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7554686" cy="1325563"/>
          </a:xfrm>
        </p:spPr>
        <p:txBody>
          <a:bodyPr/>
          <a:lstStyle>
            <a:lvl1pPr>
              <a:defRPr b="1">
                <a:latin typeface="+mn-lt"/>
              </a:defRPr>
            </a:lvl1pPr>
          </a:lstStyle>
          <a:p>
            <a:r>
              <a:rPr lang="en-US"/>
              <a:t>Click to edit Master title style</a:t>
            </a:r>
          </a:p>
        </p:txBody>
      </p:sp>
    </p:spTree>
    <p:extLst>
      <p:ext uri="{BB962C8B-B14F-4D97-AF65-F5344CB8AC3E}">
        <p14:creationId xmlns:p14="http://schemas.microsoft.com/office/powerpoint/2010/main" val="833421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T3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5084083"/>
            <a:ext cx="8648700" cy="1325563"/>
          </a:xfrm>
        </p:spPr>
        <p:txBody>
          <a:bodyPr/>
          <a:lstStyle>
            <a:lvl1pPr>
              <a:defRPr b="1">
                <a:latin typeface="+mn-lt"/>
              </a:defRPr>
            </a:lvl1pPr>
          </a:lstStyle>
          <a:p>
            <a:r>
              <a:rPr lang="en-US"/>
              <a:t>Click to edit Master title style</a:t>
            </a:r>
          </a:p>
        </p:txBody>
      </p:sp>
    </p:spTree>
    <p:extLst>
      <p:ext uri="{BB962C8B-B14F-4D97-AF65-F5344CB8AC3E}">
        <p14:creationId xmlns:p14="http://schemas.microsoft.com/office/powerpoint/2010/main" val="283663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B4DA-7350-40C8-883E-93D55609DC38}"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42535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3 Welcom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57" y="5176159"/>
            <a:ext cx="7625443" cy="946376"/>
          </a:xfrm>
        </p:spPr>
        <p:txBody>
          <a:bodyPr anchor="b">
            <a:noAutofit/>
          </a:bodyPr>
          <a:lstStyle>
            <a:lvl1pPr algn="l">
              <a:defRPr sz="5400" b="1">
                <a:latin typeface="+mn-lt"/>
              </a:defRPr>
            </a:lvl1pPr>
          </a:lstStyle>
          <a:p>
            <a:r>
              <a:rPr lang="en-US"/>
              <a:t>Click to edit Master title style</a:t>
            </a:r>
          </a:p>
        </p:txBody>
      </p:sp>
    </p:spTree>
    <p:extLst>
      <p:ext uri="{BB962C8B-B14F-4D97-AF65-F5344CB8AC3E}">
        <p14:creationId xmlns:p14="http://schemas.microsoft.com/office/powerpoint/2010/main" val="20052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al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84083"/>
            <a:ext cx="12192000" cy="1325563"/>
          </a:xfrm>
        </p:spPr>
        <p:txBody>
          <a:bodyPr/>
          <a:lstStyle>
            <a:lvl1pPr algn="ctr">
              <a:defRPr b="1">
                <a:latin typeface="+mn-lt"/>
              </a:defRPr>
            </a:lvl1pPr>
          </a:lstStyle>
          <a:p>
            <a:r>
              <a:rPr lang="en-US"/>
              <a:t>Click to edit Master title style</a:t>
            </a:r>
          </a:p>
        </p:txBody>
      </p:sp>
    </p:spTree>
    <p:extLst>
      <p:ext uri="{BB962C8B-B14F-4D97-AF65-F5344CB8AC3E}">
        <p14:creationId xmlns:p14="http://schemas.microsoft.com/office/powerpoint/2010/main" val="133666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a:xfrm>
            <a:off x="3200400" y="1825625"/>
            <a:ext cx="8153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33878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223B4DA-7350-40C8-883E-93D55609DC38}"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800100" cy="365125"/>
          </a:xfrm>
        </p:spPr>
        <p:txBody>
          <a:bodyPr/>
          <a:lstStyle/>
          <a:p>
            <a:fld id="{37C0DF9B-188E-4A88-BA80-93CE47D76098}" type="slidenum">
              <a:rPr lang="en-US" smtClean="0"/>
              <a:t>‹#›</a:t>
            </a:fld>
            <a:endParaRPr lang="en-US"/>
          </a:p>
        </p:txBody>
      </p:sp>
      <p:sp>
        <p:nvSpPr>
          <p:cNvPr id="7" name="Title 1"/>
          <p:cNvSpPr>
            <a:spLocks noGrp="1"/>
          </p:cNvSpPr>
          <p:nvPr>
            <p:ph type="title"/>
          </p:nvPr>
        </p:nvSpPr>
        <p:spPr>
          <a:xfrm>
            <a:off x="457200" y="381454"/>
            <a:ext cx="8621486" cy="1325563"/>
          </a:xfrm>
        </p:spPr>
        <p:txBody>
          <a:bodyPr/>
          <a:lstStyle>
            <a:lvl1pPr>
              <a:defRPr b="1">
                <a:latin typeface="+mn-lt"/>
              </a:defRPr>
            </a:lvl1pPr>
          </a:lstStyle>
          <a:p>
            <a:r>
              <a:rPr lang="en-US"/>
              <a:t>Click to edit Master title style</a:t>
            </a:r>
          </a:p>
        </p:txBody>
      </p:sp>
      <p:sp>
        <p:nvSpPr>
          <p:cNvPr id="8" name="Content Placeholder 2"/>
          <p:cNvSpPr>
            <a:spLocks noGrp="1"/>
          </p:cNvSpPr>
          <p:nvPr>
            <p:ph idx="1"/>
          </p:nvPr>
        </p:nvSpPr>
        <p:spPr>
          <a:xfrm>
            <a:off x="457200" y="1841954"/>
            <a:ext cx="86214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58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ner Title and 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B4DA-7350-40C8-883E-93D55609DC38}" type="datetimeFigureOut">
              <a:rPr lang="en-US" smtClean="0"/>
              <a:t>10/3/2022</a:t>
            </a:fld>
            <a:endParaRPr lang="en-US"/>
          </a:p>
        </p:txBody>
      </p:sp>
      <p:sp>
        <p:nvSpPr>
          <p:cNvPr id="6" name="Slide Number Placeholder 5"/>
          <p:cNvSpPr>
            <a:spLocks noGrp="1"/>
          </p:cNvSpPr>
          <p:nvPr>
            <p:ph type="sldNum" sz="quarter" idx="12"/>
          </p:nvPr>
        </p:nvSpPr>
        <p:spPr>
          <a:xfrm>
            <a:off x="6226628" y="6356350"/>
            <a:ext cx="800100" cy="365125"/>
          </a:xfrm>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295602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Right Alt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a:xfrm>
            <a:off x="3200400" y="1825625"/>
            <a:ext cx="8153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86538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Right Alt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365125"/>
            <a:ext cx="8153400" cy="1325563"/>
          </a:xfrm>
        </p:spPr>
        <p:txBody>
          <a:bodyPr/>
          <a:lstStyle>
            <a:lvl1pPr>
              <a:defRPr b="1">
                <a:latin typeface="+mn-lt"/>
              </a:defRPr>
            </a:lvl1pPr>
          </a:lstStyle>
          <a:p>
            <a:r>
              <a:rPr lang="en-US"/>
              <a:t>Click to edit Master title style</a:t>
            </a:r>
          </a:p>
        </p:txBody>
      </p:sp>
      <p:sp>
        <p:nvSpPr>
          <p:cNvPr id="3" name="Content Placeholder 2"/>
          <p:cNvSpPr>
            <a:spLocks noGrp="1"/>
          </p:cNvSpPr>
          <p:nvPr>
            <p:ph idx="1"/>
          </p:nvPr>
        </p:nvSpPr>
        <p:spPr>
          <a:xfrm>
            <a:off x="3200400" y="1825625"/>
            <a:ext cx="8153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DF9B-188E-4A88-BA80-93CE47D76098}" type="slidenum">
              <a:rPr lang="en-US" smtClean="0"/>
              <a:t>‹#›</a:t>
            </a:fld>
            <a:endParaRPr lang="en-US"/>
          </a:p>
        </p:txBody>
      </p:sp>
    </p:spTree>
    <p:extLst>
      <p:ext uri="{BB962C8B-B14F-4D97-AF65-F5344CB8AC3E}">
        <p14:creationId xmlns:p14="http://schemas.microsoft.com/office/powerpoint/2010/main" val="135338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B4DA-7350-40C8-883E-93D55609DC38}" type="datetimeFigureOut">
              <a:rPr lang="en-US" smtClean="0"/>
              <a:t>10/3/2022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0DF9B-188E-4A88-BA80-93CE47D76098}" type="slidenum">
              <a:rPr lang="en-US" smtClean="0"/>
              <a:t>‹#›</a:t>
            </a:fld>
            <a:endParaRPr lang="en-US"/>
          </a:p>
        </p:txBody>
      </p:sp>
    </p:spTree>
    <p:extLst>
      <p:ext uri="{BB962C8B-B14F-4D97-AF65-F5344CB8AC3E}">
        <p14:creationId xmlns:p14="http://schemas.microsoft.com/office/powerpoint/2010/main" val="238179176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4" r:id="rId4"/>
    <p:sldLayoutId id="2147483650" r:id="rId5"/>
    <p:sldLayoutId id="2147483651" r:id="rId6"/>
    <p:sldLayoutId id="214748365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60" r:id="rId16"/>
    <p:sldLayoutId id="2147483662" r:id="rId17"/>
    <p:sldLayoutId id="2147483672" r:id="rId18"/>
    <p:sldLayoutId id="2147483663" r:id="rId19"/>
    <p:sldLayoutId id="2147483661" r:id="rId20"/>
    <p:sldLayoutId id="2147483671" r:id="rId21"/>
    <p:sldLayoutId id="2147483670" r:id="rId22"/>
    <p:sldLayoutId id="2147483668" r:id="rId23"/>
    <p:sldLayoutId id="2147483669" r:id="rId24"/>
    <p:sldLayoutId id="2147483653" r:id="rId25"/>
    <p:sldLayoutId id="2147483666" r:id="rId26"/>
    <p:sldLayoutId id="2147483667" r:id="rId27"/>
    <p:sldLayoutId id="2147483655"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microsoft.com/office/2018/10/relationships/comments" Target="../comments/modernComment_104_633A20BE.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microsoft.com/office/2018/10/relationships/comments" Target="../comments/modernComment_109_19DB930D.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DFEB7-7A06-CB71-6771-8861570A72E0}"/>
              </a:ext>
            </a:extLst>
          </p:cNvPr>
          <p:cNvSpPr>
            <a:spLocks noGrp="1"/>
          </p:cNvSpPr>
          <p:nvPr>
            <p:ph type="ctrTitle"/>
          </p:nvPr>
        </p:nvSpPr>
        <p:spPr/>
        <p:txBody>
          <a:bodyPr>
            <a:normAutofit fontScale="90000"/>
          </a:bodyPr>
          <a:lstStyle/>
          <a:p>
            <a:r>
              <a:rPr lang="en-US" sz="5300" dirty="0"/>
              <a:t>2022 Community Values Survey</a:t>
            </a:r>
            <a:br>
              <a:rPr lang="en-US" sz="4800" dirty="0"/>
            </a:br>
            <a:r>
              <a:rPr lang="en-US" sz="1600" dirty="0"/>
              <a:t>Created for the City of Tampa by HCP Associates</a:t>
            </a:r>
          </a:p>
        </p:txBody>
      </p:sp>
    </p:spTree>
    <p:extLst>
      <p:ext uri="{BB962C8B-B14F-4D97-AF65-F5344CB8AC3E}">
        <p14:creationId xmlns:p14="http://schemas.microsoft.com/office/powerpoint/2010/main" val="116002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B367B-8F84-493D-AEF8-F7517C400DB6}"/>
              </a:ext>
            </a:extLst>
          </p:cNvPr>
          <p:cNvSpPr>
            <a:spLocks noGrp="1"/>
          </p:cNvSpPr>
          <p:nvPr>
            <p:ph type="title"/>
          </p:nvPr>
        </p:nvSpPr>
        <p:spPr/>
        <p:txBody>
          <a:bodyPr/>
          <a:lstStyle/>
          <a:p>
            <a:r>
              <a:rPr lang="en-US"/>
              <a:t>Recommending Tampa</a:t>
            </a:r>
          </a:p>
        </p:txBody>
      </p:sp>
      <p:graphicFrame>
        <p:nvGraphicFramePr>
          <p:cNvPr id="7" name="Content Placeholder 6">
            <a:extLst>
              <a:ext uri="{FF2B5EF4-FFF2-40B4-BE49-F238E27FC236}">
                <a16:creationId xmlns:a16="http://schemas.microsoft.com/office/drawing/2014/main" id="{A4B1402C-9A19-C556-DA4C-FDF7A8A59D91}"/>
              </a:ext>
            </a:extLst>
          </p:cNvPr>
          <p:cNvGraphicFramePr>
            <a:graphicFrameLocks noGrp="1"/>
          </p:cNvGraphicFramePr>
          <p:nvPr>
            <p:ph idx="1"/>
          </p:nvPr>
        </p:nvGraphicFramePr>
        <p:xfrm>
          <a:off x="3200400" y="1825625"/>
          <a:ext cx="8153400"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095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FC5CA-47C2-483C-BD50-4602FB6BD544}"/>
              </a:ext>
            </a:extLst>
          </p:cNvPr>
          <p:cNvSpPr>
            <a:spLocks noGrp="1"/>
          </p:cNvSpPr>
          <p:nvPr>
            <p:ph type="title"/>
          </p:nvPr>
        </p:nvSpPr>
        <p:spPr/>
        <p:txBody>
          <a:bodyPr/>
          <a:lstStyle/>
          <a:p>
            <a:r>
              <a:rPr lang="en-US"/>
              <a:t>Handling Community Items</a:t>
            </a:r>
          </a:p>
        </p:txBody>
      </p:sp>
      <p:graphicFrame>
        <p:nvGraphicFramePr>
          <p:cNvPr id="11" name="Content Placeholder 10">
            <a:extLst>
              <a:ext uri="{FF2B5EF4-FFF2-40B4-BE49-F238E27FC236}">
                <a16:creationId xmlns:a16="http://schemas.microsoft.com/office/drawing/2014/main" id="{74B59BB4-A8DD-DDC6-1B65-2FCC2BAA3459}"/>
              </a:ext>
            </a:extLst>
          </p:cNvPr>
          <p:cNvGraphicFramePr>
            <a:graphicFrameLocks noGrp="1"/>
          </p:cNvGraphicFramePr>
          <p:nvPr>
            <p:ph sz="quarter" idx="13"/>
            <p:extLst>
              <p:ext uri="{D42A27DB-BD31-4B8C-83A1-F6EECF244321}">
                <p14:modId xmlns:p14="http://schemas.microsoft.com/office/powerpoint/2010/main" val="600512141"/>
              </p:ext>
            </p:extLst>
          </p:nvPr>
        </p:nvGraphicFramePr>
        <p:xfrm>
          <a:off x="838200" y="1747838"/>
          <a:ext cx="10515600" cy="4276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E1A93F7-28FB-F3BE-8777-29DCC56C74CD}"/>
              </a:ext>
            </a:extLst>
          </p:cNvPr>
          <p:cNvSpPr txBox="1"/>
          <p:nvPr/>
        </p:nvSpPr>
        <p:spPr>
          <a:xfrm>
            <a:off x="1689980" y="6100258"/>
            <a:ext cx="1994026" cy="369332"/>
          </a:xfrm>
          <a:prstGeom prst="rect">
            <a:avLst/>
          </a:prstGeom>
          <a:noFill/>
        </p:spPr>
        <p:txBody>
          <a:bodyPr wrap="square">
            <a:spAutoFit/>
          </a:bodyPr>
          <a:lstStyle/>
          <a:p>
            <a:r>
              <a:rPr lang="en-US"/>
              <a:t>2020 Mean: 3.75</a:t>
            </a:r>
          </a:p>
        </p:txBody>
      </p:sp>
      <p:sp>
        <p:nvSpPr>
          <p:cNvPr id="8" name="TextBox 7">
            <a:extLst>
              <a:ext uri="{FF2B5EF4-FFF2-40B4-BE49-F238E27FC236}">
                <a16:creationId xmlns:a16="http://schemas.microsoft.com/office/drawing/2014/main" id="{F58E3A5B-96FD-652B-F6A3-BE896BFF8F60}"/>
              </a:ext>
            </a:extLst>
          </p:cNvPr>
          <p:cNvSpPr txBox="1"/>
          <p:nvPr/>
        </p:nvSpPr>
        <p:spPr>
          <a:xfrm>
            <a:off x="5098987" y="6100258"/>
            <a:ext cx="1994026" cy="369332"/>
          </a:xfrm>
          <a:prstGeom prst="rect">
            <a:avLst/>
          </a:prstGeom>
          <a:noFill/>
        </p:spPr>
        <p:txBody>
          <a:bodyPr wrap="square">
            <a:spAutoFit/>
          </a:bodyPr>
          <a:lstStyle/>
          <a:p>
            <a:r>
              <a:rPr lang="en-US"/>
              <a:t>2021 Mean: 3.84</a:t>
            </a:r>
          </a:p>
        </p:txBody>
      </p:sp>
      <p:sp>
        <p:nvSpPr>
          <p:cNvPr id="10" name="TextBox 9">
            <a:extLst>
              <a:ext uri="{FF2B5EF4-FFF2-40B4-BE49-F238E27FC236}">
                <a16:creationId xmlns:a16="http://schemas.microsoft.com/office/drawing/2014/main" id="{C660D095-8412-D70D-F3BF-C11B939FFDF1}"/>
              </a:ext>
            </a:extLst>
          </p:cNvPr>
          <p:cNvSpPr txBox="1"/>
          <p:nvPr/>
        </p:nvSpPr>
        <p:spPr>
          <a:xfrm>
            <a:off x="8507994" y="6100258"/>
            <a:ext cx="1994026" cy="369332"/>
          </a:xfrm>
          <a:prstGeom prst="rect">
            <a:avLst/>
          </a:prstGeom>
          <a:noFill/>
        </p:spPr>
        <p:txBody>
          <a:bodyPr wrap="square">
            <a:spAutoFit/>
          </a:bodyPr>
          <a:lstStyle/>
          <a:p>
            <a:r>
              <a:rPr lang="en-US"/>
              <a:t>2022 Mean: 3.85</a:t>
            </a:r>
          </a:p>
        </p:txBody>
      </p:sp>
    </p:spTree>
    <p:extLst>
      <p:ext uri="{BB962C8B-B14F-4D97-AF65-F5344CB8AC3E}">
        <p14:creationId xmlns:p14="http://schemas.microsoft.com/office/powerpoint/2010/main" val="160858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D721A8-94E4-463D-A461-B3B45CF8D6AE}"/>
              </a:ext>
            </a:extLst>
          </p:cNvPr>
          <p:cNvSpPr>
            <a:spLocks noGrp="1"/>
          </p:cNvSpPr>
          <p:nvPr>
            <p:ph type="title"/>
          </p:nvPr>
        </p:nvSpPr>
        <p:spPr/>
        <p:txBody>
          <a:bodyPr/>
          <a:lstStyle/>
          <a:p>
            <a:r>
              <a:rPr lang="en-US"/>
              <a:t>Community Characteristics</a:t>
            </a:r>
          </a:p>
        </p:txBody>
      </p:sp>
      <p:graphicFrame>
        <p:nvGraphicFramePr>
          <p:cNvPr id="6" name="Diagram 5">
            <a:extLst>
              <a:ext uri="{FF2B5EF4-FFF2-40B4-BE49-F238E27FC236}">
                <a16:creationId xmlns:a16="http://schemas.microsoft.com/office/drawing/2014/main" id="{A23139AD-D7AC-4923-A537-EAC204FCB806}"/>
              </a:ext>
            </a:extLst>
          </p:cNvPr>
          <p:cNvGraphicFramePr/>
          <p:nvPr>
            <p:extLst>
              <p:ext uri="{D42A27DB-BD31-4B8C-83A1-F6EECF244321}">
                <p14:modId xmlns:p14="http://schemas.microsoft.com/office/powerpoint/2010/main" val="781708173"/>
              </p:ext>
            </p:extLst>
          </p:nvPr>
        </p:nvGraphicFramePr>
        <p:xfrm>
          <a:off x="298341" y="1506827"/>
          <a:ext cx="2909456" cy="5093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BE6B0BA0-FC8E-4A6A-AEBA-220C24A8BB4D}"/>
              </a:ext>
            </a:extLst>
          </p:cNvPr>
          <p:cNvGraphicFramePr/>
          <p:nvPr>
            <p:extLst>
              <p:ext uri="{D42A27DB-BD31-4B8C-83A1-F6EECF244321}">
                <p14:modId xmlns:p14="http://schemas.microsoft.com/office/powerpoint/2010/main" val="2021336851"/>
              </p:ext>
            </p:extLst>
          </p:nvPr>
        </p:nvGraphicFramePr>
        <p:xfrm>
          <a:off x="3207797" y="1506827"/>
          <a:ext cx="2932994" cy="50935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07E2CB49-0F7D-4D0B-A056-BB0ABDCBDBE6}"/>
              </a:ext>
            </a:extLst>
          </p:cNvPr>
          <p:cNvGraphicFramePr/>
          <p:nvPr>
            <p:extLst>
              <p:ext uri="{D42A27DB-BD31-4B8C-83A1-F6EECF244321}">
                <p14:modId xmlns:p14="http://schemas.microsoft.com/office/powerpoint/2010/main" val="3244643381"/>
              </p:ext>
            </p:extLst>
          </p:nvPr>
        </p:nvGraphicFramePr>
        <p:xfrm>
          <a:off x="6379750" y="1382110"/>
          <a:ext cx="5345546" cy="52183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9146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D5458-B764-4DC6-B9FA-A61B98992BD3}"/>
              </a:ext>
            </a:extLst>
          </p:cNvPr>
          <p:cNvSpPr>
            <a:spLocks noGrp="1"/>
          </p:cNvSpPr>
          <p:nvPr>
            <p:ph type="title"/>
          </p:nvPr>
        </p:nvSpPr>
        <p:spPr>
          <a:xfrm>
            <a:off x="3019425" y="188913"/>
            <a:ext cx="8153400" cy="782638"/>
          </a:xfrm>
        </p:spPr>
        <p:txBody>
          <a:bodyPr/>
          <a:lstStyle/>
          <a:p>
            <a:r>
              <a:rPr lang="en-US" dirty="0"/>
              <a:t>Expectation Gaps Ranked</a:t>
            </a:r>
          </a:p>
        </p:txBody>
      </p:sp>
      <p:graphicFrame>
        <p:nvGraphicFramePr>
          <p:cNvPr id="6" name="Content Placeholder 5">
            <a:extLst>
              <a:ext uri="{FF2B5EF4-FFF2-40B4-BE49-F238E27FC236}">
                <a16:creationId xmlns:a16="http://schemas.microsoft.com/office/drawing/2014/main" id="{9B7A76D3-2FC0-4024-8919-0FE7F34BF5D8}"/>
              </a:ext>
            </a:extLst>
          </p:cNvPr>
          <p:cNvGraphicFramePr>
            <a:graphicFrameLocks noGrp="1"/>
          </p:cNvGraphicFramePr>
          <p:nvPr>
            <p:ph idx="1"/>
            <p:extLst>
              <p:ext uri="{D42A27DB-BD31-4B8C-83A1-F6EECF244321}">
                <p14:modId xmlns:p14="http://schemas.microsoft.com/office/powerpoint/2010/main" val="2447134736"/>
              </p:ext>
            </p:extLst>
          </p:nvPr>
        </p:nvGraphicFramePr>
        <p:xfrm>
          <a:off x="3019425" y="856034"/>
          <a:ext cx="9172575" cy="6001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475385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AD92F39E-9244-0861-F1AB-030EE71289E1}"/>
              </a:ext>
            </a:extLst>
          </p:cNvPr>
          <p:cNvSpPr>
            <a:spLocks noGrp="1"/>
          </p:cNvSpPr>
          <p:nvPr>
            <p:ph type="title"/>
          </p:nvPr>
        </p:nvSpPr>
        <p:spPr>
          <a:xfrm>
            <a:off x="457200" y="381454"/>
            <a:ext cx="8621486" cy="1325563"/>
          </a:xfrm>
        </p:spPr>
        <p:txBody>
          <a:bodyPr/>
          <a:lstStyle/>
          <a:p>
            <a:r>
              <a:rPr lang="en-US" dirty="0"/>
              <a:t>Expectation Gaps: 2020 - 2022</a:t>
            </a:r>
          </a:p>
        </p:txBody>
      </p:sp>
      <p:pic>
        <p:nvPicPr>
          <p:cNvPr id="22" name="Content Placeholder 21">
            <a:extLst>
              <a:ext uri="{FF2B5EF4-FFF2-40B4-BE49-F238E27FC236}">
                <a16:creationId xmlns:a16="http://schemas.microsoft.com/office/drawing/2014/main" id="{C2BC893C-FD3E-5477-C878-D96275722E3D}"/>
              </a:ext>
            </a:extLst>
          </p:cNvPr>
          <p:cNvPicPr>
            <a:picLocks noGrp="1" noChangeAspect="1"/>
          </p:cNvPicPr>
          <p:nvPr>
            <p:ph idx="1"/>
          </p:nvPr>
        </p:nvPicPr>
        <p:blipFill rotWithShape="1">
          <a:blip r:embed="rId2"/>
          <a:srcRect b="20822"/>
          <a:stretch/>
        </p:blipFill>
        <p:spPr>
          <a:xfrm>
            <a:off x="1275490" y="2331054"/>
            <a:ext cx="6984906" cy="3445270"/>
          </a:xfrm>
          <a:prstGeom prst="rect">
            <a:avLst/>
          </a:prstGeom>
          <a:noFill/>
        </p:spPr>
      </p:pic>
    </p:spTree>
    <p:extLst>
      <p:ext uri="{BB962C8B-B14F-4D97-AF65-F5344CB8AC3E}">
        <p14:creationId xmlns:p14="http://schemas.microsoft.com/office/powerpoint/2010/main" val="14209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E59D-FC67-4524-BB84-D66003FF08C2}"/>
              </a:ext>
            </a:extLst>
          </p:cNvPr>
          <p:cNvSpPr>
            <a:spLocks noGrp="1"/>
          </p:cNvSpPr>
          <p:nvPr>
            <p:ph type="title"/>
          </p:nvPr>
        </p:nvSpPr>
        <p:spPr>
          <a:xfrm>
            <a:off x="838200" y="22225"/>
            <a:ext cx="10515600" cy="1333046"/>
          </a:xfrm>
        </p:spPr>
        <p:txBody>
          <a:bodyPr anchor="ctr">
            <a:normAutofit/>
          </a:bodyPr>
          <a:lstStyle/>
          <a:p>
            <a:r>
              <a:rPr lang="en-US" dirty="0"/>
              <a:t>Expectations by Region</a:t>
            </a:r>
          </a:p>
        </p:txBody>
      </p:sp>
      <p:graphicFrame>
        <p:nvGraphicFramePr>
          <p:cNvPr id="10" name="Content Placeholder 9">
            <a:extLst>
              <a:ext uri="{FF2B5EF4-FFF2-40B4-BE49-F238E27FC236}">
                <a16:creationId xmlns:a16="http://schemas.microsoft.com/office/drawing/2014/main" id="{017CC670-58A8-4C88-833D-9A9937961659}"/>
              </a:ext>
            </a:extLst>
          </p:cNvPr>
          <p:cNvGraphicFramePr>
            <a:graphicFrameLocks noGrp="1"/>
          </p:cNvGraphicFramePr>
          <p:nvPr>
            <p:ph sz="quarter" idx="4294967295"/>
            <p:extLst>
              <p:ext uri="{D42A27DB-BD31-4B8C-83A1-F6EECF244321}">
                <p14:modId xmlns:p14="http://schemas.microsoft.com/office/powerpoint/2010/main" val="121349648"/>
              </p:ext>
            </p:extLst>
          </p:nvPr>
        </p:nvGraphicFramePr>
        <p:xfrm>
          <a:off x="856488" y="2060972"/>
          <a:ext cx="5239512" cy="4360521"/>
        </p:xfrm>
        <a:graphic>
          <a:graphicData uri="http://schemas.openxmlformats.org/drawingml/2006/table">
            <a:tbl>
              <a:tblPr>
                <a:tableStyleId>{5C22544A-7EE6-4342-B048-85BDC9FD1C3A}</a:tableStyleId>
              </a:tblPr>
              <a:tblGrid>
                <a:gridCol w="960120">
                  <a:extLst>
                    <a:ext uri="{9D8B030D-6E8A-4147-A177-3AD203B41FA5}">
                      <a16:colId xmlns:a16="http://schemas.microsoft.com/office/drawing/2014/main" val="1587381535"/>
                    </a:ext>
                  </a:extLst>
                </a:gridCol>
                <a:gridCol w="1426464">
                  <a:extLst>
                    <a:ext uri="{9D8B030D-6E8A-4147-A177-3AD203B41FA5}">
                      <a16:colId xmlns:a16="http://schemas.microsoft.com/office/drawing/2014/main" val="800997079"/>
                    </a:ext>
                  </a:extLst>
                </a:gridCol>
                <a:gridCol w="1426464">
                  <a:extLst>
                    <a:ext uri="{9D8B030D-6E8A-4147-A177-3AD203B41FA5}">
                      <a16:colId xmlns:a16="http://schemas.microsoft.com/office/drawing/2014/main" val="1605650865"/>
                    </a:ext>
                  </a:extLst>
                </a:gridCol>
                <a:gridCol w="1426464">
                  <a:extLst>
                    <a:ext uri="{9D8B030D-6E8A-4147-A177-3AD203B41FA5}">
                      <a16:colId xmlns:a16="http://schemas.microsoft.com/office/drawing/2014/main" val="3257916832"/>
                    </a:ext>
                  </a:extLst>
                </a:gridCol>
              </a:tblGrid>
              <a:tr h="264922">
                <a:tc>
                  <a:txBody>
                    <a:bodyPr/>
                    <a:lstStyle/>
                    <a:p>
                      <a:pPr algn="l" fontAlgn="b"/>
                      <a:endParaRPr lang="en-US" sz="1100" b="0" i="0" u="none" strike="noStrike" dirty="0">
                        <a:solidFill>
                          <a:srgbClr val="000000"/>
                        </a:solidFill>
                        <a:effectLst/>
                        <a:latin typeface="Calibri" panose="020F0502020204030204" pitchFamily="34" charset="0"/>
                      </a:endParaRPr>
                    </a:p>
                  </a:txBody>
                  <a:tcPr marL="7545" marR="7545" marT="7545" marB="0" anchor="b"/>
                </a:tc>
                <a:tc>
                  <a:txBody>
                    <a:bodyPr/>
                    <a:lstStyle/>
                    <a:p>
                      <a:pPr algn="ctr" fontAlgn="b"/>
                      <a:r>
                        <a:rPr lang="en-US" sz="1100" b="1" u="none" strike="noStrike">
                          <a:effectLst/>
                        </a:rPr>
                        <a:t>Largest</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b="1" u="none" strike="noStrike">
                          <a:effectLst/>
                        </a:rPr>
                        <a:t>Second Largest</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b="1" u="none" strike="noStrike">
                          <a:effectLst/>
                        </a:rPr>
                        <a:t>Third Largest</a:t>
                      </a:r>
                      <a:endParaRPr lang="en-US" sz="1100" b="1" i="0" u="none" strike="noStrike">
                        <a:solidFill>
                          <a:srgbClr val="000000"/>
                        </a:solidFill>
                        <a:effectLst/>
                        <a:latin typeface="Calibri" panose="020F0502020204030204" pitchFamily="34" charset="0"/>
                      </a:endParaRPr>
                    </a:p>
                  </a:txBody>
                  <a:tcPr marL="7545" marR="7545" marT="7545" marB="0" anchor="ctr"/>
                </a:tc>
                <a:extLst>
                  <a:ext uri="{0D108BD9-81ED-4DB2-BD59-A6C34878D82A}">
                    <a16:rowId xmlns:a16="http://schemas.microsoft.com/office/drawing/2014/main" val="3864866256"/>
                  </a:ext>
                </a:extLst>
              </a:tr>
              <a:tr h="712319">
                <a:tc>
                  <a:txBody>
                    <a:bodyPr/>
                    <a:lstStyle/>
                    <a:p>
                      <a:pPr algn="l" fontAlgn="b"/>
                      <a:r>
                        <a:rPr lang="en-US" sz="1100" b="1" u="none" strike="noStrike">
                          <a:effectLst/>
                        </a:rPr>
                        <a:t>South Tampa                                                                                                                                                                                                                                          </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a:solidFill>
                            <a:schemeClr val="bg1"/>
                          </a:solidFill>
                          <a:effectLst/>
                        </a:rPr>
                        <a:t>Smooth traffic flow on major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tc>
                  <a:txBody>
                    <a:bodyPr/>
                    <a:lstStyle/>
                    <a:p>
                      <a:pPr algn="ctr" fontAlgn="b"/>
                      <a:r>
                        <a:rPr lang="en-US" sz="1100" u="none" strike="noStrike">
                          <a:effectLst/>
                        </a:rPr>
                        <a:t>Flood prevention</a:t>
                      </a:r>
                      <a:endParaRPr lang="en-US" sz="1100" b="0" i="0" u="none" strike="noStrike">
                        <a:solidFill>
                          <a:srgbClr val="000000"/>
                        </a:solidFill>
                        <a:effectLst/>
                        <a:latin typeface="Calibri" panose="020F0502020204030204" pitchFamily="34" charset="0"/>
                      </a:endParaRPr>
                    </a:p>
                  </a:txBody>
                  <a:tcPr marL="7545" marR="7545" marT="7545" marB="0" anchor="ctr">
                    <a:solidFill>
                      <a:schemeClr val="accent1"/>
                    </a:solidFill>
                  </a:tcPr>
                </a:tc>
                <a:extLst>
                  <a:ext uri="{0D108BD9-81ED-4DB2-BD59-A6C34878D82A}">
                    <a16:rowId xmlns:a16="http://schemas.microsoft.com/office/drawing/2014/main" val="567738901"/>
                  </a:ext>
                </a:extLst>
              </a:tr>
              <a:tr h="676656">
                <a:tc>
                  <a:txBody>
                    <a:bodyPr/>
                    <a:lstStyle/>
                    <a:p>
                      <a:pPr algn="l" fontAlgn="b"/>
                      <a:r>
                        <a:rPr lang="en-US" sz="1100" b="1" u="none" strike="noStrike">
                          <a:effectLst/>
                        </a:rPr>
                        <a:t>Downtown</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a:solidFill>
                            <a:schemeClr val="bg1"/>
                          </a:solidFill>
                          <a:effectLst/>
                        </a:rPr>
                        <a:t>Smooth traffic flow on major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a:solidFill>
                            <a:schemeClr val="bg1"/>
                          </a:solidFill>
                          <a:effectLst/>
                        </a:rPr>
                        <a:t>Quality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extLst>
                  <a:ext uri="{0D108BD9-81ED-4DB2-BD59-A6C34878D82A}">
                    <a16:rowId xmlns:a16="http://schemas.microsoft.com/office/drawing/2014/main" val="1388914697"/>
                  </a:ext>
                </a:extLst>
              </a:tr>
              <a:tr h="676656">
                <a:tc>
                  <a:txBody>
                    <a:bodyPr/>
                    <a:lstStyle/>
                    <a:p>
                      <a:pPr algn="l" fontAlgn="b"/>
                      <a:r>
                        <a:rPr lang="en-US" sz="1100" b="1" u="none" strike="noStrike">
                          <a:effectLst/>
                        </a:rPr>
                        <a:t>East Tampa</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Smooth traffic flow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a:solidFill>
                            <a:schemeClr val="bg1"/>
                          </a:solidFill>
                          <a:effectLst/>
                        </a:rPr>
                        <a:t>Quality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a:effectLst/>
                        </a:rPr>
                        <a:t>Flood prevention</a:t>
                      </a:r>
                      <a:endParaRPr lang="en-US" sz="1100" b="0" i="0" u="none" strike="noStrike">
                        <a:solidFill>
                          <a:srgbClr val="000000"/>
                        </a:solidFill>
                        <a:effectLst/>
                        <a:latin typeface="Calibri" panose="020F0502020204030204" pitchFamily="34" charset="0"/>
                      </a:endParaRPr>
                    </a:p>
                  </a:txBody>
                  <a:tcPr marL="7545" marR="7545" marT="7545" marB="0" anchor="ctr">
                    <a:solidFill>
                      <a:schemeClr val="accent1"/>
                    </a:solidFill>
                  </a:tcPr>
                </a:tc>
                <a:extLst>
                  <a:ext uri="{0D108BD9-81ED-4DB2-BD59-A6C34878D82A}">
                    <a16:rowId xmlns:a16="http://schemas.microsoft.com/office/drawing/2014/main" val="1078361575"/>
                  </a:ext>
                </a:extLst>
              </a:tr>
              <a:tr h="676656">
                <a:tc>
                  <a:txBody>
                    <a:bodyPr/>
                    <a:lstStyle/>
                    <a:p>
                      <a:pPr algn="l" fontAlgn="b"/>
                      <a:r>
                        <a:rPr lang="en-US" sz="1100" b="1" u="none" strike="noStrike">
                          <a:effectLst/>
                        </a:rPr>
                        <a:t>University</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a:solidFill>
                            <a:schemeClr val="bg1"/>
                          </a:solidFill>
                          <a:effectLst/>
                        </a:rPr>
                        <a:t>Smooth traffic flow on major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a:solidFill>
                            <a:schemeClr val="bg1"/>
                          </a:solidFill>
                          <a:effectLst/>
                        </a:rPr>
                        <a:t>Quality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a:effectLst/>
                        </a:rPr>
                        <a:t>Flood prevention</a:t>
                      </a:r>
                      <a:endParaRPr lang="en-US" sz="1100" b="0" i="0" u="none" strike="noStrike">
                        <a:solidFill>
                          <a:srgbClr val="000000"/>
                        </a:solidFill>
                        <a:effectLst/>
                        <a:latin typeface="Calibri" panose="020F0502020204030204" pitchFamily="34" charset="0"/>
                      </a:endParaRPr>
                    </a:p>
                  </a:txBody>
                  <a:tcPr marL="7545" marR="7545" marT="7545" marB="0" anchor="ctr">
                    <a:solidFill>
                      <a:schemeClr val="accent1"/>
                    </a:solidFill>
                  </a:tcPr>
                </a:tc>
                <a:extLst>
                  <a:ext uri="{0D108BD9-81ED-4DB2-BD59-A6C34878D82A}">
                    <a16:rowId xmlns:a16="http://schemas.microsoft.com/office/drawing/2014/main" val="1899528295"/>
                  </a:ext>
                </a:extLst>
              </a:tr>
              <a:tr h="676656">
                <a:tc>
                  <a:txBody>
                    <a:bodyPr/>
                    <a:lstStyle/>
                    <a:p>
                      <a:pPr algn="l" fontAlgn="b"/>
                      <a:r>
                        <a:rPr lang="en-US" sz="1100" b="1" u="none" strike="noStrike">
                          <a:effectLst/>
                        </a:rPr>
                        <a:t>West Tampa</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a:solidFill>
                            <a:schemeClr val="bg1"/>
                          </a:solidFill>
                          <a:effectLst/>
                        </a:rPr>
                        <a:t>Smooth traffic flow on major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a:solidFill>
                            <a:schemeClr val="bg1"/>
                          </a:solidFill>
                          <a:effectLst/>
                        </a:rPr>
                        <a:t>Quality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a:solidFill>
                            <a:schemeClr val="bg1"/>
                          </a:solidFill>
                          <a:effectLst/>
                        </a:rPr>
                        <a:t>Parking availability</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4"/>
                    </a:solidFill>
                  </a:tcPr>
                </a:tc>
                <a:extLst>
                  <a:ext uri="{0D108BD9-81ED-4DB2-BD59-A6C34878D82A}">
                    <a16:rowId xmlns:a16="http://schemas.microsoft.com/office/drawing/2014/main" val="2589510667"/>
                  </a:ext>
                </a:extLst>
              </a:tr>
              <a:tr h="676656">
                <a:tc>
                  <a:txBody>
                    <a:bodyPr/>
                    <a:lstStyle/>
                    <a:p>
                      <a:pPr algn="l" fontAlgn="b"/>
                      <a:r>
                        <a:rPr lang="en-US" sz="1100" b="1" u="none" strike="noStrike" dirty="0">
                          <a:effectLst/>
                        </a:rPr>
                        <a:t>New Tampa                                                                                                                                                                                                                                            </a:t>
                      </a:r>
                      <a:endParaRPr lang="en-US" sz="1100" b="1" i="0" u="none" strike="noStrike" dirty="0">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a:solidFill>
                            <a:schemeClr val="bg1"/>
                          </a:solidFill>
                          <a:effectLst/>
                        </a:rPr>
                        <a:t>Smooth traffic flow on major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a:solidFill>
                            <a:schemeClr val="bg1"/>
                          </a:solidFill>
                          <a:effectLst/>
                        </a:rPr>
                        <a:t>Parking availability</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4"/>
                    </a:solidFill>
                  </a:tcPr>
                </a:tc>
                <a:tc>
                  <a:txBody>
                    <a:bodyPr/>
                    <a:lstStyle/>
                    <a:p>
                      <a:pPr algn="ctr" fontAlgn="b"/>
                      <a:r>
                        <a:rPr lang="en-US" sz="1100" u="none" strike="noStrike" dirty="0">
                          <a:solidFill>
                            <a:schemeClr val="bg1"/>
                          </a:solidFill>
                          <a:effectLst/>
                        </a:rPr>
                        <a:t>Quality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6"/>
                    </a:solidFill>
                  </a:tcPr>
                </a:tc>
                <a:extLst>
                  <a:ext uri="{0D108BD9-81ED-4DB2-BD59-A6C34878D82A}">
                    <a16:rowId xmlns:a16="http://schemas.microsoft.com/office/drawing/2014/main" val="1068628653"/>
                  </a:ext>
                </a:extLst>
              </a:tr>
            </a:tbl>
          </a:graphicData>
        </a:graphic>
      </p:graphicFrame>
      <p:graphicFrame>
        <p:nvGraphicFramePr>
          <p:cNvPr id="11" name="Content Placeholder 9">
            <a:extLst>
              <a:ext uri="{FF2B5EF4-FFF2-40B4-BE49-F238E27FC236}">
                <a16:creationId xmlns:a16="http://schemas.microsoft.com/office/drawing/2014/main" id="{FC9DE119-8160-3834-133E-CB5111922AC2}"/>
              </a:ext>
            </a:extLst>
          </p:cNvPr>
          <p:cNvGraphicFramePr>
            <a:graphicFrameLocks/>
          </p:cNvGraphicFramePr>
          <p:nvPr>
            <p:extLst>
              <p:ext uri="{D42A27DB-BD31-4B8C-83A1-F6EECF244321}">
                <p14:modId xmlns:p14="http://schemas.microsoft.com/office/powerpoint/2010/main" val="3435396372"/>
              </p:ext>
            </p:extLst>
          </p:nvPr>
        </p:nvGraphicFramePr>
        <p:xfrm>
          <a:off x="6486144" y="2060718"/>
          <a:ext cx="5239512" cy="4360775"/>
        </p:xfrm>
        <a:graphic>
          <a:graphicData uri="http://schemas.openxmlformats.org/drawingml/2006/table">
            <a:tbl>
              <a:tblPr>
                <a:tableStyleId>{5C22544A-7EE6-4342-B048-85BDC9FD1C3A}</a:tableStyleId>
              </a:tblPr>
              <a:tblGrid>
                <a:gridCol w="960120">
                  <a:extLst>
                    <a:ext uri="{9D8B030D-6E8A-4147-A177-3AD203B41FA5}">
                      <a16:colId xmlns:a16="http://schemas.microsoft.com/office/drawing/2014/main" val="1587381535"/>
                    </a:ext>
                  </a:extLst>
                </a:gridCol>
                <a:gridCol w="1426464">
                  <a:extLst>
                    <a:ext uri="{9D8B030D-6E8A-4147-A177-3AD203B41FA5}">
                      <a16:colId xmlns:a16="http://schemas.microsoft.com/office/drawing/2014/main" val="800997079"/>
                    </a:ext>
                  </a:extLst>
                </a:gridCol>
                <a:gridCol w="1426464">
                  <a:extLst>
                    <a:ext uri="{9D8B030D-6E8A-4147-A177-3AD203B41FA5}">
                      <a16:colId xmlns:a16="http://schemas.microsoft.com/office/drawing/2014/main" val="1605650865"/>
                    </a:ext>
                  </a:extLst>
                </a:gridCol>
                <a:gridCol w="1426464">
                  <a:extLst>
                    <a:ext uri="{9D8B030D-6E8A-4147-A177-3AD203B41FA5}">
                      <a16:colId xmlns:a16="http://schemas.microsoft.com/office/drawing/2014/main" val="3257916832"/>
                    </a:ext>
                  </a:extLst>
                </a:gridCol>
              </a:tblGrid>
              <a:tr h="265176">
                <a:tc>
                  <a:txBody>
                    <a:bodyPr/>
                    <a:lstStyle/>
                    <a:p>
                      <a:pPr algn="l" fontAlgn="b"/>
                      <a:endParaRPr lang="en-US" sz="1100" b="0" i="0" u="none" strike="noStrike" dirty="0">
                        <a:solidFill>
                          <a:srgbClr val="000000"/>
                        </a:solidFill>
                        <a:effectLst/>
                        <a:latin typeface="Calibri" panose="020F0502020204030204" pitchFamily="34" charset="0"/>
                      </a:endParaRPr>
                    </a:p>
                  </a:txBody>
                  <a:tcPr marL="7545" marR="7545" marT="7545" marB="0" anchor="b"/>
                </a:tc>
                <a:tc>
                  <a:txBody>
                    <a:bodyPr/>
                    <a:lstStyle/>
                    <a:p>
                      <a:pPr algn="ctr" fontAlgn="b"/>
                      <a:r>
                        <a:rPr lang="en-US" sz="1100" b="1" u="none" strike="noStrike">
                          <a:effectLst/>
                        </a:rPr>
                        <a:t>Largest</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b="1" u="none" strike="noStrike">
                          <a:effectLst/>
                        </a:rPr>
                        <a:t>Second Largest</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b="1" u="none" strike="noStrike">
                          <a:effectLst/>
                        </a:rPr>
                        <a:t>Third Largest</a:t>
                      </a:r>
                      <a:endParaRPr lang="en-US" sz="1100" b="1" i="0" u="none" strike="noStrike">
                        <a:solidFill>
                          <a:srgbClr val="000000"/>
                        </a:solidFill>
                        <a:effectLst/>
                        <a:latin typeface="Calibri" panose="020F0502020204030204" pitchFamily="34" charset="0"/>
                      </a:endParaRPr>
                    </a:p>
                  </a:txBody>
                  <a:tcPr marL="7545" marR="7545" marT="7545" marB="0" anchor="ctr"/>
                </a:tc>
                <a:extLst>
                  <a:ext uri="{0D108BD9-81ED-4DB2-BD59-A6C34878D82A}">
                    <a16:rowId xmlns:a16="http://schemas.microsoft.com/office/drawing/2014/main" val="3864866256"/>
                  </a:ext>
                </a:extLst>
              </a:tr>
              <a:tr h="712319">
                <a:tc>
                  <a:txBody>
                    <a:bodyPr/>
                    <a:lstStyle/>
                    <a:p>
                      <a:pPr algn="l" fontAlgn="b"/>
                      <a:r>
                        <a:rPr lang="en-US" sz="1100" b="1" u="none" strike="noStrike" dirty="0">
                          <a:effectLst/>
                        </a:rPr>
                        <a:t>South Tampa                                                                                                                                                                                                                                          </a:t>
                      </a:r>
                      <a:endParaRPr lang="en-US" sz="1100" b="1" i="0" u="none" strike="noStrike" dirty="0">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tc>
                  <a:txBody>
                    <a:bodyPr/>
                    <a:lstStyle/>
                    <a:p>
                      <a:pPr algn="ctr" fontAlgn="b"/>
                      <a:r>
                        <a:rPr lang="en-US" sz="1100" u="none" strike="noStrike" dirty="0">
                          <a:solidFill>
                            <a:schemeClr val="bg1"/>
                          </a:solidFill>
                          <a:effectLst/>
                        </a:rPr>
                        <a:t>Smooth traffic flows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dirty="0">
                          <a:solidFill>
                            <a:schemeClr val="bg1"/>
                          </a:solidFill>
                          <a:effectLst/>
                        </a:rPr>
                        <a:t>Quality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6"/>
                    </a:solidFill>
                  </a:tcPr>
                </a:tc>
                <a:extLst>
                  <a:ext uri="{0D108BD9-81ED-4DB2-BD59-A6C34878D82A}">
                    <a16:rowId xmlns:a16="http://schemas.microsoft.com/office/drawing/2014/main" val="567738901"/>
                  </a:ext>
                </a:extLst>
              </a:tr>
              <a:tr h="676656">
                <a:tc>
                  <a:txBody>
                    <a:bodyPr/>
                    <a:lstStyle/>
                    <a:p>
                      <a:pPr algn="l" fontAlgn="b"/>
                      <a:r>
                        <a:rPr lang="en-US" sz="1100" b="1" u="none" strike="noStrike">
                          <a:effectLst/>
                        </a:rPr>
                        <a:t>Downtown</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tc>
                  <a:txBody>
                    <a:bodyPr/>
                    <a:lstStyle/>
                    <a:p>
                      <a:pPr algn="ctr" fontAlgn="b"/>
                      <a:r>
                        <a:rPr lang="en-US" sz="1100" u="none" strike="noStrike">
                          <a:solidFill>
                            <a:schemeClr val="bg1"/>
                          </a:solidFill>
                          <a:effectLst/>
                        </a:rPr>
                        <a:t>Quality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dirty="0">
                          <a:solidFill>
                            <a:schemeClr val="bg1"/>
                          </a:solidFill>
                          <a:effectLst/>
                        </a:rPr>
                        <a:t>Smooth traffic flow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extLst>
                  <a:ext uri="{0D108BD9-81ED-4DB2-BD59-A6C34878D82A}">
                    <a16:rowId xmlns:a16="http://schemas.microsoft.com/office/drawing/2014/main" val="1388914697"/>
                  </a:ext>
                </a:extLst>
              </a:tr>
              <a:tr h="676656">
                <a:tc>
                  <a:txBody>
                    <a:bodyPr/>
                    <a:lstStyle/>
                    <a:p>
                      <a:pPr algn="l" fontAlgn="b"/>
                      <a:r>
                        <a:rPr lang="en-US" sz="1100" b="1" u="none" strike="noStrike">
                          <a:effectLst/>
                        </a:rPr>
                        <a:t>East Tampa</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Smooth traffic flow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dirty="0">
                          <a:solidFill>
                            <a:schemeClr val="bg1"/>
                          </a:solidFill>
                          <a:effectLst/>
                        </a:rPr>
                        <a:t>Quality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extLst>
                  <a:ext uri="{0D108BD9-81ED-4DB2-BD59-A6C34878D82A}">
                    <a16:rowId xmlns:a16="http://schemas.microsoft.com/office/drawing/2014/main" val="1078361575"/>
                  </a:ext>
                </a:extLst>
              </a:tr>
              <a:tr h="676656">
                <a:tc>
                  <a:txBody>
                    <a:bodyPr/>
                    <a:lstStyle/>
                    <a:p>
                      <a:pPr algn="l" fontAlgn="b"/>
                      <a:r>
                        <a:rPr lang="en-US" sz="1100" b="1" u="none" strike="noStrike">
                          <a:effectLst/>
                        </a:rPr>
                        <a:t>University</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tc>
                  <a:txBody>
                    <a:bodyPr/>
                    <a:lstStyle/>
                    <a:p>
                      <a:pPr algn="ctr" fontAlgn="b"/>
                      <a:r>
                        <a:rPr lang="en-US" sz="1100" u="none" strike="noStrike" dirty="0">
                          <a:solidFill>
                            <a:schemeClr val="bg1"/>
                          </a:solidFill>
                          <a:effectLst/>
                        </a:rPr>
                        <a:t>Smooth traffic flow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dirty="0">
                          <a:solidFill>
                            <a:schemeClr val="bg1"/>
                          </a:solidFill>
                          <a:effectLst/>
                        </a:rPr>
                        <a:t>Quality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6"/>
                    </a:solidFill>
                  </a:tcPr>
                </a:tc>
                <a:extLst>
                  <a:ext uri="{0D108BD9-81ED-4DB2-BD59-A6C34878D82A}">
                    <a16:rowId xmlns:a16="http://schemas.microsoft.com/office/drawing/2014/main" val="1899528295"/>
                  </a:ext>
                </a:extLst>
              </a:tr>
              <a:tr h="676656">
                <a:tc>
                  <a:txBody>
                    <a:bodyPr/>
                    <a:lstStyle/>
                    <a:p>
                      <a:pPr algn="l" fontAlgn="b"/>
                      <a:r>
                        <a:rPr lang="en-US" sz="1100" b="1" u="none" strike="noStrike">
                          <a:effectLst/>
                        </a:rPr>
                        <a:t>West Tampa</a:t>
                      </a:r>
                      <a:endParaRPr lang="en-US" sz="1100" b="1" i="0" u="none" strike="noStrike">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tc>
                  <a:txBody>
                    <a:bodyPr/>
                    <a:lstStyle/>
                    <a:p>
                      <a:pPr algn="ctr" fontAlgn="b"/>
                      <a:r>
                        <a:rPr lang="en-US" sz="1100" u="none" strike="noStrike">
                          <a:solidFill>
                            <a:schemeClr val="bg1"/>
                          </a:solidFill>
                          <a:effectLst/>
                        </a:rPr>
                        <a:t>Quality roads</a:t>
                      </a:r>
                      <a:endParaRPr lang="en-US" sz="1100" b="0" i="0" u="none" strike="noStrike">
                        <a:solidFill>
                          <a:schemeClr val="bg1"/>
                        </a:solidFill>
                        <a:effectLst/>
                        <a:latin typeface="Calibri" panose="020F0502020204030204" pitchFamily="34" charset="0"/>
                      </a:endParaRPr>
                    </a:p>
                  </a:txBody>
                  <a:tcPr marL="7545" marR="7545" marT="7545" marB="0" anchor="ctr">
                    <a:solidFill>
                      <a:schemeClr val="accent6"/>
                    </a:solidFill>
                  </a:tcPr>
                </a:tc>
                <a:tc>
                  <a:txBody>
                    <a:bodyPr/>
                    <a:lstStyle/>
                    <a:p>
                      <a:pPr algn="ctr" fontAlgn="b"/>
                      <a:r>
                        <a:rPr lang="en-US" sz="1100" u="none" strike="noStrike" dirty="0">
                          <a:solidFill>
                            <a:schemeClr val="bg1"/>
                          </a:solidFill>
                          <a:effectLst/>
                        </a:rPr>
                        <a:t>Smooth traffic flow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extLst>
                  <a:ext uri="{0D108BD9-81ED-4DB2-BD59-A6C34878D82A}">
                    <a16:rowId xmlns:a16="http://schemas.microsoft.com/office/drawing/2014/main" val="2589510667"/>
                  </a:ext>
                </a:extLst>
              </a:tr>
              <a:tr h="676656">
                <a:tc>
                  <a:txBody>
                    <a:bodyPr/>
                    <a:lstStyle/>
                    <a:p>
                      <a:pPr algn="l" fontAlgn="b"/>
                      <a:r>
                        <a:rPr lang="en-US" sz="1100" b="1" u="none" strike="noStrike" dirty="0">
                          <a:effectLst/>
                        </a:rPr>
                        <a:t>New Tampa                                                                                                                                                                                                                                            </a:t>
                      </a:r>
                      <a:endParaRPr lang="en-US" sz="1100" b="1" i="0" u="none" strike="noStrike" dirty="0">
                        <a:solidFill>
                          <a:srgbClr val="000000"/>
                        </a:solidFill>
                        <a:effectLst/>
                        <a:latin typeface="Calibri" panose="020F0502020204030204" pitchFamily="34" charset="0"/>
                      </a:endParaRPr>
                    </a:p>
                  </a:txBody>
                  <a:tcPr marL="7545" marR="7545" marT="7545" marB="0" anchor="ctr"/>
                </a:tc>
                <a:tc>
                  <a:txBody>
                    <a:bodyPr/>
                    <a:lstStyle/>
                    <a:p>
                      <a:pPr algn="ctr" fontAlgn="b"/>
                      <a:r>
                        <a:rPr lang="en-US" sz="1100" u="none" strike="noStrike" dirty="0">
                          <a:solidFill>
                            <a:schemeClr val="bg1"/>
                          </a:solidFill>
                          <a:effectLst/>
                        </a:rPr>
                        <a:t>Affordable housing choices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tx2"/>
                    </a:solidFill>
                  </a:tcPr>
                </a:tc>
                <a:tc>
                  <a:txBody>
                    <a:bodyPr/>
                    <a:lstStyle/>
                    <a:p>
                      <a:pPr algn="ctr" fontAlgn="b"/>
                      <a:r>
                        <a:rPr lang="en-US" sz="1100" u="none" strike="noStrike" dirty="0">
                          <a:solidFill>
                            <a:schemeClr val="bg1"/>
                          </a:solidFill>
                          <a:effectLst/>
                        </a:rPr>
                        <a:t>Smooth traffic flow on major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5">
                        <a:lumMod val="75000"/>
                      </a:schemeClr>
                    </a:solidFill>
                  </a:tcPr>
                </a:tc>
                <a:tc>
                  <a:txBody>
                    <a:bodyPr/>
                    <a:lstStyle/>
                    <a:p>
                      <a:pPr algn="ctr" fontAlgn="b"/>
                      <a:r>
                        <a:rPr lang="en-US" sz="1100" u="none" strike="noStrike" dirty="0">
                          <a:solidFill>
                            <a:schemeClr val="bg1"/>
                          </a:solidFill>
                          <a:effectLst/>
                        </a:rPr>
                        <a:t>Quality roads</a:t>
                      </a:r>
                      <a:endParaRPr lang="en-US" sz="1100" b="0" i="0" u="none" strike="noStrike" dirty="0">
                        <a:solidFill>
                          <a:schemeClr val="bg1"/>
                        </a:solidFill>
                        <a:effectLst/>
                        <a:latin typeface="Calibri" panose="020F0502020204030204" pitchFamily="34" charset="0"/>
                      </a:endParaRPr>
                    </a:p>
                  </a:txBody>
                  <a:tcPr marL="7545" marR="7545" marT="7545" marB="0" anchor="ctr">
                    <a:solidFill>
                      <a:schemeClr val="accent6"/>
                    </a:solidFill>
                  </a:tcPr>
                </a:tc>
                <a:extLst>
                  <a:ext uri="{0D108BD9-81ED-4DB2-BD59-A6C34878D82A}">
                    <a16:rowId xmlns:a16="http://schemas.microsoft.com/office/drawing/2014/main" val="1068628653"/>
                  </a:ext>
                </a:extLst>
              </a:tr>
            </a:tbl>
          </a:graphicData>
        </a:graphic>
      </p:graphicFrame>
      <p:sp>
        <p:nvSpPr>
          <p:cNvPr id="7" name="TextBox 6">
            <a:extLst>
              <a:ext uri="{FF2B5EF4-FFF2-40B4-BE49-F238E27FC236}">
                <a16:creationId xmlns:a16="http://schemas.microsoft.com/office/drawing/2014/main" id="{890E7896-2E14-65C7-B925-F715E04F12B4}"/>
              </a:ext>
            </a:extLst>
          </p:cNvPr>
          <p:cNvSpPr txBox="1"/>
          <p:nvPr/>
        </p:nvSpPr>
        <p:spPr>
          <a:xfrm>
            <a:off x="2346960" y="1618488"/>
            <a:ext cx="2258568" cy="369332"/>
          </a:xfrm>
          <a:prstGeom prst="rect">
            <a:avLst/>
          </a:prstGeom>
          <a:noFill/>
        </p:spPr>
        <p:txBody>
          <a:bodyPr wrap="square" rtlCol="0">
            <a:spAutoFit/>
          </a:bodyPr>
          <a:lstStyle/>
          <a:p>
            <a:pPr algn="ctr"/>
            <a:r>
              <a:rPr lang="en-US" dirty="0"/>
              <a:t>2021 Expectations</a:t>
            </a:r>
          </a:p>
        </p:txBody>
      </p:sp>
      <p:sp>
        <p:nvSpPr>
          <p:cNvPr id="12" name="TextBox 11">
            <a:extLst>
              <a:ext uri="{FF2B5EF4-FFF2-40B4-BE49-F238E27FC236}">
                <a16:creationId xmlns:a16="http://schemas.microsoft.com/office/drawing/2014/main" id="{0270DEF0-0024-6774-08F1-1DC517ECFD26}"/>
              </a:ext>
            </a:extLst>
          </p:cNvPr>
          <p:cNvSpPr txBox="1"/>
          <p:nvPr/>
        </p:nvSpPr>
        <p:spPr>
          <a:xfrm>
            <a:off x="7903464" y="1612835"/>
            <a:ext cx="2404872" cy="369332"/>
          </a:xfrm>
          <a:prstGeom prst="rect">
            <a:avLst/>
          </a:prstGeom>
          <a:noFill/>
        </p:spPr>
        <p:txBody>
          <a:bodyPr wrap="square" rtlCol="0">
            <a:spAutoFit/>
          </a:bodyPr>
          <a:lstStyle/>
          <a:p>
            <a:pPr algn="ctr"/>
            <a:r>
              <a:rPr lang="en-US" dirty="0"/>
              <a:t>2022 Expectations</a:t>
            </a:r>
          </a:p>
        </p:txBody>
      </p:sp>
    </p:spTree>
    <p:extLst>
      <p:ext uri="{BB962C8B-B14F-4D97-AF65-F5344CB8AC3E}">
        <p14:creationId xmlns:p14="http://schemas.microsoft.com/office/powerpoint/2010/main" val="237718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B2C266-5888-4D34-995F-71F58EC531B0}"/>
              </a:ext>
            </a:extLst>
          </p:cNvPr>
          <p:cNvSpPr>
            <a:spLocks noGrp="1"/>
          </p:cNvSpPr>
          <p:nvPr>
            <p:ph type="title"/>
          </p:nvPr>
        </p:nvSpPr>
        <p:spPr/>
        <p:txBody>
          <a:bodyPr anchor="ctr">
            <a:normAutofit/>
          </a:bodyPr>
          <a:lstStyle/>
          <a:p>
            <a:r>
              <a:rPr lang="en-US"/>
              <a:t>Affordable Housing</a:t>
            </a:r>
          </a:p>
        </p:txBody>
      </p:sp>
      <p:pic>
        <p:nvPicPr>
          <p:cNvPr id="11" name="Picture 6">
            <a:extLst>
              <a:ext uri="{FF2B5EF4-FFF2-40B4-BE49-F238E27FC236}">
                <a16:creationId xmlns:a16="http://schemas.microsoft.com/office/drawing/2014/main" id="{AA92E9FE-8F54-45AE-A718-44B25B45A60E}"/>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2183" r="768" b="2183"/>
          <a:stretch/>
        </p:blipFill>
        <p:spPr>
          <a:xfrm>
            <a:off x="0" y="0"/>
            <a:ext cx="12192000" cy="4861776"/>
          </a:xfrm>
          <a:prstGeom prst="rect">
            <a:avLst/>
          </a:prstGeom>
          <a:noFill/>
        </p:spPr>
      </p:pic>
    </p:spTree>
    <p:extLst>
      <p:ext uri="{BB962C8B-B14F-4D97-AF65-F5344CB8AC3E}">
        <p14:creationId xmlns:p14="http://schemas.microsoft.com/office/powerpoint/2010/main" val="200817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64E78-04D2-4BB0-90FA-729252D1A027}"/>
              </a:ext>
            </a:extLst>
          </p:cNvPr>
          <p:cNvSpPr>
            <a:spLocks noGrp="1"/>
          </p:cNvSpPr>
          <p:nvPr>
            <p:ph type="title"/>
          </p:nvPr>
        </p:nvSpPr>
        <p:spPr/>
        <p:txBody>
          <a:bodyPr/>
          <a:lstStyle/>
          <a:p>
            <a:r>
              <a:rPr lang="en-US"/>
              <a:t>Housing Factors</a:t>
            </a:r>
          </a:p>
        </p:txBody>
      </p:sp>
      <p:graphicFrame>
        <p:nvGraphicFramePr>
          <p:cNvPr id="9" name="Content Placeholder 8">
            <a:extLst>
              <a:ext uri="{FF2B5EF4-FFF2-40B4-BE49-F238E27FC236}">
                <a16:creationId xmlns:a16="http://schemas.microsoft.com/office/drawing/2014/main" id="{ED37DDCB-00B8-22A3-7EFD-0D4D08552943}"/>
              </a:ext>
            </a:extLst>
          </p:cNvPr>
          <p:cNvGraphicFramePr>
            <a:graphicFrameLocks noGrp="1"/>
          </p:cNvGraphicFramePr>
          <p:nvPr>
            <p:ph sz="quarter" idx="13"/>
            <p:extLst>
              <p:ext uri="{D42A27DB-BD31-4B8C-83A1-F6EECF244321}">
                <p14:modId xmlns:p14="http://schemas.microsoft.com/office/powerpoint/2010/main" val="2070289506"/>
              </p:ext>
            </p:extLst>
          </p:nvPr>
        </p:nvGraphicFramePr>
        <p:xfrm>
          <a:off x="6763512" y="1738827"/>
          <a:ext cx="4876800" cy="45758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9CFBC8F5-92D5-D54D-1649-E718CC058E45}"/>
              </a:ext>
            </a:extLst>
          </p:cNvPr>
          <p:cNvGraphicFramePr>
            <a:graphicFrameLocks noGrp="1"/>
          </p:cNvGraphicFramePr>
          <p:nvPr>
            <p:ph sz="quarter" idx="14"/>
            <p:extLst>
              <p:ext uri="{D42A27DB-BD31-4B8C-83A1-F6EECF244321}">
                <p14:modId xmlns:p14="http://schemas.microsoft.com/office/powerpoint/2010/main" val="3530481159"/>
              </p:ext>
            </p:extLst>
          </p:nvPr>
        </p:nvGraphicFramePr>
        <p:xfrm>
          <a:off x="633985" y="1936179"/>
          <a:ext cx="4876800" cy="418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253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6222-3AC3-1AA9-F9D0-76606ECADB2B}"/>
              </a:ext>
            </a:extLst>
          </p:cNvPr>
          <p:cNvSpPr>
            <a:spLocks noGrp="1"/>
          </p:cNvSpPr>
          <p:nvPr>
            <p:ph type="title"/>
          </p:nvPr>
        </p:nvSpPr>
        <p:spPr/>
        <p:txBody>
          <a:bodyPr/>
          <a:lstStyle/>
          <a:p>
            <a:r>
              <a:rPr lang="en-US" dirty="0"/>
              <a:t>Housing Factors</a:t>
            </a:r>
          </a:p>
        </p:txBody>
      </p:sp>
      <p:graphicFrame>
        <p:nvGraphicFramePr>
          <p:cNvPr id="8" name="Content Placeholder 7">
            <a:extLst>
              <a:ext uri="{FF2B5EF4-FFF2-40B4-BE49-F238E27FC236}">
                <a16:creationId xmlns:a16="http://schemas.microsoft.com/office/drawing/2014/main" id="{74A74346-A1D6-1E88-ACAF-F5F88F8C539C}"/>
              </a:ext>
            </a:extLst>
          </p:cNvPr>
          <p:cNvGraphicFramePr>
            <a:graphicFrameLocks noGrp="1"/>
          </p:cNvGraphicFramePr>
          <p:nvPr>
            <p:ph sz="quarter" idx="13"/>
            <p:extLst>
              <p:ext uri="{D42A27DB-BD31-4B8C-83A1-F6EECF244321}">
                <p14:modId xmlns:p14="http://schemas.microsoft.com/office/powerpoint/2010/main" val="2438051705"/>
              </p:ext>
            </p:extLst>
          </p:nvPr>
        </p:nvGraphicFramePr>
        <p:xfrm>
          <a:off x="838200" y="1835057"/>
          <a:ext cx="10763250" cy="4656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41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489C-162E-3C89-E06D-1685FEE0207C}"/>
              </a:ext>
            </a:extLst>
          </p:cNvPr>
          <p:cNvSpPr>
            <a:spLocks noGrp="1"/>
          </p:cNvSpPr>
          <p:nvPr>
            <p:ph type="title"/>
          </p:nvPr>
        </p:nvSpPr>
        <p:spPr/>
        <p:txBody>
          <a:bodyPr/>
          <a:lstStyle/>
          <a:p>
            <a:r>
              <a:rPr lang="en-US" dirty="0"/>
              <a:t>Housing Factors</a:t>
            </a:r>
          </a:p>
        </p:txBody>
      </p:sp>
      <p:graphicFrame>
        <p:nvGraphicFramePr>
          <p:cNvPr id="11" name="Content Placeholder 10">
            <a:extLst>
              <a:ext uri="{FF2B5EF4-FFF2-40B4-BE49-F238E27FC236}">
                <a16:creationId xmlns:a16="http://schemas.microsoft.com/office/drawing/2014/main" id="{BB05878A-0BD3-E15C-4A41-3C18DBE0851F}"/>
              </a:ext>
            </a:extLst>
          </p:cNvPr>
          <p:cNvGraphicFramePr>
            <a:graphicFrameLocks noGrp="1"/>
          </p:cNvGraphicFramePr>
          <p:nvPr>
            <p:ph sz="quarter" idx="13"/>
            <p:extLst>
              <p:ext uri="{D42A27DB-BD31-4B8C-83A1-F6EECF244321}">
                <p14:modId xmlns:p14="http://schemas.microsoft.com/office/powerpoint/2010/main" val="3809372615"/>
              </p:ext>
            </p:extLst>
          </p:nvPr>
        </p:nvGraphicFramePr>
        <p:xfrm>
          <a:off x="838200" y="1808163"/>
          <a:ext cx="4876800" cy="4065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6405D71F-19BE-5C6E-D650-D713E5DF135B}"/>
              </a:ext>
            </a:extLst>
          </p:cNvPr>
          <p:cNvGraphicFramePr>
            <a:graphicFrameLocks noGrp="1"/>
          </p:cNvGraphicFramePr>
          <p:nvPr>
            <p:ph sz="quarter" idx="14"/>
            <p:extLst>
              <p:ext uri="{D42A27DB-BD31-4B8C-83A1-F6EECF244321}">
                <p14:modId xmlns:p14="http://schemas.microsoft.com/office/powerpoint/2010/main" val="1354797887"/>
              </p:ext>
            </p:extLst>
          </p:nvPr>
        </p:nvGraphicFramePr>
        <p:xfrm>
          <a:off x="6477000" y="1808163"/>
          <a:ext cx="4876800" cy="4065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223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F350-AE62-AF46-50BA-CD86252ACF5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026C6DA-F144-F2D8-7296-78ED4A2D6E41}"/>
              </a:ext>
            </a:extLst>
          </p:cNvPr>
          <p:cNvSpPr>
            <a:spLocks noGrp="1"/>
          </p:cNvSpPr>
          <p:nvPr>
            <p:ph idx="1"/>
          </p:nvPr>
        </p:nvSpPr>
        <p:spPr/>
        <p:txBody>
          <a:bodyPr>
            <a:normAutofit fontScale="92500" lnSpcReduction="20000"/>
          </a:bodyPr>
          <a:lstStyle/>
          <a:p>
            <a:r>
              <a:rPr lang="en-US" b="1" dirty="0"/>
              <a:t>Third</a:t>
            </a:r>
            <a:r>
              <a:rPr lang="en-US" dirty="0"/>
              <a:t> iteration of study for the City of Tampa’s strategic priorities for the community</a:t>
            </a:r>
          </a:p>
          <a:p>
            <a:r>
              <a:rPr lang="en-US" dirty="0"/>
              <a:t>Can trend metrics from previous studies conducted in 2020 and 2021</a:t>
            </a:r>
          </a:p>
          <a:p>
            <a:pPr>
              <a:buFont typeface="Arial" panose="020B0604020202020204" pitchFamily="34" charset="0"/>
              <a:buChar char="•"/>
            </a:pPr>
            <a:r>
              <a:rPr lang="en-US" dirty="0"/>
              <a:t>Goal: to obtain statistically valid information that is reflective of the diverse demographics of the City and its various communities</a:t>
            </a:r>
          </a:p>
          <a:p>
            <a:pPr>
              <a:buFont typeface="Arial" panose="020B0604020202020204" pitchFamily="34" charset="0"/>
              <a:buChar char="•"/>
            </a:pPr>
            <a:r>
              <a:rPr lang="en-US" dirty="0"/>
              <a:t>Additionally, the survey explored topics pertaining to </a:t>
            </a:r>
            <a:r>
              <a:rPr lang="en-US" i="1" dirty="0"/>
              <a:t>Transforming Tampa’s Tomorrow (T3):</a:t>
            </a:r>
          </a:p>
          <a:p>
            <a:pPr marL="834390" lvl="4" indent="-285750">
              <a:buFont typeface="Arial" panose="020B0604020202020204" pitchFamily="34" charset="0"/>
              <a:buChar char="•"/>
            </a:pPr>
            <a:r>
              <a:rPr lang="en-US" i="1" dirty="0"/>
              <a:t>Transportation</a:t>
            </a:r>
          </a:p>
          <a:p>
            <a:pPr marL="834390" lvl="4" indent="-285750">
              <a:buFont typeface="Arial" panose="020B0604020202020204" pitchFamily="34" charset="0"/>
              <a:buChar char="•"/>
            </a:pPr>
            <a:r>
              <a:rPr lang="en-US" i="1" dirty="0"/>
              <a:t>Workforce Development</a:t>
            </a:r>
          </a:p>
          <a:p>
            <a:pPr marL="834390" lvl="4" indent="-285750">
              <a:buFont typeface="Arial" panose="020B0604020202020204" pitchFamily="34" charset="0"/>
              <a:buChar char="•"/>
            </a:pPr>
            <a:r>
              <a:rPr lang="en-US" i="1" dirty="0"/>
              <a:t>Housing Affordability</a:t>
            </a:r>
          </a:p>
          <a:p>
            <a:pPr marL="834390" lvl="4" indent="-285750">
              <a:buFont typeface="Arial" panose="020B0604020202020204" pitchFamily="34" charset="0"/>
              <a:buChar char="•"/>
            </a:pPr>
            <a:r>
              <a:rPr lang="en-US" i="1" dirty="0"/>
              <a:t>Sustainability and Resilience</a:t>
            </a:r>
          </a:p>
          <a:p>
            <a:endParaRPr lang="en-US" dirty="0"/>
          </a:p>
          <a:p>
            <a:endParaRPr lang="en-US" dirty="0"/>
          </a:p>
        </p:txBody>
      </p:sp>
    </p:spTree>
    <p:extLst>
      <p:ext uri="{BB962C8B-B14F-4D97-AF65-F5344CB8AC3E}">
        <p14:creationId xmlns:p14="http://schemas.microsoft.com/office/powerpoint/2010/main" val="61989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E7E1AA-D556-453E-9777-CD14A0FA7917}"/>
              </a:ext>
            </a:extLst>
          </p:cNvPr>
          <p:cNvSpPr>
            <a:spLocks noGrp="1"/>
          </p:cNvSpPr>
          <p:nvPr>
            <p:ph type="title"/>
          </p:nvPr>
        </p:nvSpPr>
        <p:spPr/>
        <p:txBody>
          <a:bodyPr/>
          <a:lstStyle/>
          <a:p>
            <a:r>
              <a:rPr lang="en-US"/>
              <a:t>Housing Expenses</a:t>
            </a:r>
          </a:p>
        </p:txBody>
      </p:sp>
      <p:graphicFrame>
        <p:nvGraphicFramePr>
          <p:cNvPr id="2" name="Table 2">
            <a:extLst>
              <a:ext uri="{FF2B5EF4-FFF2-40B4-BE49-F238E27FC236}">
                <a16:creationId xmlns:a16="http://schemas.microsoft.com/office/drawing/2014/main" id="{2D1DF90E-ECB1-499E-8002-53DC13850F87}"/>
              </a:ext>
            </a:extLst>
          </p:cNvPr>
          <p:cNvGraphicFramePr>
            <a:graphicFrameLocks noGrp="1"/>
          </p:cNvGraphicFramePr>
          <p:nvPr>
            <p:extLst>
              <p:ext uri="{D42A27DB-BD31-4B8C-83A1-F6EECF244321}">
                <p14:modId xmlns:p14="http://schemas.microsoft.com/office/powerpoint/2010/main" val="3519326929"/>
              </p:ext>
            </p:extLst>
          </p:nvPr>
        </p:nvGraphicFramePr>
        <p:xfrm>
          <a:off x="8090481" y="1808163"/>
          <a:ext cx="3657600" cy="457669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738338429"/>
                    </a:ext>
                  </a:extLst>
                </a:gridCol>
                <a:gridCol w="1828800">
                  <a:extLst>
                    <a:ext uri="{9D8B030D-6E8A-4147-A177-3AD203B41FA5}">
                      <a16:colId xmlns:a16="http://schemas.microsoft.com/office/drawing/2014/main" val="3427852959"/>
                    </a:ext>
                  </a:extLst>
                </a:gridCol>
              </a:tblGrid>
              <a:tr h="820615">
                <a:tc>
                  <a:txBody>
                    <a:bodyPr/>
                    <a:lstStyle/>
                    <a:p>
                      <a:pPr algn="ctr"/>
                      <a:r>
                        <a:rPr lang="en-US" sz="1600" dirty="0"/>
                        <a:t>Geography</a:t>
                      </a:r>
                    </a:p>
                  </a:txBody>
                  <a:tcPr anchor="ctr"/>
                </a:tc>
                <a:tc>
                  <a:txBody>
                    <a:bodyPr/>
                    <a:lstStyle/>
                    <a:p>
                      <a:pPr algn="ctr"/>
                      <a:r>
                        <a:rPr lang="en-US" sz="1600" dirty="0"/>
                        <a:t>Average Monthly Housing Expenses (Self-reported)</a:t>
                      </a:r>
                    </a:p>
                  </a:txBody>
                  <a:tcPr anchor="ctr"/>
                </a:tc>
                <a:extLst>
                  <a:ext uri="{0D108BD9-81ED-4DB2-BD59-A6C34878D82A}">
                    <a16:rowId xmlns:a16="http://schemas.microsoft.com/office/drawing/2014/main" val="2559319592"/>
                  </a:ext>
                </a:extLst>
              </a:tr>
              <a:tr h="586154">
                <a:tc>
                  <a:txBody>
                    <a:bodyPr/>
                    <a:lstStyle/>
                    <a:p>
                      <a:pPr algn="ctr"/>
                      <a:r>
                        <a:rPr lang="en-US" sz="1600" dirty="0"/>
                        <a:t>South Tampa</a:t>
                      </a:r>
                    </a:p>
                  </a:txBody>
                  <a:tcPr anchor="ctr"/>
                </a:tc>
                <a:tc>
                  <a:txBody>
                    <a:bodyPr/>
                    <a:lstStyle/>
                    <a:p>
                      <a:pPr algn="ctr"/>
                      <a:r>
                        <a:rPr lang="en-US" sz="1600" dirty="0"/>
                        <a:t>$1,914</a:t>
                      </a:r>
                    </a:p>
                  </a:txBody>
                  <a:tcPr anchor="ctr"/>
                </a:tc>
                <a:extLst>
                  <a:ext uri="{0D108BD9-81ED-4DB2-BD59-A6C34878D82A}">
                    <a16:rowId xmlns:a16="http://schemas.microsoft.com/office/drawing/2014/main" val="3486387282"/>
                  </a:ext>
                </a:extLst>
              </a:tr>
              <a:tr h="820615">
                <a:tc>
                  <a:txBody>
                    <a:bodyPr/>
                    <a:lstStyle/>
                    <a:p>
                      <a:pPr algn="ctr"/>
                      <a:r>
                        <a:rPr lang="en-US" sz="1600" dirty="0"/>
                        <a:t>Downtown / Channelside / Harbor Island</a:t>
                      </a:r>
                    </a:p>
                  </a:txBody>
                  <a:tcPr anchor="ctr"/>
                </a:tc>
                <a:tc>
                  <a:txBody>
                    <a:bodyPr/>
                    <a:lstStyle/>
                    <a:p>
                      <a:pPr algn="ctr"/>
                      <a:r>
                        <a:rPr lang="en-US" sz="1600" dirty="0"/>
                        <a:t>$1,651</a:t>
                      </a:r>
                    </a:p>
                  </a:txBody>
                  <a:tcPr anchor="ctr"/>
                </a:tc>
                <a:extLst>
                  <a:ext uri="{0D108BD9-81ED-4DB2-BD59-A6C34878D82A}">
                    <a16:rowId xmlns:a16="http://schemas.microsoft.com/office/drawing/2014/main" val="3338176851"/>
                  </a:ext>
                </a:extLst>
              </a:tr>
              <a:tr h="586154">
                <a:tc>
                  <a:txBody>
                    <a:bodyPr/>
                    <a:lstStyle/>
                    <a:p>
                      <a:pPr algn="ctr"/>
                      <a:r>
                        <a:rPr lang="en-US" sz="1600" dirty="0"/>
                        <a:t>East Tampa / Ybor / Heights</a:t>
                      </a:r>
                    </a:p>
                  </a:txBody>
                  <a:tcPr anchor="ctr"/>
                </a:tc>
                <a:tc>
                  <a:txBody>
                    <a:bodyPr/>
                    <a:lstStyle/>
                    <a:p>
                      <a:pPr algn="ctr"/>
                      <a:r>
                        <a:rPr lang="en-US" sz="1600" dirty="0"/>
                        <a:t>$1,707</a:t>
                      </a:r>
                    </a:p>
                  </a:txBody>
                  <a:tcPr anchor="ctr"/>
                </a:tc>
                <a:extLst>
                  <a:ext uri="{0D108BD9-81ED-4DB2-BD59-A6C34878D82A}">
                    <a16:rowId xmlns:a16="http://schemas.microsoft.com/office/drawing/2014/main" val="3539034732"/>
                  </a:ext>
                </a:extLst>
              </a:tr>
              <a:tr h="586154">
                <a:tc>
                  <a:txBody>
                    <a:bodyPr/>
                    <a:lstStyle/>
                    <a:p>
                      <a:pPr algn="ctr"/>
                      <a:r>
                        <a:rPr lang="en-US" sz="1600" dirty="0"/>
                        <a:t>University / Sulphur Springs</a:t>
                      </a:r>
                    </a:p>
                  </a:txBody>
                  <a:tcPr anchor="ctr"/>
                </a:tc>
                <a:tc>
                  <a:txBody>
                    <a:bodyPr/>
                    <a:lstStyle/>
                    <a:p>
                      <a:pPr algn="ctr"/>
                      <a:r>
                        <a:rPr lang="en-US" sz="1600" dirty="0"/>
                        <a:t>$1,593</a:t>
                      </a:r>
                    </a:p>
                  </a:txBody>
                  <a:tcPr anchor="ctr"/>
                </a:tc>
                <a:extLst>
                  <a:ext uri="{0D108BD9-81ED-4DB2-BD59-A6C34878D82A}">
                    <a16:rowId xmlns:a16="http://schemas.microsoft.com/office/drawing/2014/main" val="1393708592"/>
                  </a:ext>
                </a:extLst>
              </a:tr>
              <a:tr h="586154">
                <a:tc>
                  <a:txBody>
                    <a:bodyPr/>
                    <a:lstStyle/>
                    <a:p>
                      <a:pPr algn="ctr"/>
                      <a:r>
                        <a:rPr lang="en-US" sz="1600" dirty="0"/>
                        <a:t>West Tampa</a:t>
                      </a:r>
                    </a:p>
                  </a:txBody>
                  <a:tcPr anchor="ctr"/>
                </a:tc>
                <a:tc>
                  <a:txBody>
                    <a:bodyPr/>
                    <a:lstStyle/>
                    <a:p>
                      <a:pPr algn="ctr"/>
                      <a:r>
                        <a:rPr lang="en-US" sz="1600" dirty="0"/>
                        <a:t>$1,582</a:t>
                      </a:r>
                    </a:p>
                  </a:txBody>
                  <a:tcPr anchor="ctr"/>
                </a:tc>
                <a:extLst>
                  <a:ext uri="{0D108BD9-81ED-4DB2-BD59-A6C34878D82A}">
                    <a16:rowId xmlns:a16="http://schemas.microsoft.com/office/drawing/2014/main" val="88925936"/>
                  </a:ext>
                </a:extLst>
              </a:tr>
              <a:tr h="586154">
                <a:tc>
                  <a:txBody>
                    <a:bodyPr/>
                    <a:lstStyle/>
                    <a:p>
                      <a:pPr algn="ctr"/>
                      <a:r>
                        <a:rPr lang="en-US" sz="1600" dirty="0"/>
                        <a:t>New Tampa</a:t>
                      </a:r>
                    </a:p>
                  </a:txBody>
                  <a:tcPr anchor="ctr"/>
                </a:tc>
                <a:tc>
                  <a:txBody>
                    <a:bodyPr/>
                    <a:lstStyle/>
                    <a:p>
                      <a:pPr algn="ctr"/>
                      <a:r>
                        <a:rPr lang="en-US" sz="1600" dirty="0"/>
                        <a:t>$1,639</a:t>
                      </a:r>
                    </a:p>
                  </a:txBody>
                  <a:tcPr anchor="ctr"/>
                </a:tc>
                <a:extLst>
                  <a:ext uri="{0D108BD9-81ED-4DB2-BD59-A6C34878D82A}">
                    <a16:rowId xmlns:a16="http://schemas.microsoft.com/office/drawing/2014/main" val="695241972"/>
                  </a:ext>
                </a:extLst>
              </a:tr>
            </a:tbl>
          </a:graphicData>
        </a:graphic>
      </p:graphicFrame>
      <p:graphicFrame>
        <p:nvGraphicFramePr>
          <p:cNvPr id="8" name="Content Placeholder 7">
            <a:extLst>
              <a:ext uri="{FF2B5EF4-FFF2-40B4-BE49-F238E27FC236}">
                <a16:creationId xmlns:a16="http://schemas.microsoft.com/office/drawing/2014/main" id="{12D1F531-C642-9916-3116-336CF6069C32}"/>
              </a:ext>
            </a:extLst>
          </p:cNvPr>
          <p:cNvGraphicFramePr>
            <a:graphicFrameLocks noGrp="1"/>
          </p:cNvGraphicFramePr>
          <p:nvPr>
            <p:ph sz="quarter" idx="13"/>
            <p:extLst>
              <p:ext uri="{D42A27DB-BD31-4B8C-83A1-F6EECF244321}">
                <p14:modId xmlns:p14="http://schemas.microsoft.com/office/powerpoint/2010/main" val="3679576095"/>
              </p:ext>
            </p:extLst>
          </p:nvPr>
        </p:nvGraphicFramePr>
        <p:xfrm>
          <a:off x="969264" y="2063714"/>
          <a:ext cx="6702552" cy="4065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3435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AB160CA-E26C-350C-8698-54B4CFE7FD42}"/>
              </a:ext>
            </a:extLst>
          </p:cNvPr>
          <p:cNvGraphicFramePr>
            <a:graphicFrameLocks/>
          </p:cNvGraphicFramePr>
          <p:nvPr>
            <p:extLst>
              <p:ext uri="{D42A27DB-BD31-4B8C-83A1-F6EECF244321}">
                <p14:modId xmlns:p14="http://schemas.microsoft.com/office/powerpoint/2010/main" val="3372699669"/>
              </p:ext>
            </p:extLst>
          </p:nvPr>
        </p:nvGraphicFramePr>
        <p:xfrm>
          <a:off x="6130925" y="1746250"/>
          <a:ext cx="5221288" cy="4276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DACD74E-A3B9-94D5-C357-A23761D84BF2}"/>
              </a:ext>
            </a:extLst>
          </p:cNvPr>
          <p:cNvSpPr>
            <a:spLocks noGrp="1"/>
          </p:cNvSpPr>
          <p:nvPr>
            <p:ph type="title"/>
          </p:nvPr>
        </p:nvSpPr>
        <p:spPr>
          <a:xfrm>
            <a:off x="838200" y="22225"/>
            <a:ext cx="10515600" cy="1333046"/>
          </a:xfrm>
        </p:spPr>
        <p:txBody>
          <a:bodyPr anchor="ctr">
            <a:normAutofit/>
          </a:bodyPr>
          <a:lstStyle/>
          <a:p>
            <a:r>
              <a:rPr lang="en-US" dirty="0"/>
              <a:t>Housing Choices</a:t>
            </a:r>
          </a:p>
        </p:txBody>
      </p:sp>
      <p:graphicFrame>
        <p:nvGraphicFramePr>
          <p:cNvPr id="6" name="Content Placeholder 5">
            <a:extLst>
              <a:ext uri="{FF2B5EF4-FFF2-40B4-BE49-F238E27FC236}">
                <a16:creationId xmlns:a16="http://schemas.microsoft.com/office/drawing/2014/main" id="{26FB26E3-0E57-48A5-3A6B-0A519DC39958}"/>
              </a:ext>
            </a:extLst>
          </p:cNvPr>
          <p:cNvGraphicFramePr>
            <a:graphicFrameLocks noGrp="1"/>
          </p:cNvGraphicFramePr>
          <p:nvPr>
            <p:ph sz="quarter" idx="13"/>
            <p:extLst>
              <p:ext uri="{D42A27DB-BD31-4B8C-83A1-F6EECF244321}">
                <p14:modId xmlns:p14="http://schemas.microsoft.com/office/powerpoint/2010/main" val="1508052287"/>
              </p:ext>
            </p:extLst>
          </p:nvPr>
        </p:nvGraphicFramePr>
        <p:xfrm>
          <a:off x="838200" y="1746250"/>
          <a:ext cx="5221288" cy="427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68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451F1F-0767-4D7E-BF2A-17BBF81F0B82}"/>
              </a:ext>
            </a:extLst>
          </p:cNvPr>
          <p:cNvSpPr>
            <a:spLocks noGrp="1"/>
          </p:cNvSpPr>
          <p:nvPr>
            <p:ph type="title"/>
          </p:nvPr>
        </p:nvSpPr>
        <p:spPr/>
        <p:txBody>
          <a:bodyPr anchor="ctr">
            <a:normAutofit/>
          </a:bodyPr>
          <a:lstStyle/>
          <a:p>
            <a:r>
              <a:rPr lang="en-US"/>
              <a:t>Transportation</a:t>
            </a:r>
          </a:p>
        </p:txBody>
      </p:sp>
      <p:pic>
        <p:nvPicPr>
          <p:cNvPr id="7" name="Picture 6" descr="Focus image of a misty railway">
            <a:extLst>
              <a:ext uri="{FF2B5EF4-FFF2-40B4-BE49-F238E27FC236}">
                <a16:creationId xmlns:a16="http://schemas.microsoft.com/office/drawing/2014/main" id="{76CF1FCB-B419-4566-9029-6FE0A5F46449}"/>
              </a:ext>
            </a:extLst>
          </p:cNvPr>
          <p:cNvPicPr>
            <a:picLocks noChangeAspect="1"/>
          </p:cNvPicPr>
          <p:nvPr/>
        </p:nvPicPr>
        <p:blipFill rotWithShape="1">
          <a:blip r:embed="rId2">
            <a:duotone>
              <a:prstClr val="black"/>
              <a:schemeClr val="accent1">
                <a:tint val="45000"/>
                <a:satMod val="400000"/>
              </a:schemeClr>
            </a:duotone>
          </a:blip>
          <a:srcRect t="43478" b="3511"/>
          <a:stretch/>
        </p:blipFill>
        <p:spPr>
          <a:xfrm>
            <a:off x="0" y="0"/>
            <a:ext cx="12228324" cy="4861775"/>
          </a:xfrm>
          <a:prstGeom prst="rect">
            <a:avLst/>
          </a:prstGeom>
          <a:noFill/>
        </p:spPr>
      </p:pic>
    </p:spTree>
    <p:extLst>
      <p:ext uri="{BB962C8B-B14F-4D97-AF65-F5344CB8AC3E}">
        <p14:creationId xmlns:p14="http://schemas.microsoft.com/office/powerpoint/2010/main" val="2457454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A0794A40-0C63-E721-13F8-23E7E5EFF489}"/>
              </a:ext>
            </a:extLst>
          </p:cNvPr>
          <p:cNvGraphicFramePr>
            <a:graphicFrameLocks/>
          </p:cNvGraphicFramePr>
          <p:nvPr>
            <p:extLst>
              <p:ext uri="{D42A27DB-BD31-4B8C-83A1-F6EECF244321}">
                <p14:modId xmlns:p14="http://schemas.microsoft.com/office/powerpoint/2010/main" val="1536490762"/>
              </p:ext>
            </p:extLst>
          </p:nvPr>
        </p:nvGraphicFramePr>
        <p:xfrm>
          <a:off x="6130924" y="1746250"/>
          <a:ext cx="5280787" cy="42767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45543A12-8C0B-42E6-A89E-A4A68D8157C4}"/>
              </a:ext>
            </a:extLst>
          </p:cNvPr>
          <p:cNvSpPr>
            <a:spLocks noGrp="1"/>
          </p:cNvSpPr>
          <p:nvPr>
            <p:ph type="title"/>
          </p:nvPr>
        </p:nvSpPr>
        <p:spPr>
          <a:xfrm>
            <a:off x="838200" y="22225"/>
            <a:ext cx="10515600" cy="1333046"/>
          </a:xfrm>
        </p:spPr>
        <p:txBody>
          <a:bodyPr anchor="ctr">
            <a:normAutofit/>
          </a:bodyPr>
          <a:lstStyle/>
          <a:p>
            <a:r>
              <a:rPr lang="en-US" dirty="0"/>
              <a:t>Walkability and Two Wheels</a:t>
            </a:r>
          </a:p>
        </p:txBody>
      </p:sp>
      <p:graphicFrame>
        <p:nvGraphicFramePr>
          <p:cNvPr id="9" name="Content Placeholder 8">
            <a:extLst>
              <a:ext uri="{FF2B5EF4-FFF2-40B4-BE49-F238E27FC236}">
                <a16:creationId xmlns:a16="http://schemas.microsoft.com/office/drawing/2014/main" id="{4226CFB9-F93D-6A9F-545E-8A760458089C}"/>
              </a:ext>
            </a:extLst>
          </p:cNvPr>
          <p:cNvGraphicFramePr>
            <a:graphicFrameLocks noGrp="1"/>
          </p:cNvGraphicFramePr>
          <p:nvPr>
            <p:ph sz="quarter" idx="13"/>
            <p:extLst>
              <p:ext uri="{D42A27DB-BD31-4B8C-83A1-F6EECF244321}">
                <p14:modId xmlns:p14="http://schemas.microsoft.com/office/powerpoint/2010/main" val="3293204076"/>
              </p:ext>
            </p:extLst>
          </p:nvPr>
        </p:nvGraphicFramePr>
        <p:xfrm>
          <a:off x="838200" y="1746250"/>
          <a:ext cx="5221288" cy="427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47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5491-BD4A-12C7-0907-4EF7A98B8DAA}"/>
              </a:ext>
            </a:extLst>
          </p:cNvPr>
          <p:cNvSpPr>
            <a:spLocks noGrp="1"/>
          </p:cNvSpPr>
          <p:nvPr>
            <p:ph type="title"/>
          </p:nvPr>
        </p:nvSpPr>
        <p:spPr/>
        <p:txBody>
          <a:bodyPr>
            <a:normAutofit/>
          </a:bodyPr>
          <a:lstStyle/>
          <a:p>
            <a:r>
              <a:rPr lang="en-US" sz="3200" dirty="0"/>
              <a:t>Improvements</a:t>
            </a:r>
          </a:p>
        </p:txBody>
      </p:sp>
      <p:graphicFrame>
        <p:nvGraphicFramePr>
          <p:cNvPr id="4" name="Content Placeholder 3">
            <a:extLst>
              <a:ext uri="{FF2B5EF4-FFF2-40B4-BE49-F238E27FC236}">
                <a16:creationId xmlns:a16="http://schemas.microsoft.com/office/drawing/2014/main" id="{F1C99266-892B-E85E-F53E-3002C3B6EAB9}"/>
              </a:ext>
            </a:extLst>
          </p:cNvPr>
          <p:cNvGraphicFramePr>
            <a:graphicFrameLocks noGrp="1"/>
          </p:cNvGraphicFramePr>
          <p:nvPr>
            <p:ph sz="quarter" idx="13"/>
            <p:extLst>
              <p:ext uri="{D42A27DB-BD31-4B8C-83A1-F6EECF244321}">
                <p14:modId xmlns:p14="http://schemas.microsoft.com/office/powerpoint/2010/main" val="3481480462"/>
              </p:ext>
            </p:extLst>
          </p:nvPr>
        </p:nvGraphicFramePr>
        <p:xfrm>
          <a:off x="742188" y="1921954"/>
          <a:ext cx="7039737" cy="4451418"/>
        </p:xfrm>
        <a:graphic>
          <a:graphicData uri="http://schemas.openxmlformats.org/drawingml/2006/table">
            <a:tbl>
              <a:tblPr firstRow="1" bandRow="1">
                <a:tableStyleId>{BC89EF96-8CEA-46FF-86C4-4CE0E7609802}</a:tableStyleId>
              </a:tblPr>
              <a:tblGrid>
                <a:gridCol w="2524887">
                  <a:extLst>
                    <a:ext uri="{9D8B030D-6E8A-4147-A177-3AD203B41FA5}">
                      <a16:colId xmlns:a16="http://schemas.microsoft.com/office/drawing/2014/main" val="3319332473"/>
                    </a:ext>
                  </a:extLst>
                </a:gridCol>
                <a:gridCol w="1504950">
                  <a:extLst>
                    <a:ext uri="{9D8B030D-6E8A-4147-A177-3AD203B41FA5}">
                      <a16:colId xmlns:a16="http://schemas.microsoft.com/office/drawing/2014/main" val="3540047861"/>
                    </a:ext>
                  </a:extLst>
                </a:gridCol>
                <a:gridCol w="1504950">
                  <a:extLst>
                    <a:ext uri="{9D8B030D-6E8A-4147-A177-3AD203B41FA5}">
                      <a16:colId xmlns:a16="http://schemas.microsoft.com/office/drawing/2014/main" val="2783762488"/>
                    </a:ext>
                  </a:extLst>
                </a:gridCol>
                <a:gridCol w="1504950">
                  <a:extLst>
                    <a:ext uri="{9D8B030D-6E8A-4147-A177-3AD203B41FA5}">
                      <a16:colId xmlns:a16="http://schemas.microsoft.com/office/drawing/2014/main" val="2218424443"/>
                    </a:ext>
                  </a:extLst>
                </a:gridCol>
              </a:tblGrid>
              <a:tr h="247301">
                <a:tc>
                  <a:txBody>
                    <a:bodyPr/>
                    <a:lstStyle/>
                    <a:p>
                      <a:pPr algn="l" fontAlgn="b"/>
                      <a:endParaRPr lang="en-US"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2022</a:t>
                      </a:r>
                      <a:endParaRPr lang="en-US"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2021 Walk</a:t>
                      </a:r>
                      <a:endParaRPr lang="en-US"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2021 Bike</a:t>
                      </a:r>
                      <a:endParaRPr lang="en-US"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8000222"/>
                  </a:ext>
                </a:extLst>
              </a:tr>
              <a:tr h="247301">
                <a:tc>
                  <a:txBody>
                    <a:bodyPr/>
                    <a:lstStyle/>
                    <a:p>
                      <a:pPr algn="l" fontAlgn="b"/>
                      <a:r>
                        <a:rPr lang="en-US" sz="1100" b="0" u="none" strike="noStrike">
                          <a:effectLst/>
                        </a:rPr>
                        <a:t>Don't know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4492300"/>
                  </a:ext>
                </a:extLst>
              </a:tr>
              <a:tr h="247301">
                <a:tc>
                  <a:txBody>
                    <a:bodyPr/>
                    <a:lstStyle/>
                    <a:p>
                      <a:pPr algn="l" fontAlgn="b"/>
                      <a:r>
                        <a:rPr lang="en-US" sz="1100" b="0" u="none" strike="noStrike">
                          <a:effectLst/>
                        </a:rPr>
                        <a:t>Less Traffic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1811600"/>
                  </a:ext>
                </a:extLst>
              </a:tr>
              <a:tr h="247301">
                <a:tc>
                  <a:txBody>
                    <a:bodyPr/>
                    <a:lstStyle/>
                    <a:p>
                      <a:pPr algn="l" fontAlgn="b"/>
                      <a:r>
                        <a:rPr lang="en-US" sz="1100" b="0" u="none" strike="noStrike">
                          <a:effectLst/>
                        </a:rPr>
                        <a:t>Nothing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0555196"/>
                  </a:ext>
                </a:extLst>
              </a:tr>
              <a:tr h="247301">
                <a:tc>
                  <a:txBody>
                    <a:bodyPr/>
                    <a:lstStyle/>
                    <a:p>
                      <a:pPr algn="l" fontAlgn="b"/>
                      <a:r>
                        <a:rPr lang="en-US" sz="1100" b="0" u="none" strike="noStrike">
                          <a:effectLst/>
                        </a:rPr>
                        <a:t>Improved Bike Lanes/Sidewalks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6006912"/>
                  </a:ext>
                </a:extLst>
              </a:tr>
              <a:tr h="247301">
                <a:tc>
                  <a:txBody>
                    <a:bodyPr/>
                    <a:lstStyle/>
                    <a:p>
                      <a:pPr algn="l" fontAlgn="b"/>
                      <a:r>
                        <a:rPr lang="en-US" sz="1100" b="0" u="none" strike="noStrike">
                          <a:effectLst/>
                        </a:rPr>
                        <a:t>More Traffic Enforcement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3355757"/>
                  </a:ext>
                </a:extLst>
              </a:tr>
              <a:tr h="247301">
                <a:tc>
                  <a:txBody>
                    <a:bodyPr/>
                    <a:lstStyle/>
                    <a:p>
                      <a:pPr algn="l" fontAlgn="b"/>
                      <a:r>
                        <a:rPr lang="en-US" sz="1100" b="0" u="none" strike="noStrike">
                          <a:effectLst/>
                        </a:rPr>
                        <a:t>Improve </a:t>
                      </a:r>
                      <a:r>
                        <a:rPr lang="en-US" sz="1100" b="0" u="none" strike="noStrike" err="1">
                          <a:effectLst/>
                        </a:rPr>
                        <a:t>Overcrowdedness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1553593"/>
                  </a:ext>
                </a:extLst>
              </a:tr>
              <a:tr h="247301">
                <a:tc>
                  <a:txBody>
                    <a:bodyPr/>
                    <a:lstStyle/>
                    <a:p>
                      <a:pPr algn="l" fontAlgn="b"/>
                      <a:r>
                        <a:rPr lang="en-US" sz="1100" b="0" u="none" strike="noStrike">
                          <a:effectLst/>
                        </a:rPr>
                        <a:t>More Bike Lanes/Sidewalks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2587840"/>
                  </a:ext>
                </a:extLst>
              </a:tr>
              <a:tr h="247301">
                <a:tc>
                  <a:txBody>
                    <a:bodyPr/>
                    <a:lstStyle/>
                    <a:p>
                      <a:pPr algn="l" fontAlgn="b"/>
                      <a:r>
                        <a:rPr lang="en-US" sz="1100" b="0" u="none" strike="noStrike">
                          <a:effectLst/>
                        </a:rPr>
                        <a:t>More Personal Safety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5402146"/>
                  </a:ext>
                </a:extLst>
              </a:tr>
              <a:tr h="247301">
                <a:tc>
                  <a:txBody>
                    <a:bodyPr/>
                    <a:lstStyle/>
                    <a:p>
                      <a:pPr algn="l" fontAlgn="b"/>
                      <a:r>
                        <a:rPr lang="en-US" sz="1100" b="0" u="none" strike="noStrike">
                          <a:effectLst/>
                        </a:rPr>
                        <a:t>Other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6624852"/>
                  </a:ext>
                </a:extLst>
              </a:tr>
              <a:tr h="247301">
                <a:tc>
                  <a:txBody>
                    <a:bodyPr/>
                    <a:lstStyle/>
                    <a:p>
                      <a:pPr algn="l" fontAlgn="b"/>
                      <a:r>
                        <a:rPr lang="en-US" sz="1100" b="0" u="none" strike="noStrike">
                          <a:effectLst/>
                        </a:rPr>
                        <a:t>More Shade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28951"/>
                  </a:ext>
                </a:extLst>
              </a:tr>
              <a:tr h="247301">
                <a:tc>
                  <a:txBody>
                    <a:bodyPr/>
                    <a:lstStyle/>
                    <a:p>
                      <a:pPr algn="l" fontAlgn="b"/>
                      <a:r>
                        <a:rPr lang="en-US" sz="1100" b="0" u="none" strike="noStrike">
                          <a:effectLst/>
                        </a:rPr>
                        <a:t>Improved Parking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6933028"/>
                  </a:ext>
                </a:extLst>
              </a:tr>
              <a:tr h="247301">
                <a:tc>
                  <a:txBody>
                    <a:bodyPr/>
                    <a:lstStyle/>
                    <a:p>
                      <a:pPr algn="l" fontAlgn="b"/>
                      <a:r>
                        <a:rPr lang="en-US" sz="1100" b="0" u="none" strike="noStrike">
                          <a:effectLst/>
                        </a:rPr>
                        <a:t>Incentives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5097542"/>
                  </a:ext>
                </a:extLst>
              </a:tr>
              <a:tr h="247301">
                <a:tc>
                  <a:txBody>
                    <a:bodyPr/>
                    <a:lstStyle/>
                    <a:p>
                      <a:pPr algn="l" fontAlgn="b"/>
                      <a:r>
                        <a:rPr lang="en-US" sz="1100" b="0" u="none" strike="noStrike">
                          <a:effectLst/>
                        </a:rPr>
                        <a:t>More Lighting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4919011"/>
                  </a:ext>
                </a:extLst>
              </a:tr>
              <a:tr h="247301">
                <a:tc>
                  <a:txBody>
                    <a:bodyPr/>
                    <a:lstStyle/>
                    <a:p>
                      <a:pPr algn="l" fontAlgn="b"/>
                      <a:r>
                        <a:rPr lang="en-US" sz="1100" b="0" u="none" strike="noStrike">
                          <a:effectLst/>
                        </a:rPr>
                        <a:t>Better Lighting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4853585"/>
                  </a:ext>
                </a:extLst>
              </a:tr>
              <a:tr h="247301">
                <a:tc>
                  <a:txBody>
                    <a:bodyPr/>
                    <a:lstStyle/>
                    <a:p>
                      <a:pPr algn="l" fontAlgn="b"/>
                      <a:r>
                        <a:rPr lang="en-US" sz="1100" b="0" u="none" strike="noStrike">
                          <a:effectLst/>
                        </a:rPr>
                        <a:t>Improved Personal Safety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4733194"/>
                  </a:ext>
                </a:extLst>
              </a:tr>
              <a:tr h="247301">
                <a:tc>
                  <a:txBody>
                    <a:bodyPr/>
                    <a:lstStyle/>
                    <a:p>
                      <a:pPr algn="l" fontAlgn="b"/>
                      <a:r>
                        <a:rPr lang="en-US" sz="1100" b="0" u="none" strike="noStrike">
                          <a:effectLst/>
                        </a:rPr>
                        <a:t>Walking/Biking oriented design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0190940"/>
                  </a:ext>
                </a:extLst>
              </a:tr>
              <a:tr h="247301">
                <a:tc>
                  <a:txBody>
                    <a:bodyPr/>
                    <a:lstStyle/>
                    <a:p>
                      <a:pPr algn="l" fontAlgn="b"/>
                      <a:r>
                        <a:rPr lang="en-US" sz="1100" b="0" u="none" strike="noStrike">
                          <a:effectLst/>
                        </a:rPr>
                        <a:t>Separate Bike Lanes/Sidewalks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9039488"/>
                  </a:ext>
                </a:extLst>
              </a:tr>
            </a:tbl>
          </a:graphicData>
        </a:graphic>
      </p:graphicFrame>
      <p:sp>
        <p:nvSpPr>
          <p:cNvPr id="3" name="TextBox 2">
            <a:extLst>
              <a:ext uri="{FF2B5EF4-FFF2-40B4-BE49-F238E27FC236}">
                <a16:creationId xmlns:a16="http://schemas.microsoft.com/office/drawing/2014/main" id="{F1003EFC-9912-3FCE-F6ED-48FCE492A9BB}"/>
              </a:ext>
            </a:extLst>
          </p:cNvPr>
          <p:cNvSpPr txBox="1"/>
          <p:nvPr/>
        </p:nvSpPr>
        <p:spPr>
          <a:xfrm>
            <a:off x="7964424" y="2485669"/>
            <a:ext cx="3977640"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effectLst/>
                <a:latin typeface="Open Sans" panose="020B0606030504020204" pitchFamily="34" charset="0"/>
                <a:ea typeface="MS Mincho" panose="02020609040205080304" pitchFamily="49" charset="-128"/>
                <a:cs typeface="Times New Roman" panose="02020603050405020304" pitchFamily="18" charset="0"/>
              </a:rPr>
              <a:t>The number one suggestion – beyond “don’t know” – is to reduce the amount of traffic in the city. </a:t>
            </a:r>
          </a:p>
          <a:p>
            <a:pPr marL="742950" lvl="1" indent="-285750">
              <a:buFont typeface="Arial" panose="020B0604020202020204" pitchFamily="34" charset="0"/>
              <a:buChar char="•"/>
            </a:pPr>
            <a:r>
              <a:rPr lang="en-US" sz="1400" dirty="0">
                <a:effectLst/>
                <a:latin typeface="Open Sans" panose="020B0606030504020204" pitchFamily="34" charset="0"/>
                <a:ea typeface="MS Mincho" panose="02020609040205080304" pitchFamily="49" charset="-128"/>
                <a:cs typeface="Times New Roman" panose="02020603050405020304" pitchFamily="18" charset="0"/>
              </a:rPr>
              <a:t>Over a quarter (26 percent) of responses indicate that problems with traffic created a barrier for many citizens to walk or bike regularly. </a:t>
            </a:r>
          </a:p>
          <a:p>
            <a:pPr marL="742950" lvl="1" indent="-285750">
              <a:buFont typeface="Arial" panose="020B0604020202020204" pitchFamily="34" charset="0"/>
              <a:buChar char="•"/>
            </a:pPr>
            <a:r>
              <a:rPr lang="en-US" sz="1400" dirty="0">
                <a:effectLst/>
                <a:latin typeface="Open Sans" panose="020B0606030504020204" pitchFamily="34" charset="0"/>
                <a:ea typeface="MS Mincho" panose="02020609040205080304" pitchFamily="49" charset="-128"/>
                <a:cs typeface="Times New Roman" panose="02020603050405020304" pitchFamily="18" charset="0"/>
              </a:rPr>
              <a:t>This category increased by about 18-points from 2021 </a:t>
            </a:r>
          </a:p>
          <a:p>
            <a:pPr marL="285750" indent="-285750">
              <a:buFont typeface="Arial" panose="020B0604020202020204" pitchFamily="34" charset="0"/>
              <a:buChar char="•"/>
            </a:pPr>
            <a:r>
              <a:rPr lang="en-US" sz="1400" dirty="0">
                <a:latin typeface="Open Sans" panose="020B0606030504020204" pitchFamily="34" charset="0"/>
                <a:ea typeface="MS Mincho" panose="02020609040205080304" pitchFamily="49" charset="-128"/>
                <a:cs typeface="Times New Roman" panose="02020603050405020304" pitchFamily="18" charset="0"/>
              </a:rPr>
              <a:t>More traffic enforcement has noticeably decreased from 2021 with less than 5% of respondents indicating this would encourage more walking, biking, and scooting.</a:t>
            </a:r>
            <a:endParaRPr lang="en-US" sz="1400" dirty="0"/>
          </a:p>
        </p:txBody>
      </p:sp>
    </p:spTree>
    <p:extLst>
      <p:ext uri="{BB962C8B-B14F-4D97-AF65-F5344CB8AC3E}">
        <p14:creationId xmlns:p14="http://schemas.microsoft.com/office/powerpoint/2010/main" val="4161449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C1E-D3DF-3868-1517-FF3F3C97489F}"/>
              </a:ext>
            </a:extLst>
          </p:cNvPr>
          <p:cNvSpPr>
            <a:spLocks noGrp="1"/>
          </p:cNvSpPr>
          <p:nvPr>
            <p:ph type="title"/>
          </p:nvPr>
        </p:nvSpPr>
        <p:spPr/>
        <p:txBody>
          <a:bodyPr/>
          <a:lstStyle/>
          <a:p>
            <a:r>
              <a:rPr lang="en-US" dirty="0"/>
              <a:t>Transit Factors</a:t>
            </a:r>
          </a:p>
        </p:txBody>
      </p:sp>
      <p:graphicFrame>
        <p:nvGraphicFramePr>
          <p:cNvPr id="5" name="Content Placeholder 4">
            <a:extLst>
              <a:ext uri="{FF2B5EF4-FFF2-40B4-BE49-F238E27FC236}">
                <a16:creationId xmlns:a16="http://schemas.microsoft.com/office/drawing/2014/main" id="{51334C0C-0229-F3DD-3F2D-8371DB1A28A1}"/>
              </a:ext>
            </a:extLst>
          </p:cNvPr>
          <p:cNvGraphicFramePr>
            <a:graphicFrameLocks noGrp="1"/>
          </p:cNvGraphicFramePr>
          <p:nvPr>
            <p:ph sz="quarter" idx="13"/>
            <p:extLst>
              <p:ext uri="{D42A27DB-BD31-4B8C-83A1-F6EECF244321}">
                <p14:modId xmlns:p14="http://schemas.microsoft.com/office/powerpoint/2010/main" val="1565486582"/>
              </p:ext>
            </p:extLst>
          </p:nvPr>
        </p:nvGraphicFramePr>
        <p:xfrm>
          <a:off x="838200" y="1808163"/>
          <a:ext cx="10515600" cy="4748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892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C178F-A8BD-4C62-A1BE-68F4C4720031}"/>
              </a:ext>
            </a:extLst>
          </p:cNvPr>
          <p:cNvSpPr>
            <a:spLocks noGrp="1"/>
          </p:cNvSpPr>
          <p:nvPr>
            <p:ph type="title"/>
          </p:nvPr>
        </p:nvSpPr>
        <p:spPr>
          <a:xfrm>
            <a:off x="-109331" y="5103961"/>
            <a:ext cx="12192000" cy="1325563"/>
          </a:xfrm>
        </p:spPr>
        <p:txBody>
          <a:bodyPr>
            <a:normAutofit/>
          </a:bodyPr>
          <a:lstStyle/>
          <a:p>
            <a:r>
              <a:rPr lang="en-US" sz="3600"/>
              <a:t>Sustainability &amp; Resiliency | Workforce Development</a:t>
            </a:r>
          </a:p>
        </p:txBody>
      </p:sp>
      <p:pic>
        <p:nvPicPr>
          <p:cNvPr id="5" name="Picture 4" descr="Rough stormy water in motion">
            <a:extLst>
              <a:ext uri="{FF2B5EF4-FFF2-40B4-BE49-F238E27FC236}">
                <a16:creationId xmlns:a16="http://schemas.microsoft.com/office/drawing/2014/main" id="{E7DE3050-3C95-422E-8A7B-C7AA397B2C86}"/>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2805" t="29195" r="43597" b="18671"/>
          <a:stretch/>
        </p:blipFill>
        <p:spPr>
          <a:xfrm>
            <a:off x="-1" y="10"/>
            <a:ext cx="6096001" cy="4865904"/>
          </a:xfrm>
          <a:prstGeom prst="rect">
            <a:avLst/>
          </a:prstGeom>
        </p:spPr>
      </p:pic>
      <p:pic>
        <p:nvPicPr>
          <p:cNvPr id="6" name="Picture 5" descr="A construction project on top roof and crane background">
            <a:extLst>
              <a:ext uri="{FF2B5EF4-FFF2-40B4-BE49-F238E27FC236}">
                <a16:creationId xmlns:a16="http://schemas.microsoft.com/office/drawing/2014/main" id="{396005F2-74E9-4C49-B968-4AD6339A2CD1}"/>
              </a:ext>
            </a:extLst>
          </p:cNvPr>
          <p:cNvPicPr>
            <a:picLocks noChangeAspect="1"/>
          </p:cNvPicPr>
          <p:nvPr/>
        </p:nvPicPr>
        <p:blipFill rotWithShape="1">
          <a:blip r:embed="rId3">
            <a:duotone>
              <a:prstClr val="black"/>
              <a:schemeClr val="accent1">
                <a:tint val="45000"/>
                <a:satMod val="400000"/>
              </a:schemeClr>
            </a:duotone>
          </a:blip>
          <a:srcRect l="49852" t="5349" b="35038"/>
          <a:stretch/>
        </p:blipFill>
        <p:spPr>
          <a:xfrm>
            <a:off x="6096000" y="0"/>
            <a:ext cx="6132324" cy="4865904"/>
          </a:xfrm>
          <a:prstGeom prst="rect">
            <a:avLst/>
          </a:prstGeom>
          <a:noFill/>
        </p:spPr>
      </p:pic>
    </p:spTree>
    <p:extLst>
      <p:ext uri="{BB962C8B-B14F-4D97-AF65-F5344CB8AC3E}">
        <p14:creationId xmlns:p14="http://schemas.microsoft.com/office/powerpoint/2010/main" val="2838721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51E96B-0ABA-4B9C-B43B-3E4E3746DBFA}"/>
              </a:ext>
            </a:extLst>
          </p:cNvPr>
          <p:cNvSpPr>
            <a:spLocks noGrp="1"/>
          </p:cNvSpPr>
          <p:nvPr>
            <p:ph type="title"/>
          </p:nvPr>
        </p:nvSpPr>
        <p:spPr/>
        <p:txBody>
          <a:bodyPr>
            <a:normAutofit/>
          </a:bodyPr>
          <a:lstStyle/>
          <a:p>
            <a:r>
              <a:rPr lang="en-US" sz="3200" dirty="0"/>
              <a:t>Sustainability &amp; Resiliency</a:t>
            </a:r>
          </a:p>
        </p:txBody>
      </p:sp>
      <p:graphicFrame>
        <p:nvGraphicFramePr>
          <p:cNvPr id="8" name="Content Placeholder 7">
            <a:extLst>
              <a:ext uri="{FF2B5EF4-FFF2-40B4-BE49-F238E27FC236}">
                <a16:creationId xmlns:a16="http://schemas.microsoft.com/office/drawing/2014/main" id="{B03BD385-59EB-3AB2-B23D-BDDDFB9F078B}"/>
              </a:ext>
            </a:extLst>
          </p:cNvPr>
          <p:cNvGraphicFramePr>
            <a:graphicFrameLocks noGrp="1"/>
          </p:cNvGraphicFramePr>
          <p:nvPr>
            <p:ph sz="quarter" idx="13"/>
            <p:extLst>
              <p:ext uri="{D42A27DB-BD31-4B8C-83A1-F6EECF244321}">
                <p14:modId xmlns:p14="http://schemas.microsoft.com/office/powerpoint/2010/main" val="3795337160"/>
              </p:ext>
            </p:extLst>
          </p:nvPr>
        </p:nvGraphicFramePr>
        <p:xfrm>
          <a:off x="731520" y="1695451"/>
          <a:ext cx="10844784" cy="38957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B9BD101-A636-A1B8-FEFE-4BDE8A21F312}"/>
              </a:ext>
            </a:extLst>
          </p:cNvPr>
          <p:cNvSpPr txBox="1"/>
          <p:nvPr/>
        </p:nvSpPr>
        <p:spPr>
          <a:xfrm>
            <a:off x="6338207" y="5923138"/>
            <a:ext cx="2331720" cy="369332"/>
          </a:xfrm>
          <a:prstGeom prst="rect">
            <a:avLst/>
          </a:prstGeom>
          <a:noFill/>
        </p:spPr>
        <p:txBody>
          <a:bodyPr wrap="square" rtlCol="0">
            <a:spAutoFit/>
          </a:bodyPr>
          <a:lstStyle/>
          <a:p>
            <a:pPr algn="ctr"/>
            <a:r>
              <a:rPr lang="en-US" dirty="0"/>
              <a:t>2022 Mean: 3.76</a:t>
            </a:r>
          </a:p>
        </p:txBody>
      </p:sp>
      <p:sp>
        <p:nvSpPr>
          <p:cNvPr id="6" name="TextBox 5">
            <a:extLst>
              <a:ext uri="{FF2B5EF4-FFF2-40B4-BE49-F238E27FC236}">
                <a16:creationId xmlns:a16="http://schemas.microsoft.com/office/drawing/2014/main" id="{24F74326-CA1A-1D91-4AA2-F202D0C74D51}"/>
              </a:ext>
            </a:extLst>
          </p:cNvPr>
          <p:cNvSpPr txBox="1"/>
          <p:nvPr/>
        </p:nvSpPr>
        <p:spPr>
          <a:xfrm>
            <a:off x="3817511" y="5928797"/>
            <a:ext cx="2331720" cy="369332"/>
          </a:xfrm>
          <a:prstGeom prst="rect">
            <a:avLst/>
          </a:prstGeom>
          <a:noFill/>
        </p:spPr>
        <p:txBody>
          <a:bodyPr wrap="square" rtlCol="0">
            <a:spAutoFit/>
          </a:bodyPr>
          <a:lstStyle/>
          <a:p>
            <a:pPr algn="ctr"/>
            <a:r>
              <a:rPr lang="en-US" dirty="0"/>
              <a:t>2021 Mean: 3.69</a:t>
            </a:r>
          </a:p>
        </p:txBody>
      </p:sp>
    </p:spTree>
    <p:extLst>
      <p:ext uri="{BB962C8B-B14F-4D97-AF65-F5344CB8AC3E}">
        <p14:creationId xmlns:p14="http://schemas.microsoft.com/office/powerpoint/2010/main" val="282267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AA27-251C-ECFD-920D-F87479A2A945}"/>
              </a:ext>
            </a:extLst>
          </p:cNvPr>
          <p:cNvSpPr>
            <a:spLocks noGrp="1"/>
          </p:cNvSpPr>
          <p:nvPr>
            <p:ph type="title"/>
          </p:nvPr>
        </p:nvSpPr>
        <p:spPr>
          <a:xfrm>
            <a:off x="838200" y="22225"/>
            <a:ext cx="10515600" cy="1333046"/>
          </a:xfrm>
        </p:spPr>
        <p:txBody>
          <a:bodyPr anchor="ctr">
            <a:normAutofit/>
          </a:bodyPr>
          <a:lstStyle/>
          <a:p>
            <a:r>
              <a:rPr lang="en-US" sz="3200" dirty="0"/>
              <a:t>Workforce Development</a:t>
            </a:r>
          </a:p>
        </p:txBody>
      </p:sp>
      <p:graphicFrame>
        <p:nvGraphicFramePr>
          <p:cNvPr id="5" name="Content Placeholder 4">
            <a:extLst>
              <a:ext uri="{FF2B5EF4-FFF2-40B4-BE49-F238E27FC236}">
                <a16:creationId xmlns:a16="http://schemas.microsoft.com/office/drawing/2014/main" id="{28E2B305-D6AA-3F03-5068-6021A9CA2DAE}"/>
              </a:ext>
            </a:extLst>
          </p:cNvPr>
          <p:cNvGraphicFramePr>
            <a:graphicFrameLocks noGrp="1"/>
          </p:cNvGraphicFramePr>
          <p:nvPr>
            <p:ph sz="quarter" idx="13"/>
            <p:extLst>
              <p:ext uri="{D42A27DB-BD31-4B8C-83A1-F6EECF244321}">
                <p14:modId xmlns:p14="http://schemas.microsoft.com/office/powerpoint/2010/main" val="492704297"/>
              </p:ext>
            </p:extLst>
          </p:nvPr>
        </p:nvGraphicFramePr>
        <p:xfrm>
          <a:off x="838200" y="1746250"/>
          <a:ext cx="6164263" cy="4276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D62FCF94-9BBA-7AAF-105F-C82497297EC2}"/>
              </a:ext>
            </a:extLst>
          </p:cNvPr>
          <p:cNvGraphicFramePr>
            <a:graphicFrameLocks noGrp="1"/>
          </p:cNvGraphicFramePr>
          <p:nvPr>
            <p:extLst>
              <p:ext uri="{D42A27DB-BD31-4B8C-83A1-F6EECF244321}">
                <p14:modId xmlns:p14="http://schemas.microsoft.com/office/powerpoint/2010/main" val="1076927453"/>
              </p:ext>
            </p:extLst>
          </p:nvPr>
        </p:nvGraphicFramePr>
        <p:xfrm>
          <a:off x="7421753" y="1746250"/>
          <a:ext cx="4255135" cy="1379892"/>
        </p:xfrm>
        <a:graphic>
          <a:graphicData uri="http://schemas.openxmlformats.org/drawingml/2006/table">
            <a:tbl>
              <a:tblPr>
                <a:tableStyleId>{5C22544A-7EE6-4342-B048-85BDC9FD1C3A}</a:tableStyleId>
              </a:tblPr>
              <a:tblGrid>
                <a:gridCol w="1736141">
                  <a:extLst>
                    <a:ext uri="{9D8B030D-6E8A-4147-A177-3AD203B41FA5}">
                      <a16:colId xmlns:a16="http://schemas.microsoft.com/office/drawing/2014/main" val="1384470332"/>
                    </a:ext>
                  </a:extLst>
                </a:gridCol>
                <a:gridCol w="2518994">
                  <a:extLst>
                    <a:ext uri="{9D8B030D-6E8A-4147-A177-3AD203B41FA5}">
                      <a16:colId xmlns:a16="http://schemas.microsoft.com/office/drawing/2014/main" val="1677700"/>
                    </a:ext>
                  </a:extLst>
                </a:gridCol>
              </a:tblGrid>
              <a:tr h="519252">
                <a:tc gridSpan="2">
                  <a:txBody>
                    <a:bodyPr/>
                    <a:lstStyle/>
                    <a:p>
                      <a:pPr algn="ctr" fontAlgn="b"/>
                      <a:r>
                        <a:rPr lang="en-US" sz="1200" b="1" u="none" strike="noStrike" dirty="0">
                          <a:effectLst/>
                        </a:rPr>
                        <a:t>For approximately how many months have you been looking for a job?</a:t>
                      </a:r>
                      <a:endParaRPr lang="en-US"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3400804513"/>
                  </a:ext>
                </a:extLst>
              </a:tr>
              <a:tr h="286880">
                <a:tc>
                  <a:txBody>
                    <a:bodyPr/>
                    <a:lstStyle/>
                    <a:p>
                      <a:pPr algn="l" fontAlgn="b"/>
                      <a:endParaRPr lang="en-US"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Length of Unemployment (in Months)</a:t>
                      </a:r>
                      <a:endParaRPr lang="en-US"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3436344"/>
                  </a:ext>
                </a:extLst>
              </a:tr>
              <a:tr h="286880">
                <a:tc>
                  <a:txBody>
                    <a:bodyPr/>
                    <a:lstStyle/>
                    <a:p>
                      <a:pPr algn="l" fontAlgn="b"/>
                      <a:r>
                        <a:rPr lang="en-US" sz="1100" u="none" strike="noStrike">
                          <a:effectLst/>
                        </a:rPr>
                        <a:t>Mean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8.62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06589"/>
                  </a:ext>
                </a:extLst>
              </a:tr>
              <a:tr h="286880">
                <a:tc>
                  <a:txBody>
                    <a:bodyPr/>
                    <a:lstStyle/>
                    <a:p>
                      <a:pPr algn="l" fontAlgn="b"/>
                      <a:r>
                        <a:rPr lang="en-US" sz="1100" u="none" strike="noStrike">
                          <a:effectLst/>
                        </a:rPr>
                        <a:t>Median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1421767"/>
                  </a:ext>
                </a:extLst>
              </a:tr>
            </a:tbl>
          </a:graphicData>
        </a:graphic>
      </p:graphicFrame>
      <p:graphicFrame>
        <p:nvGraphicFramePr>
          <p:cNvPr id="9" name="Chart 8">
            <a:extLst>
              <a:ext uri="{FF2B5EF4-FFF2-40B4-BE49-F238E27FC236}">
                <a16:creationId xmlns:a16="http://schemas.microsoft.com/office/drawing/2014/main" id="{DC71C1CB-FFAF-4B5C-592D-A52C667EADF9}"/>
              </a:ext>
            </a:extLst>
          </p:cNvPr>
          <p:cNvGraphicFramePr>
            <a:graphicFrameLocks/>
          </p:cNvGraphicFramePr>
          <p:nvPr>
            <p:extLst>
              <p:ext uri="{D42A27DB-BD31-4B8C-83A1-F6EECF244321}">
                <p14:modId xmlns:p14="http://schemas.microsoft.com/office/powerpoint/2010/main" val="1949821337"/>
              </p:ext>
            </p:extLst>
          </p:nvPr>
        </p:nvGraphicFramePr>
        <p:xfrm>
          <a:off x="7550468" y="3429000"/>
          <a:ext cx="4125785" cy="3003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46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BB0F5B-0CE7-40FF-91B0-CF239EF0AAFA}"/>
              </a:ext>
            </a:extLst>
          </p:cNvPr>
          <p:cNvSpPr>
            <a:spLocks noGrp="1"/>
          </p:cNvSpPr>
          <p:nvPr>
            <p:ph type="title"/>
          </p:nvPr>
        </p:nvSpPr>
        <p:spPr/>
        <p:txBody>
          <a:bodyPr anchor="ctr">
            <a:normAutofit/>
          </a:bodyPr>
          <a:lstStyle/>
          <a:p>
            <a:r>
              <a:rPr lang="en-US"/>
              <a:t>Final Thoughts</a:t>
            </a:r>
          </a:p>
        </p:txBody>
      </p:sp>
      <p:pic>
        <p:nvPicPr>
          <p:cNvPr id="7" name="Picture 5" descr="Empty speech bubbles">
            <a:extLst>
              <a:ext uri="{FF2B5EF4-FFF2-40B4-BE49-F238E27FC236}">
                <a16:creationId xmlns:a16="http://schemas.microsoft.com/office/drawing/2014/main" id="{20488922-C296-436D-B63E-38DA6095024B}"/>
              </a:ext>
            </a:extLst>
          </p:cNvPr>
          <p:cNvPicPr>
            <a:picLocks noChangeAspect="1"/>
          </p:cNvPicPr>
          <p:nvPr/>
        </p:nvPicPr>
        <p:blipFill rotWithShape="1">
          <a:blip r:embed="rId2">
            <a:duotone>
              <a:prstClr val="black"/>
              <a:schemeClr val="accent1">
                <a:tint val="45000"/>
                <a:satMod val="400000"/>
              </a:schemeClr>
            </a:duotone>
          </a:blip>
          <a:srcRect t="15897" b="24392"/>
          <a:stretch/>
        </p:blipFill>
        <p:spPr>
          <a:xfrm>
            <a:off x="-1" y="0"/>
            <a:ext cx="12197945" cy="4861775"/>
          </a:xfrm>
          <a:prstGeom prst="rect">
            <a:avLst/>
          </a:prstGeom>
          <a:noFill/>
        </p:spPr>
      </p:pic>
    </p:spTree>
    <p:extLst>
      <p:ext uri="{BB962C8B-B14F-4D97-AF65-F5344CB8AC3E}">
        <p14:creationId xmlns:p14="http://schemas.microsoft.com/office/powerpoint/2010/main" val="316761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F525-E93D-461C-AEBF-2815E43E5D9E}"/>
              </a:ext>
            </a:extLst>
          </p:cNvPr>
          <p:cNvSpPr>
            <a:spLocks noGrp="1"/>
          </p:cNvSpPr>
          <p:nvPr>
            <p:ph type="title"/>
          </p:nvPr>
        </p:nvSpPr>
        <p:spPr/>
        <p:txBody>
          <a:bodyPr/>
          <a:lstStyle/>
          <a:p>
            <a:r>
              <a:rPr lang="en-US"/>
              <a:t>Methodology</a:t>
            </a:r>
          </a:p>
        </p:txBody>
      </p:sp>
      <p:sp>
        <p:nvSpPr>
          <p:cNvPr id="3" name="Content Placeholder 2">
            <a:extLst>
              <a:ext uri="{FF2B5EF4-FFF2-40B4-BE49-F238E27FC236}">
                <a16:creationId xmlns:a16="http://schemas.microsoft.com/office/drawing/2014/main" id="{9DC527FC-6E6E-46EA-A3BB-FA5E1301A722}"/>
              </a:ext>
            </a:extLst>
          </p:cNvPr>
          <p:cNvSpPr>
            <a:spLocks noGrp="1"/>
          </p:cNvSpPr>
          <p:nvPr>
            <p:ph idx="1"/>
          </p:nvPr>
        </p:nvSpPr>
        <p:spPr/>
        <p:txBody>
          <a:bodyPr vert="horz" lIns="91440" tIns="45720" rIns="91440" bIns="45720" rtlCol="0" anchor="t">
            <a:normAutofit fontScale="92500"/>
          </a:bodyPr>
          <a:lstStyle/>
          <a:p>
            <a:pPr>
              <a:buFont typeface="Arial" panose="020B0604020202020204" pitchFamily="34" charset="0"/>
              <a:buChar char="•"/>
            </a:pPr>
            <a:r>
              <a:rPr lang="en-US" dirty="0"/>
              <a:t>Total respondents: 1,300 City of Tampa residents aged 18+</a:t>
            </a:r>
          </a:p>
          <a:p>
            <a:pPr>
              <a:buFont typeface="Arial" panose="020B0604020202020204" pitchFamily="34" charset="0"/>
              <a:buChar char="•"/>
            </a:pPr>
            <a:r>
              <a:rPr lang="en-US" dirty="0"/>
              <a:t>Margin of error: ±2.71% at a 95% confidence level</a:t>
            </a:r>
          </a:p>
          <a:p>
            <a:pPr>
              <a:buFont typeface="Arial" panose="020B0604020202020204" pitchFamily="34" charset="0"/>
              <a:buChar char="•"/>
            </a:pPr>
            <a:r>
              <a:rPr lang="en-US" dirty="0"/>
              <a:t>Data collection: April 14, 2022, through May 26, 2022</a:t>
            </a:r>
          </a:p>
          <a:p>
            <a:r>
              <a:rPr lang="en-US" dirty="0">
                <a:ea typeface="+mn-lt"/>
                <a:cs typeface="+mn-lt"/>
              </a:rPr>
              <a:t>Telephonic survey using both landlines and cellphones</a:t>
            </a:r>
            <a:endParaRPr lang="en-US" dirty="0"/>
          </a:p>
          <a:p>
            <a:pPr>
              <a:buFont typeface="Arial" panose="020B0604020202020204" pitchFamily="34" charset="0"/>
              <a:buChar char="•"/>
            </a:pPr>
            <a:r>
              <a:rPr lang="en-US" dirty="0"/>
              <a:t>Average length of survey: 16 minutes</a:t>
            </a:r>
            <a:endParaRPr lang="en-US" dirty="0">
              <a:ea typeface="Lato Medium"/>
              <a:cs typeface="Lato Medium"/>
            </a:endParaRPr>
          </a:p>
          <a:p>
            <a:r>
              <a:rPr lang="en-US" dirty="0">
                <a:ea typeface="+mn-lt"/>
                <a:cs typeface="+mn-lt"/>
              </a:rPr>
              <a:t>Five respondent demographics were controlled: age, gender, race/ethnicity, educational attainment, and homeownership status</a:t>
            </a:r>
            <a:endParaRPr lang="en-US" dirty="0"/>
          </a:p>
          <a:p>
            <a:pPr marL="0" indent="0">
              <a:buNone/>
            </a:pPr>
            <a:endParaRPr lang="en-US" dirty="0"/>
          </a:p>
        </p:txBody>
      </p:sp>
    </p:spTree>
    <p:extLst>
      <p:ext uri="{BB962C8B-B14F-4D97-AF65-F5344CB8AC3E}">
        <p14:creationId xmlns:p14="http://schemas.microsoft.com/office/powerpoint/2010/main" val="40894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AAA434-DF21-4BA3-AFAA-A765D43F96AC}"/>
              </a:ext>
            </a:extLst>
          </p:cNvPr>
          <p:cNvSpPr>
            <a:spLocks noGrp="1"/>
          </p:cNvSpPr>
          <p:nvPr>
            <p:ph type="title"/>
          </p:nvPr>
        </p:nvSpPr>
        <p:spPr/>
        <p:txBody>
          <a:bodyPr/>
          <a:lstStyle/>
          <a:p>
            <a:r>
              <a:rPr lang="en-US"/>
              <a:t>Conclusion</a:t>
            </a:r>
          </a:p>
        </p:txBody>
      </p:sp>
      <p:sp>
        <p:nvSpPr>
          <p:cNvPr id="4" name="Content Placeholder 3">
            <a:extLst>
              <a:ext uri="{FF2B5EF4-FFF2-40B4-BE49-F238E27FC236}">
                <a16:creationId xmlns:a16="http://schemas.microsoft.com/office/drawing/2014/main" id="{585B5FA9-C563-4C21-80BB-AF73143E5DCD}"/>
              </a:ext>
            </a:extLst>
          </p:cNvPr>
          <p:cNvSpPr>
            <a:spLocks noGrp="1"/>
          </p:cNvSpPr>
          <p:nvPr>
            <p:ph idx="1"/>
          </p:nvPr>
        </p:nvSpPr>
        <p:spPr>
          <a:xfrm>
            <a:off x="3200400" y="1690688"/>
            <a:ext cx="8153400" cy="4802187"/>
          </a:xfrm>
        </p:spPr>
        <p:txBody>
          <a:bodyPr>
            <a:normAutofit/>
          </a:bodyPr>
          <a:lstStyle/>
          <a:p>
            <a:r>
              <a:rPr lang="en-US" sz="1600" dirty="0"/>
              <a:t>Trust in the City of Tampa remained high from 2021 to 2022</a:t>
            </a:r>
          </a:p>
          <a:p>
            <a:r>
              <a:rPr lang="en-US" sz="1600" dirty="0"/>
              <a:t>Levels of recommendation for all categories </a:t>
            </a:r>
            <a:r>
              <a:rPr lang="en-US" sz="1600"/>
              <a:t>are consistently high</a:t>
            </a:r>
            <a:endParaRPr lang="en-US" sz="1600" dirty="0"/>
          </a:p>
          <a:p>
            <a:r>
              <a:rPr lang="en-US" sz="1600" dirty="0"/>
              <a:t>Residents continue to report high positive levels of trust and confidence in the city’s handling of general issues; they also continue to feel that the city is prepared for hurricanes, floods, and other natural disasters</a:t>
            </a:r>
          </a:p>
          <a:p>
            <a:r>
              <a:rPr lang="en-US" sz="1600" dirty="0"/>
              <a:t>There have been noticeable changes in some expectation gaps</a:t>
            </a:r>
          </a:p>
          <a:p>
            <a:pPr lvl="1"/>
            <a:r>
              <a:rPr lang="en-US" sz="1200" dirty="0"/>
              <a:t>“Flood prevention” fell seven places between 2020 and 2021 compared to 2022</a:t>
            </a:r>
          </a:p>
          <a:p>
            <a:pPr lvl="1"/>
            <a:r>
              <a:rPr lang="en-US" sz="1200" dirty="0"/>
              <a:t>“Diversity, equity, and inclusion” and “Sense of personal safety” have moved up eight spots since 2020</a:t>
            </a:r>
          </a:p>
          <a:p>
            <a:r>
              <a:rPr lang="en-US" sz="1600" dirty="0"/>
              <a:t>Affordable housing has moved up rapidly to the largest expectation gap in three years</a:t>
            </a:r>
          </a:p>
          <a:p>
            <a:pPr lvl="1"/>
            <a:r>
              <a:rPr lang="en-US" sz="1200" dirty="0"/>
              <a:t>Number 12 in 2020 to Number 1 in 2022</a:t>
            </a:r>
          </a:p>
          <a:p>
            <a:r>
              <a:rPr lang="en-US" sz="1600" dirty="0"/>
              <a:t>Homeowners in Tampa prioritize the size of their home, while renters place more importance on housing affordability</a:t>
            </a:r>
          </a:p>
          <a:p>
            <a:pPr lvl="1"/>
            <a:r>
              <a:rPr lang="en-US" sz="1200" dirty="0"/>
              <a:t>However, both groups ranked the length of their commute as the least important issue when choosing where to live</a:t>
            </a:r>
          </a:p>
          <a:p>
            <a:r>
              <a:rPr lang="en-US" sz="1600" dirty="0"/>
              <a:t>The number one improvement that residents believe would encourage more walking and biking is less traffic in the city</a:t>
            </a:r>
          </a:p>
          <a:p>
            <a:pPr lvl="1"/>
            <a:r>
              <a:rPr lang="en-US" sz="1200" dirty="0"/>
              <a:t>Only category besides “Don’t Know” to be reported by more than a quarter of respondents</a:t>
            </a:r>
          </a:p>
        </p:txBody>
      </p:sp>
    </p:spTree>
    <p:extLst>
      <p:ext uri="{BB962C8B-B14F-4D97-AF65-F5344CB8AC3E}">
        <p14:creationId xmlns:p14="http://schemas.microsoft.com/office/powerpoint/2010/main" val="309935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B45038F-AC7A-309E-5912-6DB29C67F8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343" y="5308972"/>
            <a:ext cx="3229761" cy="875784"/>
          </a:xfrm>
          <a:prstGeom prst="rect">
            <a:avLst/>
          </a:prstGeom>
        </p:spPr>
      </p:pic>
    </p:spTree>
    <p:extLst>
      <p:ext uri="{BB962C8B-B14F-4D97-AF65-F5344CB8AC3E}">
        <p14:creationId xmlns:p14="http://schemas.microsoft.com/office/powerpoint/2010/main" val="190029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1406F-5760-48C8-AFFB-CC8B25AEFDEB}"/>
              </a:ext>
            </a:extLst>
          </p:cNvPr>
          <p:cNvSpPr>
            <a:spLocks noGrp="1"/>
          </p:cNvSpPr>
          <p:nvPr>
            <p:ph type="title"/>
          </p:nvPr>
        </p:nvSpPr>
        <p:spPr>
          <a:xfrm>
            <a:off x="6096000" y="250031"/>
            <a:ext cx="6100148" cy="1325563"/>
          </a:xfrm>
        </p:spPr>
        <p:txBody>
          <a:bodyPr/>
          <a:lstStyle/>
          <a:p>
            <a:r>
              <a:rPr lang="en-US"/>
              <a:t>Study Regions</a:t>
            </a:r>
          </a:p>
        </p:txBody>
      </p:sp>
      <p:sp>
        <p:nvSpPr>
          <p:cNvPr id="5" name="Content Placeholder 4">
            <a:extLst>
              <a:ext uri="{FF2B5EF4-FFF2-40B4-BE49-F238E27FC236}">
                <a16:creationId xmlns:a16="http://schemas.microsoft.com/office/drawing/2014/main" id="{8A8277AE-EBE4-4FE3-8358-53D6EF71D6D2}"/>
              </a:ext>
            </a:extLst>
          </p:cNvPr>
          <p:cNvSpPr>
            <a:spLocks noGrp="1"/>
          </p:cNvSpPr>
          <p:nvPr>
            <p:ph sz="half" idx="1"/>
          </p:nvPr>
        </p:nvSpPr>
        <p:spPr>
          <a:xfrm>
            <a:off x="6096000" y="1575594"/>
            <a:ext cx="5562600" cy="2602123"/>
          </a:xfrm>
        </p:spPr>
        <p:txBody>
          <a:bodyPr/>
          <a:lstStyle/>
          <a:p>
            <a:r>
              <a:rPr lang="en-US"/>
              <a:t>Data was segmented into six regions to provide analysis of different parts of the city</a:t>
            </a:r>
          </a:p>
        </p:txBody>
      </p:sp>
      <p:pic>
        <p:nvPicPr>
          <p:cNvPr id="3" name="Picture 2" descr="Diagram, map&#10;&#10;Description automatically generated">
            <a:extLst>
              <a:ext uri="{FF2B5EF4-FFF2-40B4-BE49-F238E27FC236}">
                <a16:creationId xmlns:a16="http://schemas.microsoft.com/office/drawing/2014/main" id="{82DE38E8-C3E6-48E3-A764-491A442BD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950"/>
          <a:stretch/>
        </p:blipFill>
        <p:spPr>
          <a:xfrm>
            <a:off x="0" y="0"/>
            <a:ext cx="5558452" cy="6858000"/>
          </a:xfrm>
          <a:prstGeom prst="rect">
            <a:avLst/>
          </a:prstGeom>
        </p:spPr>
      </p:pic>
    </p:spTree>
    <p:extLst>
      <p:ext uri="{BB962C8B-B14F-4D97-AF65-F5344CB8AC3E}">
        <p14:creationId xmlns:p14="http://schemas.microsoft.com/office/powerpoint/2010/main" val="358200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5962D-5EFE-4E5D-8F69-E54ECAAD1FAF}"/>
              </a:ext>
            </a:extLst>
          </p:cNvPr>
          <p:cNvSpPr>
            <a:spLocks noGrp="1"/>
          </p:cNvSpPr>
          <p:nvPr>
            <p:ph type="title"/>
          </p:nvPr>
        </p:nvSpPr>
        <p:spPr/>
        <p:txBody>
          <a:bodyPr/>
          <a:lstStyle/>
          <a:p>
            <a:r>
              <a:rPr lang="en-US"/>
              <a:t>Respondent Profile</a:t>
            </a:r>
          </a:p>
        </p:txBody>
      </p:sp>
      <p:graphicFrame>
        <p:nvGraphicFramePr>
          <p:cNvPr id="15" name="Content Placeholder 14">
            <a:extLst>
              <a:ext uri="{FF2B5EF4-FFF2-40B4-BE49-F238E27FC236}">
                <a16:creationId xmlns:a16="http://schemas.microsoft.com/office/drawing/2014/main" id="{CFE2008A-1ED3-8ED3-859F-38F69CEAD26E}"/>
              </a:ext>
            </a:extLst>
          </p:cNvPr>
          <p:cNvGraphicFramePr>
            <a:graphicFrameLocks noGrp="1"/>
          </p:cNvGraphicFramePr>
          <p:nvPr>
            <p:ph sz="quarter" idx="14"/>
            <p:extLst>
              <p:ext uri="{D42A27DB-BD31-4B8C-83A1-F6EECF244321}">
                <p14:modId xmlns:p14="http://schemas.microsoft.com/office/powerpoint/2010/main" val="3619590855"/>
              </p:ext>
            </p:extLst>
          </p:nvPr>
        </p:nvGraphicFramePr>
        <p:xfrm>
          <a:off x="6477000" y="1554061"/>
          <a:ext cx="4770120" cy="2514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a:extLst>
              <a:ext uri="{FF2B5EF4-FFF2-40B4-BE49-F238E27FC236}">
                <a16:creationId xmlns:a16="http://schemas.microsoft.com/office/drawing/2014/main" id="{5B8F02F9-6CA5-4169-ED23-8B11FAA30128}"/>
              </a:ext>
            </a:extLst>
          </p:cNvPr>
          <p:cNvGraphicFramePr>
            <a:graphicFrameLocks noGrp="1"/>
          </p:cNvGraphicFramePr>
          <p:nvPr>
            <p:ph sz="quarter" idx="13"/>
            <p:extLst>
              <p:ext uri="{D42A27DB-BD31-4B8C-83A1-F6EECF244321}">
                <p14:modId xmlns:p14="http://schemas.microsoft.com/office/powerpoint/2010/main" val="501502114"/>
              </p:ext>
            </p:extLst>
          </p:nvPr>
        </p:nvGraphicFramePr>
        <p:xfrm>
          <a:off x="838199" y="1819275"/>
          <a:ext cx="4876801" cy="2249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51F954F1-D7A7-5B96-F279-6A2063680E92}"/>
              </a:ext>
            </a:extLst>
          </p:cNvPr>
          <p:cNvGraphicFramePr>
            <a:graphicFrameLocks/>
          </p:cNvGraphicFramePr>
          <p:nvPr>
            <p:extLst>
              <p:ext uri="{D42A27DB-BD31-4B8C-83A1-F6EECF244321}">
                <p14:modId xmlns:p14="http://schemas.microsoft.com/office/powerpoint/2010/main" val="3693486167"/>
              </p:ext>
            </p:extLst>
          </p:nvPr>
        </p:nvGraphicFramePr>
        <p:xfrm>
          <a:off x="944880" y="395436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08C37E31-9E36-A033-F527-35246BBFE9B6}"/>
              </a:ext>
            </a:extLst>
          </p:cNvPr>
          <p:cNvGraphicFramePr>
            <a:graphicFrameLocks/>
          </p:cNvGraphicFramePr>
          <p:nvPr>
            <p:extLst>
              <p:ext uri="{D42A27DB-BD31-4B8C-83A1-F6EECF244321}">
                <p14:modId xmlns:p14="http://schemas.microsoft.com/office/powerpoint/2010/main" val="2264715087"/>
              </p:ext>
            </p:extLst>
          </p:nvPr>
        </p:nvGraphicFramePr>
        <p:xfrm>
          <a:off x="6876288" y="4068660"/>
          <a:ext cx="2201538"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5BE835A6-C28F-5B98-67A6-4EE10EE27E62}"/>
              </a:ext>
            </a:extLst>
          </p:cNvPr>
          <p:cNvGraphicFramePr>
            <a:graphicFrameLocks/>
          </p:cNvGraphicFramePr>
          <p:nvPr>
            <p:extLst>
              <p:ext uri="{D42A27DB-BD31-4B8C-83A1-F6EECF244321}">
                <p14:modId xmlns:p14="http://schemas.microsoft.com/office/powerpoint/2010/main" val="2740793127"/>
              </p:ext>
            </p:extLst>
          </p:nvPr>
        </p:nvGraphicFramePr>
        <p:xfrm>
          <a:off x="9077826" y="4068660"/>
          <a:ext cx="2352174" cy="2514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8505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5962D-5EFE-4E5D-8F69-E54ECAAD1FAF}"/>
              </a:ext>
            </a:extLst>
          </p:cNvPr>
          <p:cNvSpPr>
            <a:spLocks noGrp="1"/>
          </p:cNvSpPr>
          <p:nvPr>
            <p:ph type="title"/>
          </p:nvPr>
        </p:nvSpPr>
        <p:spPr/>
        <p:txBody>
          <a:bodyPr/>
          <a:lstStyle/>
          <a:p>
            <a:r>
              <a:rPr lang="en-US"/>
              <a:t>Respondent Profile</a:t>
            </a:r>
          </a:p>
        </p:txBody>
      </p:sp>
      <p:graphicFrame>
        <p:nvGraphicFramePr>
          <p:cNvPr id="7" name="Content Placeholder 6">
            <a:extLst>
              <a:ext uri="{FF2B5EF4-FFF2-40B4-BE49-F238E27FC236}">
                <a16:creationId xmlns:a16="http://schemas.microsoft.com/office/drawing/2014/main" id="{BB5347E8-81ED-2CB7-B922-4C56E615437C}"/>
              </a:ext>
            </a:extLst>
          </p:cNvPr>
          <p:cNvGraphicFramePr>
            <a:graphicFrameLocks noGrp="1"/>
          </p:cNvGraphicFramePr>
          <p:nvPr>
            <p:ph sz="quarter" idx="13"/>
            <p:extLst>
              <p:ext uri="{D42A27DB-BD31-4B8C-83A1-F6EECF244321}">
                <p14:modId xmlns:p14="http://schemas.microsoft.com/office/powerpoint/2010/main" val="1419032990"/>
              </p:ext>
            </p:extLst>
          </p:nvPr>
        </p:nvGraphicFramePr>
        <p:xfrm>
          <a:off x="838200" y="1819274"/>
          <a:ext cx="4876800"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7260642E-38DC-D2EA-6DBF-83E0A2FA5721}"/>
              </a:ext>
            </a:extLst>
          </p:cNvPr>
          <p:cNvGraphicFramePr>
            <a:graphicFrameLocks noGrp="1"/>
          </p:cNvGraphicFramePr>
          <p:nvPr>
            <p:ph sz="quarter" idx="14"/>
            <p:extLst>
              <p:ext uri="{D42A27DB-BD31-4B8C-83A1-F6EECF244321}">
                <p14:modId xmlns:p14="http://schemas.microsoft.com/office/powerpoint/2010/main" val="651581433"/>
              </p:ext>
            </p:extLst>
          </p:nvPr>
        </p:nvGraphicFramePr>
        <p:xfrm>
          <a:off x="6477000" y="1819275"/>
          <a:ext cx="4876800" cy="4065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2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B2C266-5888-4D34-995F-71F58EC531B0}"/>
              </a:ext>
            </a:extLst>
          </p:cNvPr>
          <p:cNvSpPr>
            <a:spLocks noGrp="1"/>
          </p:cNvSpPr>
          <p:nvPr>
            <p:ph type="title"/>
          </p:nvPr>
        </p:nvSpPr>
        <p:spPr/>
        <p:txBody>
          <a:bodyPr anchor="ctr">
            <a:normAutofit/>
          </a:bodyPr>
          <a:lstStyle/>
          <a:p>
            <a:r>
              <a:rPr lang="en-US"/>
              <a:t>Top-line Approval</a:t>
            </a:r>
          </a:p>
        </p:txBody>
      </p:sp>
      <p:pic>
        <p:nvPicPr>
          <p:cNvPr id="11" name="Picture 6" descr="Graph on document with pen">
            <a:extLst>
              <a:ext uri="{FF2B5EF4-FFF2-40B4-BE49-F238E27FC236}">
                <a16:creationId xmlns:a16="http://schemas.microsoft.com/office/drawing/2014/main" id="{AA92E9FE-8F54-45AE-A718-44B25B45A60E}"/>
              </a:ext>
            </a:extLst>
          </p:cNvPr>
          <p:cNvPicPr>
            <a:picLocks noChangeAspect="1"/>
          </p:cNvPicPr>
          <p:nvPr/>
        </p:nvPicPr>
        <p:blipFill rotWithShape="1">
          <a:blip r:embed="rId2"/>
          <a:srcRect t="12649" b="28070"/>
          <a:stretch/>
        </p:blipFill>
        <p:spPr>
          <a:xfrm>
            <a:off x="0" y="0"/>
            <a:ext cx="12286378" cy="4861776"/>
          </a:xfrm>
          <a:prstGeom prst="rect">
            <a:avLst/>
          </a:prstGeom>
          <a:noFill/>
        </p:spPr>
      </p:pic>
    </p:spTree>
    <p:extLst>
      <p:ext uri="{BB962C8B-B14F-4D97-AF65-F5344CB8AC3E}">
        <p14:creationId xmlns:p14="http://schemas.microsoft.com/office/powerpoint/2010/main" val="343862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366788-77BE-4710-99C7-87E8A7104EC7}"/>
              </a:ext>
            </a:extLst>
          </p:cNvPr>
          <p:cNvSpPr>
            <a:spLocks noGrp="1"/>
          </p:cNvSpPr>
          <p:nvPr>
            <p:ph type="title"/>
          </p:nvPr>
        </p:nvSpPr>
        <p:spPr/>
        <p:txBody>
          <a:bodyPr/>
          <a:lstStyle/>
          <a:p>
            <a:r>
              <a:rPr lang="en-US"/>
              <a:t>Trusting Local Government</a:t>
            </a:r>
          </a:p>
        </p:txBody>
      </p:sp>
      <p:graphicFrame>
        <p:nvGraphicFramePr>
          <p:cNvPr id="7" name="Content Placeholder 6">
            <a:extLst>
              <a:ext uri="{FF2B5EF4-FFF2-40B4-BE49-F238E27FC236}">
                <a16:creationId xmlns:a16="http://schemas.microsoft.com/office/drawing/2014/main" id="{BCF274EF-30DE-DC42-B0CB-81B6A3F11B47}"/>
              </a:ext>
            </a:extLst>
          </p:cNvPr>
          <p:cNvGraphicFramePr>
            <a:graphicFrameLocks noGrp="1"/>
          </p:cNvGraphicFramePr>
          <p:nvPr>
            <p:ph idx="1"/>
          </p:nvPr>
        </p:nvGraphicFramePr>
        <p:xfrm>
          <a:off x="3200400" y="1825625"/>
          <a:ext cx="81534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E11995D-194C-38B6-E992-4B30F0443494}"/>
              </a:ext>
            </a:extLst>
          </p:cNvPr>
          <p:cNvSpPr txBox="1"/>
          <p:nvPr/>
        </p:nvSpPr>
        <p:spPr>
          <a:xfrm>
            <a:off x="3450336" y="6452727"/>
            <a:ext cx="7653528" cy="369332"/>
          </a:xfrm>
          <a:prstGeom prst="rect">
            <a:avLst/>
          </a:prstGeom>
          <a:noFill/>
        </p:spPr>
        <p:txBody>
          <a:bodyPr wrap="square" rtlCol="0">
            <a:spAutoFit/>
          </a:bodyPr>
          <a:lstStyle/>
          <a:p>
            <a:r>
              <a:rPr lang="en-US" dirty="0"/>
              <a:t>*</a:t>
            </a:r>
            <a:r>
              <a:rPr lang="en-US" sz="1200" dirty="0"/>
              <a:t>Gallup’s question asked respondents how much trust they had in their local government.</a:t>
            </a:r>
          </a:p>
        </p:txBody>
      </p:sp>
    </p:spTree>
    <p:extLst>
      <p:ext uri="{BB962C8B-B14F-4D97-AF65-F5344CB8AC3E}">
        <p14:creationId xmlns:p14="http://schemas.microsoft.com/office/powerpoint/2010/main" val="260825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B367B-8F84-493D-AEF8-F7517C400DB6}"/>
              </a:ext>
            </a:extLst>
          </p:cNvPr>
          <p:cNvSpPr>
            <a:spLocks noGrp="1"/>
          </p:cNvSpPr>
          <p:nvPr>
            <p:ph type="title"/>
          </p:nvPr>
        </p:nvSpPr>
        <p:spPr/>
        <p:txBody>
          <a:bodyPr/>
          <a:lstStyle/>
          <a:p>
            <a:r>
              <a:rPr lang="en-US"/>
              <a:t>Recommending Tampa</a:t>
            </a:r>
          </a:p>
        </p:txBody>
      </p:sp>
      <p:graphicFrame>
        <p:nvGraphicFramePr>
          <p:cNvPr id="7" name="Content Placeholder 6">
            <a:extLst>
              <a:ext uri="{FF2B5EF4-FFF2-40B4-BE49-F238E27FC236}">
                <a16:creationId xmlns:a16="http://schemas.microsoft.com/office/drawing/2014/main" id="{A4B1402C-9A19-C556-DA4C-FDF7A8A59D91}"/>
              </a:ext>
            </a:extLst>
          </p:cNvPr>
          <p:cNvGraphicFramePr>
            <a:graphicFrameLocks noGrp="1"/>
          </p:cNvGraphicFramePr>
          <p:nvPr>
            <p:ph idx="1"/>
            <p:extLst>
              <p:ext uri="{D42A27DB-BD31-4B8C-83A1-F6EECF244321}">
                <p14:modId xmlns:p14="http://schemas.microsoft.com/office/powerpoint/2010/main" val="681236725"/>
              </p:ext>
            </p:extLst>
          </p:nvPr>
        </p:nvGraphicFramePr>
        <p:xfrm>
          <a:off x="3200400" y="1825625"/>
          <a:ext cx="8153400" cy="466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382042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44546A"/>
      </a:accent2>
      <a:accent3>
        <a:srgbClr val="A5A5A5"/>
      </a:accent3>
      <a:accent4>
        <a:srgbClr val="954F72"/>
      </a:accent4>
      <a:accent5>
        <a:srgbClr val="70AD47"/>
      </a:accent5>
      <a:accent6>
        <a:srgbClr val="3A3838"/>
      </a:accent6>
      <a:hlink>
        <a:srgbClr val="0563C1"/>
      </a:hlink>
      <a:folHlink>
        <a:srgbClr val="954F72"/>
      </a:folHlink>
    </a:clrScheme>
    <a:fontScheme name="City of Tampa">
      <a:majorFont>
        <a:latin typeface="League Gothic"/>
        <a:ea typeface=""/>
        <a:cs typeface=""/>
      </a:majorFont>
      <a:minorFont>
        <a:latin typeface="La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B2BE98-8A37-432D-A765-A91C2B8D9A76}" vid="{F18CE948-EE21-446A-BE67-2872F3D30E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EA1516867B814083FF9090771D40E1" ma:contentTypeVersion="5" ma:contentTypeDescription="Create a new document." ma:contentTypeScope="" ma:versionID="90e817029b1374a85e1852e965547f0d">
  <xsd:schema xmlns:xsd="http://www.w3.org/2001/XMLSchema" xmlns:xs="http://www.w3.org/2001/XMLSchema" xmlns:p="http://schemas.microsoft.com/office/2006/metadata/properties" xmlns:ns3="6517e865-e7d2-436c-9d10-506d888955b0" xmlns:ns4="8640abc2-75f5-4400-a353-72e894fd4217" targetNamespace="http://schemas.microsoft.com/office/2006/metadata/properties" ma:root="true" ma:fieldsID="b074ad903a96eba0306d080bf9a5beb2" ns3:_="" ns4:_="">
    <xsd:import namespace="6517e865-e7d2-436c-9d10-506d888955b0"/>
    <xsd:import namespace="8640abc2-75f5-4400-a353-72e894fd421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17e865-e7d2-436c-9d10-506d888955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0abc2-75f5-4400-a353-72e894fd42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275F7-7D59-4906-8D17-3BC4BEE08FEE}">
  <ds:schemaRefs>
    <ds:schemaRef ds:uri="http://schemas.microsoft.com/sharepoint/v3/contenttype/forms"/>
  </ds:schemaRefs>
</ds:datastoreItem>
</file>

<file path=customXml/itemProps2.xml><?xml version="1.0" encoding="utf-8"?>
<ds:datastoreItem xmlns:ds="http://schemas.openxmlformats.org/officeDocument/2006/customXml" ds:itemID="{E9EF57E5-C0F8-415D-BEDF-7A7A35530C67}">
  <ds:schemaRefs>
    <ds:schemaRef ds:uri="6517e865-e7d2-436c-9d10-506d888955b0"/>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www.w3.org/XML/1998/namespace"/>
    <ds:schemaRef ds:uri="8640abc2-75f5-4400-a353-72e894fd4217"/>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634AD19-DAC4-4CE4-B11C-43B6F3E41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17e865-e7d2-436c-9d10-506d888955b0"/>
    <ds:schemaRef ds:uri="8640abc2-75f5-4400-a353-72e894fd42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2222</TotalTime>
  <Words>1615</Words>
  <Application>Microsoft Office PowerPoint</Application>
  <PresentationFormat>Widescreen</PresentationFormat>
  <Paragraphs>290</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Lato Medium</vt:lpstr>
      <vt:lpstr>League Gothic</vt:lpstr>
      <vt:lpstr>Open Sans</vt:lpstr>
      <vt:lpstr>Symbol</vt:lpstr>
      <vt:lpstr>Office Theme</vt:lpstr>
      <vt:lpstr>2022 Community Values Survey Created for the City of Tampa by HCP Associates</vt:lpstr>
      <vt:lpstr>Introduction</vt:lpstr>
      <vt:lpstr>Methodology</vt:lpstr>
      <vt:lpstr>Study Regions</vt:lpstr>
      <vt:lpstr>Respondent Profile</vt:lpstr>
      <vt:lpstr>Respondent Profile</vt:lpstr>
      <vt:lpstr>Top-line Approval</vt:lpstr>
      <vt:lpstr>Trusting Local Government</vt:lpstr>
      <vt:lpstr>Recommending Tampa</vt:lpstr>
      <vt:lpstr>Recommending Tampa</vt:lpstr>
      <vt:lpstr>Handling Community Items</vt:lpstr>
      <vt:lpstr>Community Characteristics</vt:lpstr>
      <vt:lpstr>Expectation Gaps Ranked</vt:lpstr>
      <vt:lpstr>Expectation Gaps: 2020 - 2022</vt:lpstr>
      <vt:lpstr>Expectations by Region</vt:lpstr>
      <vt:lpstr>Affordable Housing</vt:lpstr>
      <vt:lpstr>Housing Factors</vt:lpstr>
      <vt:lpstr>Housing Factors</vt:lpstr>
      <vt:lpstr>Housing Factors</vt:lpstr>
      <vt:lpstr>Housing Expenses</vt:lpstr>
      <vt:lpstr>Housing Choices</vt:lpstr>
      <vt:lpstr>Transportation</vt:lpstr>
      <vt:lpstr>Walkability and Two Wheels</vt:lpstr>
      <vt:lpstr>Improvements</vt:lpstr>
      <vt:lpstr>Transit Factors</vt:lpstr>
      <vt:lpstr>Sustainability &amp; Resiliency | Workforce Development</vt:lpstr>
      <vt:lpstr>Sustainability &amp; Resiliency</vt:lpstr>
      <vt:lpstr>Workforce Development</vt:lpstr>
      <vt:lpstr>Final Thoughts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Marley Wilkes</dc:creator>
  <cp:lastModifiedBy>Adam Smith</cp:lastModifiedBy>
  <cp:revision>4</cp:revision>
  <cp:lastPrinted>2022-10-03T17:38:35Z</cp:lastPrinted>
  <dcterms:created xsi:type="dcterms:W3CDTF">2021-10-12T13:46:38Z</dcterms:created>
  <dcterms:modified xsi:type="dcterms:W3CDTF">2022-10-04T16:45:53Z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0x01010018EA1516867B814083FF9090771D40E1</vt:lpwstr>
  </property>
  <property fmtid="{D5CDD505-2E9C-101B-9397-08002B2CF9AE}" pid="3" name="MediaServiceImageTags">
    <vt:lpwstr/>
  </property>
</Properties>
</file>