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7" r:id="rId3"/>
    <p:sldId id="300" r:id="rId4"/>
    <p:sldId id="316" r:id="rId5"/>
    <p:sldId id="317" r:id="rId6"/>
    <p:sldId id="376" r:id="rId7"/>
    <p:sldId id="377" r:id="rId8"/>
    <p:sldId id="378" r:id="rId9"/>
    <p:sldId id="379" r:id="rId10"/>
    <p:sldId id="381" r:id="rId11"/>
    <p:sldId id="380" r:id="rId12"/>
    <p:sldId id="342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Schaler" initials="AS" lastIdx="1" clrIdx="0">
    <p:extLst>
      <p:ext uri="{19B8F6BF-5375-455C-9EA6-DF929625EA0E}">
        <p15:presenceInfo xmlns:p15="http://schemas.microsoft.com/office/powerpoint/2012/main" userId="S-1-5-21-2307234835-742058412-1826410345-2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D86C4"/>
    <a:srgbClr val="0000FF"/>
    <a:srgbClr val="00CC00"/>
    <a:srgbClr val="6C469C"/>
    <a:srgbClr val="AC5486"/>
    <a:srgbClr val="FDDFFB"/>
    <a:srgbClr val="FFCCFF"/>
    <a:srgbClr val="271DF5"/>
    <a:srgbClr val="585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94884" autoAdjust="0"/>
  </p:normalViewPr>
  <p:slideViewPr>
    <p:cSldViewPr snapToGrid="0" snapToObjects="1">
      <p:cViewPr varScale="1">
        <p:scale>
          <a:sx n="109" d="100"/>
          <a:sy n="109" d="100"/>
        </p:scale>
        <p:origin x="4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9CE23-B973-4560-B443-E9A24EF9C68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EB735-6FB5-4997-A03C-937DBDED172C}">
      <dgm:prSet phldrT="[Text]"/>
      <dgm:spPr/>
      <dgm:t>
        <a:bodyPr/>
        <a:lstStyle/>
        <a:p>
          <a:r>
            <a:rPr lang="en-US" dirty="0"/>
            <a:t>On-Street Parking</a:t>
          </a:r>
        </a:p>
      </dgm:t>
    </dgm:pt>
    <dgm:pt modelId="{F4A76EC7-5B82-4EA5-AF87-7B030EBD94E0}" type="parTrans" cxnId="{A8C0A3A1-EE33-454E-9A2A-8661ED9096F2}">
      <dgm:prSet/>
      <dgm:spPr/>
      <dgm:t>
        <a:bodyPr/>
        <a:lstStyle/>
        <a:p>
          <a:endParaRPr lang="en-US"/>
        </a:p>
      </dgm:t>
    </dgm:pt>
    <dgm:pt modelId="{B2866F6C-BFBA-411B-896F-45BB0C7C2889}" type="sibTrans" cxnId="{A8C0A3A1-EE33-454E-9A2A-8661ED9096F2}">
      <dgm:prSet/>
      <dgm:spPr/>
      <dgm:t>
        <a:bodyPr/>
        <a:lstStyle/>
        <a:p>
          <a:endParaRPr lang="en-US"/>
        </a:p>
      </dgm:t>
    </dgm:pt>
    <dgm:pt modelId="{6AB1CAC9-095A-4FA7-9EB1-98AD47491DF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Traffic calming</a:t>
          </a:r>
        </a:p>
      </dgm:t>
    </dgm:pt>
    <dgm:pt modelId="{6BA51FAF-D1A9-445E-8520-9799ED8E187B}" type="parTrans" cxnId="{74004776-08BF-4C8D-A12C-A74121204B0A}">
      <dgm:prSet/>
      <dgm:spPr/>
      <dgm:t>
        <a:bodyPr/>
        <a:lstStyle/>
        <a:p>
          <a:endParaRPr lang="en-US"/>
        </a:p>
      </dgm:t>
    </dgm:pt>
    <dgm:pt modelId="{D565956C-1521-44F3-BD55-68DC7538F23E}" type="sibTrans" cxnId="{74004776-08BF-4C8D-A12C-A74121204B0A}">
      <dgm:prSet/>
      <dgm:spPr/>
      <dgm:t>
        <a:bodyPr/>
        <a:lstStyle/>
        <a:p>
          <a:endParaRPr lang="en-US"/>
        </a:p>
      </dgm:t>
    </dgm:pt>
    <dgm:pt modelId="{49E7B629-1948-4B7D-88A9-7FD6DE6F9D0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Buffering for sidewalks </a:t>
          </a:r>
        </a:p>
      </dgm:t>
    </dgm:pt>
    <dgm:pt modelId="{E21A1506-4CEF-4C25-A925-A3B0AEA86445}" type="parTrans" cxnId="{35CDEA1C-8596-4832-BC34-124A4E575E7D}">
      <dgm:prSet/>
      <dgm:spPr/>
      <dgm:t>
        <a:bodyPr/>
        <a:lstStyle/>
        <a:p>
          <a:endParaRPr lang="en-US"/>
        </a:p>
      </dgm:t>
    </dgm:pt>
    <dgm:pt modelId="{9EC5EE47-DAA6-4F44-8027-FA9CD452043F}" type="sibTrans" cxnId="{35CDEA1C-8596-4832-BC34-124A4E575E7D}">
      <dgm:prSet/>
      <dgm:spPr/>
      <dgm:t>
        <a:bodyPr/>
        <a:lstStyle/>
        <a:p>
          <a:endParaRPr lang="en-US"/>
        </a:p>
      </dgm:t>
    </dgm:pt>
    <dgm:pt modelId="{E2E63BD2-CD01-4983-B65B-1DF735EC7713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Reduced garage sizing</a:t>
          </a:r>
        </a:p>
      </dgm:t>
    </dgm:pt>
    <dgm:pt modelId="{498433B9-3760-46BF-85EC-D26BA4B38347}" type="parTrans" cxnId="{8D03B21D-C153-42DA-87D3-8AB1060BF78D}">
      <dgm:prSet/>
      <dgm:spPr/>
      <dgm:t>
        <a:bodyPr/>
        <a:lstStyle/>
        <a:p>
          <a:endParaRPr lang="en-US"/>
        </a:p>
      </dgm:t>
    </dgm:pt>
    <dgm:pt modelId="{54E6967A-8C91-4A03-B118-6024DA059D6A}" type="sibTrans" cxnId="{8D03B21D-C153-42DA-87D3-8AB1060BF78D}">
      <dgm:prSet/>
      <dgm:spPr/>
      <dgm:t>
        <a:bodyPr/>
        <a:lstStyle/>
        <a:p>
          <a:endParaRPr lang="en-US"/>
        </a:p>
      </dgm:t>
    </dgm:pt>
    <dgm:pt modelId="{536F12C3-38F9-4E7D-AC3E-0A534F15868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Easier access to ground-floors</a:t>
          </a:r>
        </a:p>
      </dgm:t>
    </dgm:pt>
    <dgm:pt modelId="{0B5F2DE1-4DC7-4917-92E5-1F2BBAE88826}" type="parTrans" cxnId="{94D6D38F-1049-4CB8-A3CC-174136E7ECF0}">
      <dgm:prSet/>
      <dgm:spPr/>
      <dgm:t>
        <a:bodyPr/>
        <a:lstStyle/>
        <a:p>
          <a:endParaRPr lang="en-US"/>
        </a:p>
      </dgm:t>
    </dgm:pt>
    <dgm:pt modelId="{2679CDFA-248F-4E17-85ED-0FDB0CCE3806}" type="sibTrans" cxnId="{94D6D38F-1049-4CB8-A3CC-174136E7ECF0}">
      <dgm:prSet/>
      <dgm:spPr/>
      <dgm:t>
        <a:bodyPr/>
        <a:lstStyle/>
        <a:p>
          <a:endParaRPr lang="en-US"/>
        </a:p>
      </dgm:t>
    </dgm:pt>
    <dgm:pt modelId="{402EB979-3FED-4D66-A717-CCA942F5D874}" type="pres">
      <dgm:prSet presAssocID="{CB29CE23-B973-4560-B443-E9A24EF9C6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CA03FA-5B9A-4EFA-86D9-A87BA6F90C80}" type="pres">
      <dgm:prSet presAssocID="{D16EB735-6FB5-4997-A03C-937DBDED172C}" presName="centerShape" presStyleLbl="node0" presStyleIdx="0" presStyleCnt="1"/>
      <dgm:spPr/>
      <dgm:t>
        <a:bodyPr/>
        <a:lstStyle/>
        <a:p>
          <a:endParaRPr lang="en-US"/>
        </a:p>
      </dgm:t>
    </dgm:pt>
    <dgm:pt modelId="{06D6BF8E-37C8-4185-A246-F0C2652006FA}" type="pres">
      <dgm:prSet presAssocID="{6BA51FAF-D1A9-445E-8520-9799ED8E187B}" presName="Name9" presStyleLbl="parChTrans1D2" presStyleIdx="0" presStyleCnt="4"/>
      <dgm:spPr/>
      <dgm:t>
        <a:bodyPr/>
        <a:lstStyle/>
        <a:p>
          <a:endParaRPr lang="en-US"/>
        </a:p>
      </dgm:t>
    </dgm:pt>
    <dgm:pt modelId="{3C9D4EAE-287B-4334-ABF6-C20C6C631319}" type="pres">
      <dgm:prSet presAssocID="{6BA51FAF-D1A9-445E-8520-9799ED8E187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536BE1D-0C04-462A-BBC1-A77D4CCF2133}" type="pres">
      <dgm:prSet presAssocID="{6AB1CAC9-095A-4FA7-9EB1-98AD47491DF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87539-A425-42AF-8AF2-4468BCF07320}" type="pres">
      <dgm:prSet presAssocID="{E21A1506-4CEF-4C25-A925-A3B0AEA86445}" presName="Name9" presStyleLbl="parChTrans1D2" presStyleIdx="1" presStyleCnt="4"/>
      <dgm:spPr/>
      <dgm:t>
        <a:bodyPr/>
        <a:lstStyle/>
        <a:p>
          <a:endParaRPr lang="en-US"/>
        </a:p>
      </dgm:t>
    </dgm:pt>
    <dgm:pt modelId="{37F716BF-5DC8-4E5B-83CE-D7008CC11AF0}" type="pres">
      <dgm:prSet presAssocID="{E21A1506-4CEF-4C25-A925-A3B0AEA8644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6C382E7-99C0-4C71-8842-9EFD63A8E57B}" type="pres">
      <dgm:prSet presAssocID="{49E7B629-1948-4B7D-88A9-7FD6DE6F9D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976E4-4F0E-47F1-B1F5-C5FF4BD8554E}" type="pres">
      <dgm:prSet presAssocID="{498433B9-3760-46BF-85EC-D26BA4B38347}" presName="Name9" presStyleLbl="parChTrans1D2" presStyleIdx="2" presStyleCnt="4"/>
      <dgm:spPr/>
      <dgm:t>
        <a:bodyPr/>
        <a:lstStyle/>
        <a:p>
          <a:endParaRPr lang="en-US"/>
        </a:p>
      </dgm:t>
    </dgm:pt>
    <dgm:pt modelId="{56BEC009-288B-452E-9B3D-F2293084B9C4}" type="pres">
      <dgm:prSet presAssocID="{498433B9-3760-46BF-85EC-D26BA4B3834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DC4CF83-FCBA-4E25-8648-F979ED58C2FA}" type="pres">
      <dgm:prSet presAssocID="{E2E63BD2-CD01-4983-B65B-1DF735EC77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C66CE-FB18-4284-8005-031327244602}" type="pres">
      <dgm:prSet presAssocID="{0B5F2DE1-4DC7-4917-92E5-1F2BBAE88826}" presName="Name9" presStyleLbl="parChTrans1D2" presStyleIdx="3" presStyleCnt="4"/>
      <dgm:spPr/>
      <dgm:t>
        <a:bodyPr/>
        <a:lstStyle/>
        <a:p>
          <a:endParaRPr lang="en-US"/>
        </a:p>
      </dgm:t>
    </dgm:pt>
    <dgm:pt modelId="{2F1242BF-3AAA-490B-A651-C788E54F4EF7}" type="pres">
      <dgm:prSet presAssocID="{0B5F2DE1-4DC7-4917-92E5-1F2BBAE8882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B71B103-C08C-4566-989D-994A083A91B6}" type="pres">
      <dgm:prSet presAssocID="{536F12C3-38F9-4E7D-AC3E-0A534F15868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43D096-2311-41F9-9ED3-7BE41B46806D}" type="presOf" srcId="{498433B9-3760-46BF-85EC-D26BA4B38347}" destId="{56BEC009-288B-452E-9B3D-F2293084B9C4}" srcOrd="1" destOrd="0" presId="urn:microsoft.com/office/officeart/2005/8/layout/radial1"/>
    <dgm:cxn modelId="{CFAF5F50-C971-4AA9-B2F7-D3011AD73C87}" type="presOf" srcId="{498433B9-3760-46BF-85EC-D26BA4B38347}" destId="{21C976E4-4F0E-47F1-B1F5-C5FF4BD8554E}" srcOrd="0" destOrd="0" presId="urn:microsoft.com/office/officeart/2005/8/layout/radial1"/>
    <dgm:cxn modelId="{4FB9C01B-F52D-4DB4-9736-8C4E7D476608}" type="presOf" srcId="{E21A1506-4CEF-4C25-A925-A3B0AEA86445}" destId="{37F716BF-5DC8-4E5B-83CE-D7008CC11AF0}" srcOrd="1" destOrd="0" presId="urn:microsoft.com/office/officeart/2005/8/layout/radial1"/>
    <dgm:cxn modelId="{3CB06D0B-73F8-4271-B34E-3A7098DDFABD}" type="presOf" srcId="{6BA51FAF-D1A9-445E-8520-9799ED8E187B}" destId="{3C9D4EAE-287B-4334-ABF6-C20C6C631319}" srcOrd="1" destOrd="0" presId="urn:microsoft.com/office/officeart/2005/8/layout/radial1"/>
    <dgm:cxn modelId="{A95445B7-DB51-490A-88D9-B4742CC871A3}" type="presOf" srcId="{6AB1CAC9-095A-4FA7-9EB1-98AD47491DF0}" destId="{3536BE1D-0C04-462A-BBC1-A77D4CCF2133}" srcOrd="0" destOrd="0" presId="urn:microsoft.com/office/officeart/2005/8/layout/radial1"/>
    <dgm:cxn modelId="{8D03B21D-C153-42DA-87D3-8AB1060BF78D}" srcId="{D16EB735-6FB5-4997-A03C-937DBDED172C}" destId="{E2E63BD2-CD01-4983-B65B-1DF735EC7713}" srcOrd="2" destOrd="0" parTransId="{498433B9-3760-46BF-85EC-D26BA4B38347}" sibTransId="{54E6967A-8C91-4A03-B118-6024DA059D6A}"/>
    <dgm:cxn modelId="{B65016FD-BB31-48D1-89BF-3E0AC0E6CF2B}" type="presOf" srcId="{49E7B629-1948-4B7D-88A9-7FD6DE6F9D0A}" destId="{26C382E7-99C0-4C71-8842-9EFD63A8E57B}" srcOrd="0" destOrd="0" presId="urn:microsoft.com/office/officeart/2005/8/layout/radial1"/>
    <dgm:cxn modelId="{7B8A96C3-5D7A-476B-8795-84F41A13FC8B}" type="presOf" srcId="{E2E63BD2-CD01-4983-B65B-1DF735EC7713}" destId="{BDC4CF83-FCBA-4E25-8648-F979ED58C2FA}" srcOrd="0" destOrd="0" presId="urn:microsoft.com/office/officeart/2005/8/layout/radial1"/>
    <dgm:cxn modelId="{3ABD9DDE-597A-451C-965A-8732362DE4B2}" type="presOf" srcId="{6BA51FAF-D1A9-445E-8520-9799ED8E187B}" destId="{06D6BF8E-37C8-4185-A246-F0C2652006FA}" srcOrd="0" destOrd="0" presId="urn:microsoft.com/office/officeart/2005/8/layout/radial1"/>
    <dgm:cxn modelId="{A3E55A25-3BE1-49A1-B8DF-48D9720614E3}" type="presOf" srcId="{536F12C3-38F9-4E7D-AC3E-0A534F15868A}" destId="{CB71B103-C08C-4566-989D-994A083A91B6}" srcOrd="0" destOrd="0" presId="urn:microsoft.com/office/officeart/2005/8/layout/radial1"/>
    <dgm:cxn modelId="{7586B10C-9BFA-4DF6-818C-BA3064A23D33}" type="presOf" srcId="{D16EB735-6FB5-4997-A03C-937DBDED172C}" destId="{AFCA03FA-5B9A-4EFA-86D9-A87BA6F90C80}" srcOrd="0" destOrd="0" presId="urn:microsoft.com/office/officeart/2005/8/layout/radial1"/>
    <dgm:cxn modelId="{A8C0A3A1-EE33-454E-9A2A-8661ED9096F2}" srcId="{CB29CE23-B973-4560-B443-E9A24EF9C68D}" destId="{D16EB735-6FB5-4997-A03C-937DBDED172C}" srcOrd="0" destOrd="0" parTransId="{F4A76EC7-5B82-4EA5-AF87-7B030EBD94E0}" sibTransId="{B2866F6C-BFBA-411B-896F-45BB0C7C2889}"/>
    <dgm:cxn modelId="{E274B1B9-C003-451F-83C1-62217CC3D4AD}" type="presOf" srcId="{CB29CE23-B973-4560-B443-E9A24EF9C68D}" destId="{402EB979-3FED-4D66-A717-CCA942F5D874}" srcOrd="0" destOrd="0" presId="urn:microsoft.com/office/officeart/2005/8/layout/radial1"/>
    <dgm:cxn modelId="{3C960E74-94E3-44C9-96BF-1B41A104DB14}" type="presOf" srcId="{0B5F2DE1-4DC7-4917-92E5-1F2BBAE88826}" destId="{71CC66CE-FB18-4284-8005-031327244602}" srcOrd="0" destOrd="0" presId="urn:microsoft.com/office/officeart/2005/8/layout/radial1"/>
    <dgm:cxn modelId="{74004776-08BF-4C8D-A12C-A74121204B0A}" srcId="{D16EB735-6FB5-4997-A03C-937DBDED172C}" destId="{6AB1CAC9-095A-4FA7-9EB1-98AD47491DF0}" srcOrd="0" destOrd="0" parTransId="{6BA51FAF-D1A9-445E-8520-9799ED8E187B}" sibTransId="{D565956C-1521-44F3-BD55-68DC7538F23E}"/>
    <dgm:cxn modelId="{94D6D38F-1049-4CB8-A3CC-174136E7ECF0}" srcId="{D16EB735-6FB5-4997-A03C-937DBDED172C}" destId="{536F12C3-38F9-4E7D-AC3E-0A534F15868A}" srcOrd="3" destOrd="0" parTransId="{0B5F2DE1-4DC7-4917-92E5-1F2BBAE88826}" sibTransId="{2679CDFA-248F-4E17-85ED-0FDB0CCE3806}"/>
    <dgm:cxn modelId="{06DD508B-DDB1-4318-8D5E-14902E3CE297}" type="presOf" srcId="{0B5F2DE1-4DC7-4917-92E5-1F2BBAE88826}" destId="{2F1242BF-3AAA-490B-A651-C788E54F4EF7}" srcOrd="1" destOrd="0" presId="urn:microsoft.com/office/officeart/2005/8/layout/radial1"/>
    <dgm:cxn modelId="{35CDEA1C-8596-4832-BC34-124A4E575E7D}" srcId="{D16EB735-6FB5-4997-A03C-937DBDED172C}" destId="{49E7B629-1948-4B7D-88A9-7FD6DE6F9D0A}" srcOrd="1" destOrd="0" parTransId="{E21A1506-4CEF-4C25-A925-A3B0AEA86445}" sibTransId="{9EC5EE47-DAA6-4F44-8027-FA9CD452043F}"/>
    <dgm:cxn modelId="{770C3F28-28E3-448E-AF0A-11309977E8CC}" type="presOf" srcId="{E21A1506-4CEF-4C25-A925-A3B0AEA86445}" destId="{14687539-A425-42AF-8AF2-4468BCF07320}" srcOrd="0" destOrd="0" presId="urn:microsoft.com/office/officeart/2005/8/layout/radial1"/>
    <dgm:cxn modelId="{D768F65C-B36D-4AAF-BE00-142BFB29DA7B}" type="presParOf" srcId="{402EB979-3FED-4D66-A717-CCA942F5D874}" destId="{AFCA03FA-5B9A-4EFA-86D9-A87BA6F90C80}" srcOrd="0" destOrd="0" presId="urn:microsoft.com/office/officeart/2005/8/layout/radial1"/>
    <dgm:cxn modelId="{8CDBC9FA-B2BD-4C70-99BF-67A3B07B0C59}" type="presParOf" srcId="{402EB979-3FED-4D66-A717-CCA942F5D874}" destId="{06D6BF8E-37C8-4185-A246-F0C2652006FA}" srcOrd="1" destOrd="0" presId="urn:microsoft.com/office/officeart/2005/8/layout/radial1"/>
    <dgm:cxn modelId="{E5A1A80C-A5B9-4B9F-881D-BD3F08D488A1}" type="presParOf" srcId="{06D6BF8E-37C8-4185-A246-F0C2652006FA}" destId="{3C9D4EAE-287B-4334-ABF6-C20C6C631319}" srcOrd="0" destOrd="0" presId="urn:microsoft.com/office/officeart/2005/8/layout/radial1"/>
    <dgm:cxn modelId="{AB5171CB-EEE3-4E6C-9E33-8FC461B42CEF}" type="presParOf" srcId="{402EB979-3FED-4D66-A717-CCA942F5D874}" destId="{3536BE1D-0C04-462A-BBC1-A77D4CCF2133}" srcOrd="2" destOrd="0" presId="urn:microsoft.com/office/officeart/2005/8/layout/radial1"/>
    <dgm:cxn modelId="{6FC7FBEF-8B4D-4679-A6F1-7431C167F9A5}" type="presParOf" srcId="{402EB979-3FED-4D66-A717-CCA942F5D874}" destId="{14687539-A425-42AF-8AF2-4468BCF07320}" srcOrd="3" destOrd="0" presId="urn:microsoft.com/office/officeart/2005/8/layout/radial1"/>
    <dgm:cxn modelId="{C96F4A4D-ABAB-49F9-96DE-74946DEE6941}" type="presParOf" srcId="{14687539-A425-42AF-8AF2-4468BCF07320}" destId="{37F716BF-5DC8-4E5B-83CE-D7008CC11AF0}" srcOrd="0" destOrd="0" presId="urn:microsoft.com/office/officeart/2005/8/layout/radial1"/>
    <dgm:cxn modelId="{4B908A53-7C5A-4C4F-BF6F-E61F0098B189}" type="presParOf" srcId="{402EB979-3FED-4D66-A717-CCA942F5D874}" destId="{26C382E7-99C0-4C71-8842-9EFD63A8E57B}" srcOrd="4" destOrd="0" presId="urn:microsoft.com/office/officeart/2005/8/layout/radial1"/>
    <dgm:cxn modelId="{B2183219-802A-4F7C-842F-995684C4A233}" type="presParOf" srcId="{402EB979-3FED-4D66-A717-CCA942F5D874}" destId="{21C976E4-4F0E-47F1-B1F5-C5FF4BD8554E}" srcOrd="5" destOrd="0" presId="urn:microsoft.com/office/officeart/2005/8/layout/radial1"/>
    <dgm:cxn modelId="{73FF27FF-7F0D-48A2-AADF-2695FC6C086E}" type="presParOf" srcId="{21C976E4-4F0E-47F1-B1F5-C5FF4BD8554E}" destId="{56BEC009-288B-452E-9B3D-F2293084B9C4}" srcOrd="0" destOrd="0" presId="urn:microsoft.com/office/officeart/2005/8/layout/radial1"/>
    <dgm:cxn modelId="{39E28B22-0462-407B-94AF-A27DB54554DB}" type="presParOf" srcId="{402EB979-3FED-4D66-A717-CCA942F5D874}" destId="{BDC4CF83-FCBA-4E25-8648-F979ED58C2FA}" srcOrd="6" destOrd="0" presId="urn:microsoft.com/office/officeart/2005/8/layout/radial1"/>
    <dgm:cxn modelId="{4980AD64-E175-4DBB-9229-67250E818139}" type="presParOf" srcId="{402EB979-3FED-4D66-A717-CCA942F5D874}" destId="{71CC66CE-FB18-4284-8005-031327244602}" srcOrd="7" destOrd="0" presId="urn:microsoft.com/office/officeart/2005/8/layout/radial1"/>
    <dgm:cxn modelId="{8450E3E4-F9A3-466C-90A0-CFEC6C72B9E0}" type="presParOf" srcId="{71CC66CE-FB18-4284-8005-031327244602}" destId="{2F1242BF-3AAA-490B-A651-C788E54F4EF7}" srcOrd="0" destOrd="0" presId="urn:microsoft.com/office/officeart/2005/8/layout/radial1"/>
    <dgm:cxn modelId="{6A45D6E9-E632-4F4E-8002-908B0B625BEE}" type="presParOf" srcId="{402EB979-3FED-4D66-A717-CCA942F5D874}" destId="{CB71B103-C08C-4566-989D-994A083A91B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A03FA-5B9A-4EFA-86D9-A87BA6F90C80}">
      <dsp:nvSpPr>
        <dsp:cNvPr id="0" name=""/>
        <dsp:cNvSpPr/>
      </dsp:nvSpPr>
      <dsp:spPr>
        <a:xfrm>
          <a:off x="2719344" y="1832772"/>
          <a:ext cx="1393495" cy="1393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On-Street Parking</a:t>
          </a:r>
        </a:p>
      </dsp:txBody>
      <dsp:txXfrm>
        <a:off x="2923417" y="2036845"/>
        <a:ext cx="985349" cy="985349"/>
      </dsp:txXfrm>
    </dsp:sp>
    <dsp:sp modelId="{06D6BF8E-37C8-4185-A246-F0C2652006FA}">
      <dsp:nvSpPr>
        <dsp:cNvPr id="0" name=""/>
        <dsp:cNvSpPr/>
      </dsp:nvSpPr>
      <dsp:spPr>
        <a:xfrm rot="16200000">
          <a:off x="3205949" y="1604274"/>
          <a:ext cx="420284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420284" y="183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05584" y="1612123"/>
        <a:ext cx="21014" cy="21014"/>
      </dsp:txXfrm>
    </dsp:sp>
    <dsp:sp modelId="{3536BE1D-0C04-462A-BBC1-A77D4CCF2133}">
      <dsp:nvSpPr>
        <dsp:cNvPr id="0" name=""/>
        <dsp:cNvSpPr/>
      </dsp:nvSpPr>
      <dsp:spPr>
        <a:xfrm>
          <a:off x="2719344" y="18993"/>
          <a:ext cx="1393495" cy="139349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Traffic calming</a:t>
          </a:r>
        </a:p>
      </dsp:txBody>
      <dsp:txXfrm>
        <a:off x="2923417" y="223066"/>
        <a:ext cx="985349" cy="985349"/>
      </dsp:txXfrm>
    </dsp:sp>
    <dsp:sp modelId="{14687539-A425-42AF-8AF2-4468BCF07320}">
      <dsp:nvSpPr>
        <dsp:cNvPr id="0" name=""/>
        <dsp:cNvSpPr/>
      </dsp:nvSpPr>
      <dsp:spPr>
        <a:xfrm>
          <a:off x="4112839" y="2511164"/>
          <a:ext cx="420284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420284" y="183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12474" y="2519013"/>
        <a:ext cx="21014" cy="21014"/>
      </dsp:txXfrm>
    </dsp:sp>
    <dsp:sp modelId="{26C382E7-99C0-4C71-8842-9EFD63A8E57B}">
      <dsp:nvSpPr>
        <dsp:cNvPr id="0" name=""/>
        <dsp:cNvSpPr/>
      </dsp:nvSpPr>
      <dsp:spPr>
        <a:xfrm>
          <a:off x="4533123" y="1832772"/>
          <a:ext cx="1393495" cy="139349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Buffering for sidewalks </a:t>
          </a:r>
        </a:p>
      </dsp:txBody>
      <dsp:txXfrm>
        <a:off x="4737196" y="2036845"/>
        <a:ext cx="985349" cy="985349"/>
      </dsp:txXfrm>
    </dsp:sp>
    <dsp:sp modelId="{21C976E4-4F0E-47F1-B1F5-C5FF4BD8554E}">
      <dsp:nvSpPr>
        <dsp:cNvPr id="0" name=""/>
        <dsp:cNvSpPr/>
      </dsp:nvSpPr>
      <dsp:spPr>
        <a:xfrm rot="5400000">
          <a:off x="3205949" y="3418053"/>
          <a:ext cx="420284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420284" y="183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05584" y="3425903"/>
        <a:ext cx="21014" cy="21014"/>
      </dsp:txXfrm>
    </dsp:sp>
    <dsp:sp modelId="{BDC4CF83-FCBA-4E25-8648-F979ED58C2FA}">
      <dsp:nvSpPr>
        <dsp:cNvPr id="0" name=""/>
        <dsp:cNvSpPr/>
      </dsp:nvSpPr>
      <dsp:spPr>
        <a:xfrm>
          <a:off x="2719344" y="3646552"/>
          <a:ext cx="1393495" cy="139349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Reduced garage sizing</a:t>
          </a:r>
        </a:p>
      </dsp:txBody>
      <dsp:txXfrm>
        <a:off x="2923417" y="3850625"/>
        <a:ext cx="985349" cy="985349"/>
      </dsp:txXfrm>
    </dsp:sp>
    <dsp:sp modelId="{71CC66CE-FB18-4284-8005-031327244602}">
      <dsp:nvSpPr>
        <dsp:cNvPr id="0" name=""/>
        <dsp:cNvSpPr/>
      </dsp:nvSpPr>
      <dsp:spPr>
        <a:xfrm rot="10800000">
          <a:off x="2299060" y="2511164"/>
          <a:ext cx="420284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420284" y="183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98695" y="2519013"/>
        <a:ext cx="21014" cy="21014"/>
      </dsp:txXfrm>
    </dsp:sp>
    <dsp:sp modelId="{CB71B103-C08C-4566-989D-994A083A91B6}">
      <dsp:nvSpPr>
        <dsp:cNvPr id="0" name=""/>
        <dsp:cNvSpPr/>
      </dsp:nvSpPr>
      <dsp:spPr>
        <a:xfrm>
          <a:off x="905565" y="1832772"/>
          <a:ext cx="1393495" cy="139349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Easier access to ground-floors</a:t>
          </a:r>
        </a:p>
      </dsp:txBody>
      <dsp:txXfrm>
        <a:off x="1109638" y="2036845"/>
        <a:ext cx="985349" cy="98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409C99-06C6-7A44-8A54-060FA474C4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F4906-D472-F846-9796-0D14F532A2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E04C97-40F8-A847-A846-65D64CE25409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67479-1F9F-CB48-AEDD-7E7F812B20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ROBI Central Park, Central Park Development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065DF-CEA6-3B47-B77C-07A9289AD0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F26472-4C3F-A746-96F5-4152F6B97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53810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4D80B7-BD04-0748-839A-995AC76822F9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ROBI Central Park, Central Park Development Proposal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8AAB4B-ECCD-5843-9D6F-F299F8547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7077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4D80B7-BD04-0748-839A-995AC76822F9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ROBI Central Park, Central Park Development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4D80B7-BD04-0748-839A-995AC76822F9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ROBI Central Park, Central Park Development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42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4D80B7-BD04-0748-839A-995AC76822F9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ROBI Central Park, Central Park Development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0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4D80B7-BD04-0748-839A-995AC76822F9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ROBI Central Park, Central Park Development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7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4D80B7-BD04-0748-839A-995AC76822F9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ROBI Central Park, Central Park Development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8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4D80B7-BD04-0748-839A-995AC76822F9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ROBI Central Park, Central Park Development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9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4D80B7-BD04-0748-839A-995AC76822F9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ROBI Central Park, Central Park Development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0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4D80B7-BD04-0748-839A-995AC76822F9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ROBI Central Park, Central Park Development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45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4D80B7-BD04-0748-839A-995AC76822F9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ROBI Central Park, Central Park Development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11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4D80B7-BD04-0748-839A-995AC76822F9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ROBI Central Park, Central Park Development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8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4D80B7-BD04-0748-839A-995AC76822F9}" type="datetime1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ROBI Central Park, Central Park Development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1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0F2A-1C91-2445-9BBF-6CB25DEAC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F8A68-DC28-5D40-B164-5B7EDF9E5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946F7-C999-954B-AB31-C1A789C3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6ED-99BF-DE44-AF68-D9414EC0A7E7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8CBFC-F8C3-C349-AF06-DCFFA16F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6E7A0-BA07-214E-B6EC-550E510C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205-8FDF-694A-AA7B-F551576B84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ECE898B-A12B-1041-9535-A60BC59D4BC9}"/>
              </a:ext>
            </a:extLst>
          </p:cNvPr>
          <p:cNvSpPr txBox="1">
            <a:spLocks/>
          </p:cNvSpPr>
          <p:nvPr userDrawn="1"/>
        </p:nvSpPr>
        <p:spPr>
          <a:xfrm>
            <a:off x="451701" y="136525"/>
            <a:ext cx="10515600" cy="1286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936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DCD7-D512-E74F-8FCA-0F428C9B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CF19D-3E40-C342-BEC2-1E2673D94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9B8E8-E465-7142-851A-A45D9508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6ED-99BF-DE44-AF68-D9414EC0A7E7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73C33-74E8-AD44-A247-D43497EA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10A9E-4005-FD49-8534-AA083D04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205-8FDF-694A-AA7B-F551576B84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1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B80C4-86EA-EC46-8E30-84242BEA3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E421B-E9E3-6D4E-9EFC-E78A10C51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2E52D-C952-9A40-BC5D-296CDA8A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6ED-99BF-DE44-AF68-D9414EC0A7E7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6270-1E85-8546-B324-B9113B12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2B6A7-D777-FB42-BAAF-FB226954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205-8FDF-694A-AA7B-F551576B84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49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18244E-2BD5-F04D-A3C8-295F5054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6ED-99BF-DE44-AF68-D9414EC0A7E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F4E43B-5387-8646-8A1D-7BD6985B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629" y="6356350"/>
            <a:ext cx="8001582" cy="365125"/>
          </a:xfrm>
        </p:spPr>
        <p:txBody>
          <a:bodyPr/>
          <a:lstStyle>
            <a:lvl1pPr>
              <a:defRPr sz="1400">
                <a:solidFill>
                  <a:srgbClr val="585958"/>
                </a:solidFill>
                <a:latin typeface="Proxima Nova" panose="02000506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6080EE-3CCB-0F48-A383-046CFDDD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205-8FDF-694A-AA7B-F551576B84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7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8BF4-906C-E749-A484-7DE62FEF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9CFF-BF6E-C14D-8B42-E1BD14866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A87C8"/>
              </a:buClr>
              <a:defRPr/>
            </a:lvl1pPr>
            <a:lvl2pPr>
              <a:buClr>
                <a:srgbClr val="3A87C8"/>
              </a:buClr>
              <a:defRPr/>
            </a:lvl2pPr>
            <a:lvl3pPr>
              <a:buClr>
                <a:srgbClr val="3A87C8"/>
              </a:buClr>
              <a:defRPr/>
            </a:lvl3pPr>
            <a:lvl4pPr>
              <a:buClr>
                <a:srgbClr val="3A87C8"/>
              </a:buClr>
              <a:defRPr/>
            </a:lvl4pPr>
            <a:lvl5pPr>
              <a:buClr>
                <a:srgbClr val="3A87C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BB04F-D713-064B-8922-7F97A5BD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9973" y="6356350"/>
            <a:ext cx="2743200" cy="365125"/>
          </a:xfrm>
        </p:spPr>
        <p:txBody>
          <a:bodyPr/>
          <a:lstStyle>
            <a:lvl1pPr algn="r">
              <a:defRPr>
                <a:solidFill>
                  <a:srgbClr val="585958"/>
                </a:solidFill>
              </a:defRPr>
            </a:lvl1pPr>
          </a:lstStyle>
          <a:p>
            <a:fld id="{B37D26ED-99BF-DE44-AF68-D9414EC0A7E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0D5F3-C268-E247-9135-4F2AF3F0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3171" y="6332600"/>
            <a:ext cx="8370388" cy="365125"/>
          </a:xfrm>
        </p:spPr>
        <p:txBody>
          <a:bodyPr/>
          <a:lstStyle>
            <a:lvl1pPr algn="ctr">
              <a:defRPr sz="1400" b="0" i="0">
                <a:solidFill>
                  <a:srgbClr val="585958"/>
                </a:solidFill>
                <a:latin typeface="Proxima Nova Medium" panose="02000506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4E6FE-0BF8-C448-A235-17AB7968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3173" y="6359401"/>
            <a:ext cx="640275" cy="365125"/>
          </a:xfrm>
        </p:spPr>
        <p:txBody>
          <a:bodyPr/>
          <a:lstStyle>
            <a:lvl1pPr>
              <a:defRPr b="1">
                <a:solidFill>
                  <a:srgbClr val="585958"/>
                </a:solidFill>
              </a:defRPr>
            </a:lvl1pPr>
          </a:lstStyle>
          <a:p>
            <a:fld id="{73251205-8FDF-694A-AA7B-F551576B84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6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61F9-DD5F-984A-BB43-ABC03FB3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673C6-A529-6B41-BD33-993806B9D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11BE1-E32D-5D4B-B940-CD446855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6ED-99BF-DE44-AF68-D9414EC0A7E7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10B7D-2D5D-2D4F-A7C1-5F7CC562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DAA2C-F77D-CF44-992E-04C535DE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205-8FDF-694A-AA7B-F551576B84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B0F8C74-4D84-7541-A0F9-2B25EF4666B2}"/>
              </a:ext>
            </a:extLst>
          </p:cNvPr>
          <p:cNvSpPr txBox="1">
            <a:spLocks/>
          </p:cNvSpPr>
          <p:nvPr userDrawn="1"/>
        </p:nvSpPr>
        <p:spPr>
          <a:xfrm>
            <a:off x="451701" y="136525"/>
            <a:ext cx="10515600" cy="1286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Montserrat Light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6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48DBB-3986-2E41-BD30-D0BE68D7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AD4B-D73C-6F4A-B227-9CFC9FCB5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8B067-C47A-7F4C-9AF7-D12900166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CE5FC-1CA3-6C47-A0CA-90510044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6ED-99BF-DE44-AF68-D9414EC0A7E7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EF22-DCCC-5542-91D0-1C7A4156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4808C-C3B2-D347-A190-ADA3DC8B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205-8FDF-694A-AA7B-F551576B84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7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F2A0C-A87A-F343-A6C9-B8FFB1FB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0F55C-516D-0944-8025-ED429B5F0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C12EE-CF05-8349-BEB4-70A85CB3B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DFB3F-CCA9-BD4B-BDA9-90A025A55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04F01-C992-E74D-9E26-25C4071EE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219ECA-EB5E-7B47-BC4A-A17BBD5D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6ED-99BF-DE44-AF68-D9414EC0A7E7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59A49-77C4-8E46-BC94-79D0EF29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FC708E-A742-C845-98B5-DFA89B3C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205-8FDF-694A-AA7B-F551576B84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5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00FB-C0F4-8540-BAAE-EA96254C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2D2491-95DF-C34F-BCDB-0030BA8C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6ED-99BF-DE44-AF68-D9414EC0A7E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147394-3802-124E-B7E7-D0A88F56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B72A22-532B-8349-B739-6814EE1A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205-8FDF-694A-AA7B-F551576B84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F64B8-BA32-5145-857E-6077929C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6ED-99BF-DE44-AF68-D9414EC0A7E7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85317-BE9E-3041-A75C-7A3DFAD6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382CF-152B-3E4D-B997-BD06E789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205-8FDF-694A-AA7B-F551576B84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A28034C-9EBF-D446-A0AC-6183D1E6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01" y="136525"/>
            <a:ext cx="10515600" cy="1286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44B50-10C9-664E-8B22-7868229FEC95}"/>
              </a:ext>
            </a:extLst>
          </p:cNvPr>
          <p:cNvSpPr/>
          <p:nvPr userDrawn="1"/>
        </p:nvSpPr>
        <p:spPr>
          <a:xfrm>
            <a:off x="10369485" y="5835192"/>
            <a:ext cx="1677971" cy="886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7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5389-04DE-6040-B720-B6CA4CA1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18" y="315863"/>
            <a:ext cx="6739363" cy="6810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C74FF-FA58-5E4F-9FF2-A227FCDA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66507"/>
            <a:ext cx="6172200" cy="39945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76D7B-BCCE-554C-95B3-D9FCFAC89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66507"/>
            <a:ext cx="3932237" cy="40024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7330C-88FB-034C-9D15-20C61D23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6ED-99BF-DE44-AF68-D9414EC0A7E7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B787B-A50F-B548-802E-7213D92D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90F74-A25E-1949-A86A-1CF95254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205-8FDF-694A-AA7B-F551576B84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1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57A-3CB1-EC44-8C32-B2E9E119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A8544-7511-FF41-B19E-575DE5833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2937F-989A-8C4D-A77A-B0A4CCE4B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A4C9C-7193-354C-AE97-0546C40A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26ED-99BF-DE44-AF68-D9414EC0A7E7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35519-F89A-D24A-8675-5E4DE330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96350-F397-6247-8A54-273A3F05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205-8FDF-694A-AA7B-F551576B84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8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uilding, street, large, light&#10;&#10;Description automatically generated">
            <a:extLst>
              <a:ext uri="{FF2B5EF4-FFF2-40B4-BE49-F238E27FC236}">
                <a16:creationId xmlns:a16="http://schemas.microsoft.com/office/drawing/2014/main" id="{C02A645E-DA7F-2847-9939-5136EF4EC1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4638" b="67831"/>
          <a:stretch/>
        </p:blipFill>
        <p:spPr>
          <a:xfrm>
            <a:off x="0" y="0"/>
            <a:ext cx="12192000" cy="142344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C8043-159D-5A46-83E3-4AF9A3D4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70" y="136525"/>
            <a:ext cx="10260279" cy="1286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9F51A-99F4-9147-AFFF-2F79CF978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3171" y="1825625"/>
            <a:ext cx="96200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44FAF-3C9E-7649-ACB2-8247107B9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1211" y="6356350"/>
            <a:ext cx="133696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0" i="0">
                <a:solidFill>
                  <a:srgbClr val="5859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D26ED-99BF-DE44-AF68-D9414EC0A7E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B1CA5-7646-024E-9292-D7965EA02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3170" y="6332600"/>
            <a:ext cx="90747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00">
                <a:solidFill>
                  <a:srgbClr val="5859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B8314-7EB2-3644-B146-E1A46FEF9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3173" y="6347527"/>
            <a:ext cx="6402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rgbClr val="5859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251205-8FDF-694A-AA7B-F551576B84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E80A2F-1B29-F047-B4BD-D1E899E9D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4823" t="15223" r="56712" b="18416"/>
          <a:stretch/>
        </p:blipFill>
        <p:spPr>
          <a:xfrm>
            <a:off x="381000" y="6176963"/>
            <a:ext cx="978927" cy="51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5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D86C4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86C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86C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86C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86C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C68BC0-59B5-AD40-A594-9A8BE366C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1211" y="6356350"/>
            <a:ext cx="133696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0" i="0">
                <a:solidFill>
                  <a:srgbClr val="5859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D26ED-99BF-DE44-AF68-D9414EC0A7E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2A68CB-F236-5541-A1AB-61FCA3F0B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3173" y="6347527"/>
            <a:ext cx="6402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rgbClr val="5859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251205-8FDF-694A-AA7B-F551576B84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E25D2-4A39-6549-87D7-3D26229FD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23" t="15223" r="56712" b="18416"/>
          <a:stretch/>
        </p:blipFill>
        <p:spPr>
          <a:xfrm>
            <a:off x="381000" y="6176963"/>
            <a:ext cx="978927" cy="516231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FF47BDB-F76D-F14F-BD68-14A3956D3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91C63AC8-C699-DE4E-9907-4ED220D24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577"/>
          <a:stretch/>
        </p:blipFill>
        <p:spPr>
          <a:xfrm>
            <a:off x="0" y="2160838"/>
            <a:ext cx="8692738" cy="1828800"/>
          </a:xfrm>
          <a:prstGeom prst="rect">
            <a:avLst/>
          </a:prstGeom>
        </p:spPr>
      </p:pic>
      <p:pic>
        <p:nvPicPr>
          <p:cNvPr id="3" name="Picture 2" descr="A building next to a body of water&#10;&#10;Description automatically generated">
            <a:extLst>
              <a:ext uri="{FF2B5EF4-FFF2-40B4-BE49-F238E27FC236}">
                <a16:creationId xmlns:a16="http://schemas.microsoft.com/office/drawing/2014/main" id="{3FCC59E7-E950-064E-BC25-6F5E9A4BEE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0" t="17545" r="1047" b="14557"/>
          <a:stretch/>
        </p:blipFill>
        <p:spPr>
          <a:xfrm>
            <a:off x="0" y="0"/>
            <a:ext cx="12204160" cy="5226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EBB024-1C01-0547-8E5D-985A81EFFDEA}"/>
              </a:ext>
            </a:extLst>
          </p:cNvPr>
          <p:cNvSpPr txBox="1"/>
          <p:nvPr/>
        </p:nvSpPr>
        <p:spPr>
          <a:xfrm>
            <a:off x="-1" y="2425026"/>
            <a:ext cx="822960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latin typeface="Montserrat" pitchFamily="2" charset="77"/>
              </a:rPr>
              <a:t>Privately Initiated Text Amendment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18127-F397-BD4E-84E2-0458586E6F30}"/>
              </a:ext>
            </a:extLst>
          </p:cNvPr>
          <p:cNvSpPr txBox="1"/>
          <p:nvPr/>
        </p:nvSpPr>
        <p:spPr>
          <a:xfrm>
            <a:off x="7074049" y="5826028"/>
            <a:ext cx="4718884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5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Tampa City Council Workshop</a:t>
            </a:r>
          </a:p>
          <a:p>
            <a:pPr algn="r">
              <a:spcAft>
                <a:spcPts val="500"/>
              </a:spcAft>
            </a:pPr>
            <a:r>
              <a:rPr lang="en-US" sz="1600" b="1" dirty="0">
                <a:solidFill>
                  <a:srgbClr val="4D86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17, 2022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D43780-8A2F-0443-B5CE-0A81554994DC}"/>
              </a:ext>
            </a:extLst>
          </p:cNvPr>
          <p:cNvSpPr/>
          <p:nvPr/>
        </p:nvSpPr>
        <p:spPr>
          <a:xfrm>
            <a:off x="201881" y="6097979"/>
            <a:ext cx="1531916" cy="75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0A71A-7A3D-A543-94BD-A5E10E2DF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9" y="5665486"/>
            <a:ext cx="4386600" cy="8649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EBB024-1C01-0547-8E5D-985A81EFFDEA}"/>
              </a:ext>
            </a:extLst>
          </p:cNvPr>
          <p:cNvSpPr txBox="1"/>
          <p:nvPr/>
        </p:nvSpPr>
        <p:spPr>
          <a:xfrm>
            <a:off x="0" y="2966213"/>
            <a:ext cx="82296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latin typeface="Montserrat" pitchFamily="2" charset="77"/>
              </a:rPr>
              <a:t>Central Business District (CBD) Periphery</a:t>
            </a:r>
          </a:p>
        </p:txBody>
      </p:sp>
    </p:spTree>
    <p:extLst>
      <p:ext uri="{BB962C8B-B14F-4D97-AF65-F5344CB8AC3E}">
        <p14:creationId xmlns:p14="http://schemas.microsoft.com/office/powerpoint/2010/main" val="322679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9927F-BEFB-C044-A4B6-91FBF7F3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51205-8FDF-694A-AA7B-F551576B849A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5859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BB024-1C01-0547-8E5D-985A81EFFDEA}"/>
              </a:ext>
            </a:extLst>
          </p:cNvPr>
          <p:cNvSpPr txBox="1"/>
          <p:nvPr/>
        </p:nvSpPr>
        <p:spPr>
          <a:xfrm>
            <a:off x="179121" y="195400"/>
            <a:ext cx="9117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Buffering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1" y="6318827"/>
            <a:ext cx="565528" cy="469879"/>
          </a:xfrm>
          <a:prstGeom prst="rect">
            <a:avLst/>
          </a:prstGeom>
        </p:spPr>
      </p:pic>
      <p:sp>
        <p:nvSpPr>
          <p:cNvPr id="4" name="AutoShape 12" descr="Image result for reign liv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3" y="895737"/>
            <a:ext cx="4340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/>
              <a:t>“</a:t>
            </a:r>
            <a:r>
              <a:rPr lang="en-US" sz="2400" dirty="0"/>
              <a:t>Adjacent Use” merely means the actual use then-existing on the adjacent property, if any, and not permitted uses allowable in the applicable zoning district.</a:t>
            </a: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0D4CD9CA-62A9-274C-8278-544C2F11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9973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Proxima Nova" panose="02000506030000020004" pitchFamily="2" charset="0"/>
              </a:rPr>
              <a:t>November 17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0D1491AC-231F-8F42-AC53-ED4343CD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3171" y="6332600"/>
            <a:ext cx="83703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 Medium" panose="02000506030000020004" pitchFamily="2" charset="0"/>
                <a:ea typeface="+mn-ea"/>
                <a:cs typeface="Arial" panose="020B0604020202020204" pitchFamily="34" charset="0"/>
              </a:rPr>
              <a:t>PITA – CBD Periphery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198" y="995300"/>
            <a:ext cx="6276975" cy="457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2595" y="3544112"/>
            <a:ext cx="154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Zoning District (CG, CN, RM, etc.)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1177860" y="3281300"/>
            <a:ext cx="2990002" cy="293663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862646" y="1556238"/>
            <a:ext cx="1110913" cy="16705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862645" y="4023213"/>
            <a:ext cx="1110913" cy="16705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36126" y="4223400"/>
            <a:ext cx="1673471" cy="161627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26157" y="4584433"/>
            <a:ext cx="1293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Allowable uses (daycare, restaurant, multi-family)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596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9927F-BEFB-C044-A4B6-91FBF7F3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51205-8FDF-694A-AA7B-F551576B849A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5859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BB024-1C01-0547-8E5D-985A81EFFDEA}"/>
              </a:ext>
            </a:extLst>
          </p:cNvPr>
          <p:cNvSpPr txBox="1"/>
          <p:nvPr/>
        </p:nvSpPr>
        <p:spPr>
          <a:xfrm>
            <a:off x="179121" y="195400"/>
            <a:ext cx="8300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1" y="6318827"/>
            <a:ext cx="565528" cy="469879"/>
          </a:xfrm>
          <a:prstGeom prst="rect">
            <a:avLst/>
          </a:prstGeom>
        </p:spPr>
      </p:pic>
      <p:sp>
        <p:nvSpPr>
          <p:cNvPr id="4" name="AutoShape 12" descr="Image result for reign liv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0D4CD9CA-62A9-274C-8278-544C2F11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9973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 panose="020B0604020202020204" pitchFamily="34" charset="0"/>
              </a:rPr>
              <a:t>November 10, 2022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0D1491AC-231F-8F42-AC53-ED4343CD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3171" y="6332600"/>
            <a:ext cx="8370388" cy="365125"/>
          </a:xfrm>
        </p:spPr>
        <p:txBody>
          <a:bodyPr/>
          <a:lstStyle/>
          <a:p>
            <a:pPr lvl="0"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 Medium" panose="02000506030000020004" pitchFamily="2" charset="0"/>
                <a:ea typeface="+mn-ea"/>
                <a:cs typeface="Arial" panose="020B0604020202020204" pitchFamily="34" charset="0"/>
              </a:rPr>
              <a:t>REZ </a:t>
            </a:r>
            <a:r>
              <a:rPr lang="en-US" dirty="0"/>
              <a:t>22-100 (2401 W Platt St.)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85958"/>
              </a:solidFill>
              <a:effectLst/>
              <a:uLnTx/>
              <a:uFillTx/>
              <a:latin typeface="Proxima Nova Medium" panose="0200050603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7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9927F-BEFB-C044-A4B6-91FBF7F3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205-8FDF-694A-AA7B-F551576B849A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BB024-1C01-0547-8E5D-985A81EFFDEA}"/>
              </a:ext>
            </a:extLst>
          </p:cNvPr>
          <p:cNvSpPr txBox="1"/>
          <p:nvPr/>
        </p:nvSpPr>
        <p:spPr>
          <a:xfrm>
            <a:off x="104059" y="195400"/>
            <a:ext cx="8082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Montserrat" pitchFamily="2" charset="77"/>
              </a:rPr>
              <a:t>Location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1" y="6318827"/>
            <a:ext cx="565528" cy="469879"/>
          </a:xfrm>
          <a:prstGeom prst="rect">
            <a:avLst/>
          </a:prstGeom>
        </p:spPr>
      </p:pic>
      <p:sp>
        <p:nvSpPr>
          <p:cNvPr id="4" name="AutoShape 12" descr="Image result for reign liv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A32230-EFDB-DF41-841C-F5D64ED5BB30}"/>
              </a:ext>
            </a:extLst>
          </p:cNvPr>
          <p:cNvSpPr txBox="1"/>
          <p:nvPr/>
        </p:nvSpPr>
        <p:spPr>
          <a:xfrm>
            <a:off x="266983" y="931032"/>
            <a:ext cx="42573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Eastern Boundary = Nebraska Ave / 15</a:t>
            </a:r>
            <a:r>
              <a:rPr lang="en-US" sz="2200" baseline="30000" dirty="0"/>
              <a:t>th</a:t>
            </a:r>
            <a:r>
              <a:rPr lang="en-US" sz="2200" dirty="0"/>
              <a:t> St / Ybor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Western Boundary = N. Blvd.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Northern Boundary = Palm 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Southern Boundary = South end of Harbor </a:t>
            </a:r>
            <a:r>
              <a:rPr lang="en-US" sz="2200" dirty="0" smtClean="0"/>
              <a:t>Island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r>
              <a:rPr lang="en-US" sz="2200" dirty="0" smtClean="0"/>
              <a:t>*CBD Periphery projects are permitted to double density</a:t>
            </a:r>
          </a:p>
          <a:p>
            <a:r>
              <a:rPr lang="en-US" sz="2200" dirty="0" smtClean="0"/>
              <a:t>(i.e. 3.5 FAR </a:t>
            </a:r>
            <a:r>
              <a:rPr lang="en-US" sz="2200" dirty="0" smtClean="0">
                <a:sym typeface="Wingdings" panose="05000000000000000000" pitchFamily="2" charset="2"/>
              </a:rPr>
              <a:t> 7.0 FAR)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0D4CD9CA-62A9-274C-8278-544C2F11DE5B}"/>
              </a:ext>
            </a:extLst>
          </p:cNvPr>
          <p:cNvSpPr txBox="1">
            <a:spLocks/>
          </p:cNvSpPr>
          <p:nvPr/>
        </p:nvSpPr>
        <p:spPr>
          <a:xfrm>
            <a:off x="847997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rgbClr val="5859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>
                <a:latin typeface="Proxima Nova" panose="02000506030000020004" pitchFamily="2" charset="0"/>
              </a:rPr>
              <a:t>November 17, 2022</a:t>
            </a:r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0D1491AC-231F-8F42-AC53-ED4343CD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3171" y="6332600"/>
            <a:ext cx="83703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 Medium" panose="02000506030000020004" pitchFamily="2" charset="0"/>
                <a:ea typeface="+mn-ea"/>
                <a:cs typeface="Arial" panose="020B0604020202020204" pitchFamily="34" charset="0"/>
              </a:rPr>
              <a:t>PITA – CBD Periphery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891F4-D650-43C2-09E7-0C32B872C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556" y="334553"/>
            <a:ext cx="4129254" cy="584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7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9927F-BEFB-C044-A4B6-91FBF7F3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51205-8FDF-694A-AA7B-F551576B849A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5859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BB024-1C01-0547-8E5D-985A81EFFDEA}"/>
              </a:ext>
            </a:extLst>
          </p:cNvPr>
          <p:cNvSpPr txBox="1"/>
          <p:nvPr/>
        </p:nvSpPr>
        <p:spPr>
          <a:xfrm>
            <a:off x="179121" y="195400"/>
            <a:ext cx="8300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Proposed Amendments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1" y="6318827"/>
            <a:ext cx="565528" cy="469879"/>
          </a:xfrm>
          <a:prstGeom prst="rect">
            <a:avLst/>
          </a:prstGeom>
        </p:spPr>
      </p:pic>
      <p:sp>
        <p:nvSpPr>
          <p:cNvPr id="4" name="AutoShape 12" descr="Image result for reign liv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9070" y="1594884"/>
            <a:ext cx="96726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Parking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Loading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Greenspace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Buffering</a:t>
            </a:r>
            <a:endParaRPr lang="en-US" sz="2800" dirty="0"/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0D4CD9CA-62A9-274C-8278-544C2F11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9973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Proxima Nova" panose="02000506030000020004" pitchFamily="2" charset="0"/>
              </a:rPr>
              <a:t>November 17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0D1491AC-231F-8F42-AC53-ED4343CD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3171" y="6332600"/>
            <a:ext cx="83703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 Medium" panose="02000506030000020004" pitchFamily="2" charset="0"/>
                <a:ea typeface="+mn-ea"/>
                <a:cs typeface="Arial" panose="020B0604020202020204" pitchFamily="34" charset="0"/>
              </a:rPr>
              <a:t>PITA – CBD Periphery</a:t>
            </a:r>
          </a:p>
        </p:txBody>
      </p:sp>
    </p:spTree>
    <p:extLst>
      <p:ext uri="{BB962C8B-B14F-4D97-AF65-F5344CB8AC3E}">
        <p14:creationId xmlns:p14="http://schemas.microsoft.com/office/powerpoint/2010/main" val="399064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9927F-BEFB-C044-A4B6-91FBF7F3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51205-8FDF-694A-AA7B-F551576B849A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5859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BB024-1C01-0547-8E5D-985A81EFFDEA}"/>
              </a:ext>
            </a:extLst>
          </p:cNvPr>
          <p:cNvSpPr txBox="1"/>
          <p:nvPr/>
        </p:nvSpPr>
        <p:spPr>
          <a:xfrm>
            <a:off x="179121" y="195400"/>
            <a:ext cx="9117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Parking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1" y="6318827"/>
            <a:ext cx="565528" cy="469879"/>
          </a:xfrm>
          <a:prstGeom prst="rect">
            <a:avLst/>
          </a:prstGeom>
        </p:spPr>
      </p:pic>
      <p:sp>
        <p:nvSpPr>
          <p:cNvPr id="4" name="AutoShape 12" descr="Image result for reign liv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749398"/>
            <a:ext cx="1847850" cy="250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7974" y="895737"/>
            <a:ext cx="6782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Multiple-family residential projects within the Central Business District (CBD) Periphery shall adhere to Section 27-184 Official schedule of permitted principal, accessory and special uses; </a:t>
            </a:r>
            <a:r>
              <a:rPr lang="en-US" sz="2400" b="1" i="1" dirty="0"/>
              <a:t>required off-street parking ratios by use as outlined for projects within the Central Business District (CBD)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0D4CD9CA-62A9-274C-8278-544C2F11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9973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Proxima Nova" panose="02000506030000020004" pitchFamily="2" charset="0"/>
              </a:rPr>
              <a:t>November 10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0D1491AC-231F-8F42-AC53-ED4343CD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3171" y="6332600"/>
            <a:ext cx="83703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 Medium" panose="02000506030000020004" pitchFamily="2" charset="0"/>
                <a:ea typeface="+mn-ea"/>
                <a:cs typeface="Arial" panose="020B0604020202020204" pitchFamily="34" charset="0"/>
              </a:rPr>
              <a:t>REZ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 Medium" panose="02000506030000020004" pitchFamily="2" charset="0"/>
                <a:ea typeface="+mn-ea"/>
                <a:cs typeface="Arial" panose="020B0604020202020204" pitchFamily="34" charset="0"/>
              </a:rPr>
              <a:t> 22-100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 Medium" panose="02000506030000020004" pitchFamily="2" charset="0"/>
                <a:ea typeface="+mn-ea"/>
                <a:cs typeface="Arial" panose="020B0604020202020204" pitchFamily="34" charset="0"/>
              </a:rPr>
              <a:t>(2401 W Platt St.)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F4CFB-B49F-F0AF-0CA7-2265C6A9F605}"/>
              </a:ext>
            </a:extLst>
          </p:cNvPr>
          <p:cNvSpPr/>
          <p:nvPr/>
        </p:nvSpPr>
        <p:spPr>
          <a:xfrm>
            <a:off x="1439056" y="3897443"/>
            <a:ext cx="2653259" cy="110927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73C213-264F-78E7-D076-591C201786FD}"/>
              </a:ext>
            </a:extLst>
          </p:cNvPr>
          <p:cNvSpPr/>
          <p:nvPr/>
        </p:nvSpPr>
        <p:spPr>
          <a:xfrm>
            <a:off x="5891134" y="3897443"/>
            <a:ext cx="3792512" cy="110927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4B516A6E-0E8C-21E1-3F34-8BB332901820}"/>
              </a:ext>
            </a:extLst>
          </p:cNvPr>
          <p:cNvSpPr/>
          <p:nvPr/>
        </p:nvSpPr>
        <p:spPr>
          <a:xfrm>
            <a:off x="4497049" y="4272197"/>
            <a:ext cx="989351" cy="62708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657F8-982D-02D3-21D1-64C528A1A495}"/>
              </a:ext>
            </a:extLst>
          </p:cNvPr>
          <p:cNvSpPr txBox="1"/>
          <p:nvPr/>
        </p:nvSpPr>
        <p:spPr>
          <a:xfrm>
            <a:off x="1439056" y="4227225"/>
            <a:ext cx="80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CBD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4E1D1-82E4-8E5E-B089-AC6907C8A253}"/>
              </a:ext>
            </a:extLst>
          </p:cNvPr>
          <p:cNvSpPr txBox="1"/>
          <p:nvPr/>
        </p:nvSpPr>
        <p:spPr>
          <a:xfrm>
            <a:off x="5891134" y="4221245"/>
            <a:ext cx="204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CBD Periphery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D6D536B-6FB6-7A2F-B626-9193F9B9A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043" y="4239099"/>
            <a:ext cx="461666" cy="46166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5F60D0C-4A24-B00E-9066-752A058B1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685" y="4253611"/>
            <a:ext cx="461666" cy="461666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B5C2FA8-F886-8154-868E-B2A7C043A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392" y="4253611"/>
            <a:ext cx="461666" cy="461666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7D3CC47-A7B8-619B-9CAA-D3008DDA6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222" y="4224587"/>
            <a:ext cx="461666" cy="461666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8D0DBA9-C5A0-055A-E2D9-2111F552D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864" y="4239099"/>
            <a:ext cx="461666" cy="461666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857B5BF-7303-F980-4C2B-D87B0F90E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571" y="4239099"/>
            <a:ext cx="461666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9927F-BEFB-C044-A4B6-91FBF7F3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51205-8FDF-694A-AA7B-F551576B849A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5859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BB024-1C01-0547-8E5D-985A81EFFDEA}"/>
              </a:ext>
            </a:extLst>
          </p:cNvPr>
          <p:cNvSpPr txBox="1"/>
          <p:nvPr/>
        </p:nvSpPr>
        <p:spPr>
          <a:xfrm>
            <a:off x="179121" y="195400"/>
            <a:ext cx="9117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Parking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1" y="6318827"/>
            <a:ext cx="565528" cy="469879"/>
          </a:xfrm>
          <a:prstGeom prst="rect">
            <a:avLst/>
          </a:prstGeom>
        </p:spPr>
      </p:pic>
      <p:sp>
        <p:nvSpPr>
          <p:cNvPr id="4" name="AutoShape 12" descr="Image result for reign liv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749398"/>
            <a:ext cx="1847850" cy="250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7974" y="895737"/>
            <a:ext cx="4340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1" dirty="0"/>
              <a:t>Visitor parking requirement </a:t>
            </a:r>
            <a:r>
              <a:rPr lang="en-US" sz="2400" dirty="0"/>
              <a:t>does not apply to multiple-family residential projects within the Central Business District (CBD) Periphery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0D4CD9CA-62A9-274C-8278-544C2F11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9973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Proxima Nova" panose="02000506030000020004" pitchFamily="2" charset="0"/>
              </a:rPr>
              <a:t>November 17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0D1491AC-231F-8F42-AC53-ED4343CD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3171" y="6332600"/>
            <a:ext cx="83703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 Medium" panose="02000506030000020004" pitchFamily="2" charset="0"/>
                <a:ea typeface="+mn-ea"/>
                <a:cs typeface="Arial" panose="020B0604020202020204" pitchFamily="34" charset="0"/>
              </a:rPr>
              <a:t>PITA – CBD Periphery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4E4880-549C-5531-8DB0-4D5E12E8E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527" y="710575"/>
            <a:ext cx="5768646" cy="509395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C95E676-0FC9-139D-66BA-74B70F4FB0ED}"/>
              </a:ext>
            </a:extLst>
          </p:cNvPr>
          <p:cNvSpPr/>
          <p:nvPr/>
        </p:nvSpPr>
        <p:spPr>
          <a:xfrm>
            <a:off x="8049718" y="1349115"/>
            <a:ext cx="2638269" cy="1908435"/>
          </a:xfrm>
          <a:prstGeom prst="ellipse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F00B4F-213C-6E2B-EE3C-8B361882FC94}"/>
              </a:ext>
            </a:extLst>
          </p:cNvPr>
          <p:cNvSpPr/>
          <p:nvPr/>
        </p:nvSpPr>
        <p:spPr>
          <a:xfrm>
            <a:off x="6829581" y="3094272"/>
            <a:ext cx="2638269" cy="1908435"/>
          </a:xfrm>
          <a:prstGeom prst="ellipse">
            <a:avLst/>
          </a:prstGeom>
          <a:solidFill>
            <a:srgbClr val="FFFF00">
              <a:alpha val="25000"/>
            </a:srgbClr>
          </a:solidFill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2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9927F-BEFB-C044-A4B6-91FBF7F3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51205-8FDF-694A-AA7B-F551576B849A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5859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BB024-1C01-0547-8E5D-985A81EFFDEA}"/>
              </a:ext>
            </a:extLst>
          </p:cNvPr>
          <p:cNvSpPr txBox="1"/>
          <p:nvPr/>
        </p:nvSpPr>
        <p:spPr>
          <a:xfrm>
            <a:off x="179121" y="195400"/>
            <a:ext cx="9117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Parking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1" y="6318827"/>
            <a:ext cx="565528" cy="469879"/>
          </a:xfrm>
          <a:prstGeom prst="rect">
            <a:avLst/>
          </a:prstGeom>
        </p:spPr>
      </p:pic>
      <p:sp>
        <p:nvSpPr>
          <p:cNvPr id="4" name="AutoShape 12" descr="Image result for reign liv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749398"/>
            <a:ext cx="1847850" cy="250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7974" y="895737"/>
            <a:ext cx="5208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For all developments within the Central Business District (CBD) Periphery, </a:t>
            </a:r>
            <a:r>
              <a:rPr lang="en-US" sz="2400" b="1" i="1" dirty="0"/>
              <a:t>on-street parking </a:t>
            </a:r>
            <a:r>
              <a:rPr lang="en-US" sz="2400" dirty="0"/>
              <a:t>(non-dedicated &amp; within the public right-of-way) provided immediately adjacent to subject property shall count for up to 25% of required spaces</a:t>
            </a:r>
            <a:br>
              <a:rPr lang="en-US" sz="2400" dirty="0"/>
            </a:b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0D4CD9CA-62A9-274C-8278-544C2F11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9973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Proxima Nova" panose="02000506030000020004" pitchFamily="2" charset="0"/>
              </a:rPr>
              <a:t>November 17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0D1491AC-231F-8F42-AC53-ED4343CD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3171" y="6332600"/>
            <a:ext cx="83703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 Medium" panose="02000506030000020004" pitchFamily="2" charset="0"/>
                <a:ea typeface="+mn-ea"/>
                <a:cs typeface="Arial" panose="020B0604020202020204" pitchFamily="34" charset="0"/>
              </a:rPr>
              <a:t>PITA – CBD Periphery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C1FC591-317A-0681-A147-B84BCD4E74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109113"/>
              </p:ext>
            </p:extLst>
          </p:nvPr>
        </p:nvGraphicFramePr>
        <p:xfrm>
          <a:off x="4737768" y="487389"/>
          <a:ext cx="6832184" cy="5059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171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9927F-BEFB-C044-A4B6-91FBF7F3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51205-8FDF-694A-AA7B-F551576B849A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5859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BB024-1C01-0547-8E5D-985A81EFFDEA}"/>
              </a:ext>
            </a:extLst>
          </p:cNvPr>
          <p:cNvSpPr txBox="1"/>
          <p:nvPr/>
        </p:nvSpPr>
        <p:spPr>
          <a:xfrm>
            <a:off x="179121" y="195400"/>
            <a:ext cx="9117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Loading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1" y="6318827"/>
            <a:ext cx="565528" cy="469879"/>
          </a:xfrm>
          <a:prstGeom prst="rect">
            <a:avLst/>
          </a:prstGeom>
        </p:spPr>
      </p:pic>
      <p:sp>
        <p:nvSpPr>
          <p:cNvPr id="4" name="AutoShape 12" descr="Image result for reign liv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749398"/>
            <a:ext cx="1847850" cy="250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7973" y="895737"/>
            <a:ext cx="11099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Developments within the Central Business District (CBD) Periphery shall not be required to have </a:t>
            </a:r>
            <a:r>
              <a:rPr lang="en-US" sz="2400" b="1" i="1" dirty="0"/>
              <a:t>more than a single loading berth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Off-street loading spaces shall be located and arranged so that a semitrailer truck (WB 50 class) shall be able to gain access to and use such spaces by means of one (1) continuous parking maneuver, </a:t>
            </a:r>
            <a:r>
              <a:rPr lang="en-US" sz="2400" b="1" i="1" dirty="0"/>
              <a:t>except for those developments located within the Central Business District (CBD) Periphery, for which this requirement shall not apply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0D4CD9CA-62A9-274C-8278-544C2F11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9973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Proxima Nova" panose="02000506030000020004" pitchFamily="2" charset="0"/>
              </a:rPr>
              <a:t>November 17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0D1491AC-231F-8F42-AC53-ED4343CD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3171" y="6332600"/>
            <a:ext cx="83703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 Medium" panose="02000506030000020004" pitchFamily="2" charset="0"/>
                <a:ea typeface="+mn-ea"/>
                <a:cs typeface="Arial" panose="020B0604020202020204" pitchFamily="34" charset="0"/>
              </a:rPr>
              <a:t>PITA – CBD Periphery</a:t>
            </a:r>
          </a:p>
        </p:txBody>
      </p:sp>
    </p:spTree>
    <p:extLst>
      <p:ext uri="{BB962C8B-B14F-4D97-AF65-F5344CB8AC3E}">
        <p14:creationId xmlns:p14="http://schemas.microsoft.com/office/powerpoint/2010/main" val="13261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9927F-BEFB-C044-A4B6-91FBF7F3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51205-8FDF-694A-AA7B-F551576B849A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5859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BB024-1C01-0547-8E5D-985A81EFFDEA}"/>
              </a:ext>
            </a:extLst>
          </p:cNvPr>
          <p:cNvSpPr txBox="1"/>
          <p:nvPr/>
        </p:nvSpPr>
        <p:spPr>
          <a:xfrm>
            <a:off x="179121" y="195400"/>
            <a:ext cx="9117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Greenspace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1" y="6318827"/>
            <a:ext cx="565528" cy="469879"/>
          </a:xfrm>
          <a:prstGeom prst="rect">
            <a:avLst/>
          </a:prstGeom>
        </p:spPr>
      </p:pic>
      <p:sp>
        <p:nvSpPr>
          <p:cNvPr id="4" name="AutoShape 12" descr="Image result for reign liv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4" y="895737"/>
            <a:ext cx="46537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 Multiple-family residential developments located within the Central Business District (CBD) Periphery shall be permitted to adhere to the Multiple-family (≥6 stories) minimum landscaped area requirements, </a:t>
            </a:r>
            <a:r>
              <a:rPr lang="en-US" sz="2400" b="1" i="1" dirty="0"/>
              <a:t>applying a calculation based on percentage of parcel area in lieu of a square footage/unit provision.</a:t>
            </a:r>
            <a:br>
              <a:rPr lang="en-US" sz="2400" b="1" i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0D4CD9CA-62A9-274C-8278-544C2F11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9973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Proxima Nova" panose="02000506030000020004" pitchFamily="2" charset="0"/>
              </a:rPr>
              <a:t>November 17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0D1491AC-231F-8F42-AC53-ED4343CD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3171" y="6332600"/>
            <a:ext cx="83703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 Medium" panose="02000506030000020004" pitchFamily="2" charset="0"/>
                <a:ea typeface="+mn-ea"/>
                <a:cs typeface="Arial" panose="020B0604020202020204" pitchFamily="34" charset="0"/>
              </a:rPr>
              <a:t>PITA – CBD Periphery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3927" y="827734"/>
            <a:ext cx="17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Parcel area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7169919" y="1247824"/>
            <a:ext cx="395654" cy="633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76135" y="1969575"/>
            <a:ext cx="331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Parcel area – building footprint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7169919" y="2455203"/>
            <a:ext cx="395654" cy="633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92761" y="3147572"/>
            <a:ext cx="401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(Parcel area – building footprint) X 30%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7196296" y="3661542"/>
            <a:ext cx="395654" cy="633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953284" y="4384566"/>
            <a:ext cx="288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= Total required greenspace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73557" y="440659"/>
            <a:ext cx="1394895" cy="1073838"/>
          </a:xfrm>
          <a:prstGeom prst="rect">
            <a:avLst/>
          </a:prstGeom>
          <a:solidFill>
            <a:srgbClr val="008000"/>
          </a:solidFill>
          <a:ln w="571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966962" y="1795976"/>
            <a:ext cx="1394895" cy="1073838"/>
          </a:xfrm>
          <a:prstGeom prst="rect">
            <a:avLst/>
          </a:prstGeom>
          <a:solidFill>
            <a:srgbClr val="008000"/>
          </a:solidFill>
          <a:ln w="571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106539" y="1984189"/>
            <a:ext cx="1116633" cy="7094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966962" y="3147572"/>
            <a:ext cx="1394895" cy="1073838"/>
          </a:xfrm>
          <a:prstGeom prst="rect">
            <a:avLst/>
          </a:prstGeom>
          <a:solidFill>
            <a:srgbClr val="008000"/>
          </a:solidFill>
          <a:ln w="5715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106539" y="3335785"/>
            <a:ext cx="1116633" cy="7094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106538" y="4045221"/>
            <a:ext cx="1255319" cy="176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10755595" y="3615148"/>
            <a:ext cx="1073838" cy="138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295792" y="3159596"/>
            <a:ext cx="1059466" cy="1641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966961" y="4499168"/>
            <a:ext cx="139577" cy="10738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973559" y="4499168"/>
            <a:ext cx="322235" cy="1726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79927F-BEFB-C044-A4B6-91FBF7F3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51205-8FDF-694A-AA7B-F551576B849A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5859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BB024-1C01-0547-8E5D-985A81EFFDEA}"/>
              </a:ext>
            </a:extLst>
          </p:cNvPr>
          <p:cNvSpPr txBox="1"/>
          <p:nvPr/>
        </p:nvSpPr>
        <p:spPr>
          <a:xfrm>
            <a:off x="179121" y="195400"/>
            <a:ext cx="9117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Greenspace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1" y="6318827"/>
            <a:ext cx="565528" cy="469879"/>
          </a:xfrm>
          <a:prstGeom prst="rect">
            <a:avLst/>
          </a:prstGeom>
        </p:spPr>
      </p:pic>
      <p:sp>
        <p:nvSpPr>
          <p:cNvPr id="4" name="AutoShape 12" descr="Image result for reign liv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4" y="895737"/>
            <a:ext cx="46537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 Multiple-family residential developments located within the Central Business District (CBD) Periphery shall be permitted to adhere to the Multiple-family (≥6 stories) minimum landscaped area requirements, </a:t>
            </a:r>
            <a:r>
              <a:rPr lang="en-US" sz="2400" b="1" i="1" dirty="0"/>
              <a:t>applying a calculation based on percentage of parcel area in lieu of a square footage/unit provision.</a:t>
            </a:r>
            <a:br>
              <a:rPr lang="en-US" sz="2400" b="1" i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0D4CD9CA-62A9-274C-8278-544C2F11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9973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Proxima Nova" panose="02000506030000020004" pitchFamily="2" charset="0"/>
              </a:rPr>
              <a:t>November 17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17" name="Footer Placeholder 8">
            <a:extLst>
              <a:ext uri="{FF2B5EF4-FFF2-40B4-BE49-F238E27FC236}">
                <a16:creationId xmlns:a16="http://schemas.microsoft.com/office/drawing/2014/main" id="{0D1491AC-231F-8F42-AC53-ED4343CD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3171" y="6332600"/>
            <a:ext cx="83703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85958"/>
                </a:solidFill>
                <a:effectLst/>
                <a:uLnTx/>
                <a:uFillTx/>
                <a:latin typeface="Proxima Nova Medium" panose="02000506030000020004" pitchFamily="2" charset="0"/>
                <a:ea typeface="+mn-ea"/>
                <a:cs typeface="Arial" panose="020B0604020202020204" pitchFamily="34" charset="0"/>
              </a:rPr>
              <a:t>PITA – CBD Periphery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FA1C9390-8685-AC64-47E2-6802E637C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52791"/>
              </p:ext>
            </p:extLst>
          </p:nvPr>
        </p:nvGraphicFramePr>
        <p:xfrm>
          <a:off x="5521082" y="1020577"/>
          <a:ext cx="5917782" cy="195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594">
                  <a:extLst>
                    <a:ext uri="{9D8B030D-6E8A-4147-A177-3AD203B41FA5}">
                      <a16:colId xmlns:a16="http://schemas.microsoft.com/office/drawing/2014/main" val="3371258893"/>
                    </a:ext>
                  </a:extLst>
                </a:gridCol>
                <a:gridCol w="2353709">
                  <a:extLst>
                    <a:ext uri="{9D8B030D-6E8A-4147-A177-3AD203B41FA5}">
                      <a16:colId xmlns:a16="http://schemas.microsoft.com/office/drawing/2014/main" val="2731246088"/>
                    </a:ext>
                  </a:extLst>
                </a:gridCol>
                <a:gridCol w="1591479">
                  <a:extLst>
                    <a:ext uri="{9D8B030D-6E8A-4147-A177-3AD203B41FA5}">
                      <a16:colId xmlns:a16="http://schemas.microsoft.com/office/drawing/2014/main" val="2707353014"/>
                    </a:ext>
                  </a:extLst>
                </a:gridCol>
              </a:tblGrid>
              <a:tr h="488220">
                <a:tc>
                  <a:txBody>
                    <a:bodyPr/>
                    <a:lstStyle/>
                    <a:p>
                      <a:r>
                        <a:rPr lang="en-US" dirty="0"/>
                        <a:t>Development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Greenspace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177368"/>
                  </a:ext>
                </a:extLst>
              </a:tr>
              <a:tr h="488220">
                <a:tc>
                  <a:txBody>
                    <a:bodyPr/>
                    <a:lstStyle/>
                    <a:p>
                      <a:r>
                        <a:rPr lang="en-US" dirty="0"/>
                        <a:t>100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75,000 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1.72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995001"/>
                  </a:ext>
                </a:extLst>
              </a:tr>
              <a:tr h="488220">
                <a:tc>
                  <a:txBody>
                    <a:bodyPr/>
                    <a:lstStyle/>
                    <a:p>
                      <a:r>
                        <a:rPr lang="en-US" dirty="0"/>
                        <a:t>200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150,000 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3.44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97946"/>
                  </a:ext>
                </a:extLst>
              </a:tr>
              <a:tr h="488220">
                <a:tc>
                  <a:txBody>
                    <a:bodyPr/>
                    <a:lstStyle/>
                    <a:p>
                      <a:r>
                        <a:rPr lang="en-US" dirty="0"/>
                        <a:t>300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225,000 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5.16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309752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FA1C9390-8685-AC64-47E2-6802E637C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639121"/>
              </p:ext>
            </p:extLst>
          </p:nvPr>
        </p:nvGraphicFramePr>
        <p:xfrm>
          <a:off x="5521082" y="3872536"/>
          <a:ext cx="5917782" cy="195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594">
                  <a:extLst>
                    <a:ext uri="{9D8B030D-6E8A-4147-A177-3AD203B41FA5}">
                      <a16:colId xmlns:a16="http://schemas.microsoft.com/office/drawing/2014/main" val="3371258893"/>
                    </a:ext>
                  </a:extLst>
                </a:gridCol>
                <a:gridCol w="2248201">
                  <a:extLst>
                    <a:ext uri="{9D8B030D-6E8A-4147-A177-3AD203B41FA5}">
                      <a16:colId xmlns:a16="http://schemas.microsoft.com/office/drawing/2014/main" val="2731246088"/>
                    </a:ext>
                  </a:extLst>
                </a:gridCol>
                <a:gridCol w="1696987">
                  <a:extLst>
                    <a:ext uri="{9D8B030D-6E8A-4147-A177-3AD203B41FA5}">
                      <a16:colId xmlns:a16="http://schemas.microsoft.com/office/drawing/2014/main" val="2707353014"/>
                    </a:ext>
                  </a:extLst>
                </a:gridCol>
              </a:tblGrid>
              <a:tr h="488220">
                <a:tc>
                  <a:txBody>
                    <a:bodyPr/>
                    <a:lstStyle/>
                    <a:p>
                      <a:r>
                        <a:rPr lang="en-US" dirty="0"/>
                        <a:t>Development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Greenspace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177368"/>
                  </a:ext>
                </a:extLst>
              </a:tr>
              <a:tr h="488220">
                <a:tc>
                  <a:txBody>
                    <a:bodyPr/>
                    <a:lstStyle/>
                    <a:p>
                      <a:r>
                        <a:rPr lang="en-US" dirty="0" smtClean="0"/>
                        <a:t>54 </a:t>
                      </a:r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5,898 </a:t>
                      </a:r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 </a:t>
                      </a:r>
                      <a:r>
                        <a:rPr lang="en-US" dirty="0"/>
                        <a:t>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995001"/>
                  </a:ext>
                </a:extLst>
              </a:tr>
              <a:tr h="488220">
                <a:tc>
                  <a:txBody>
                    <a:bodyPr/>
                    <a:lstStyle/>
                    <a:p>
                      <a:r>
                        <a:rPr lang="en-US" dirty="0" smtClean="0"/>
                        <a:t>236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5,810 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 </a:t>
                      </a:r>
                      <a:r>
                        <a:rPr lang="en-US" dirty="0"/>
                        <a:t>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97946"/>
                  </a:ext>
                </a:extLst>
              </a:tr>
              <a:tr h="488220">
                <a:tc>
                  <a:txBody>
                    <a:bodyPr/>
                    <a:lstStyle/>
                    <a:p>
                      <a:r>
                        <a:rPr lang="en-US" dirty="0" smtClean="0"/>
                        <a:t>532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5,036 </a:t>
                      </a:r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 </a:t>
                      </a:r>
                      <a:r>
                        <a:rPr lang="en-US" dirty="0"/>
                        <a:t>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30975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3158" y="606669"/>
            <a:ext cx="26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Per Unit Calculation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5433158" y="3416262"/>
            <a:ext cx="26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Percentage Calculation*</a:t>
            </a:r>
            <a:endParaRPr lang="en-US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521082" y="5894342"/>
            <a:ext cx="2611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*Based on example projects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1728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BM-PowerPointTemplate" id="{FA36FC6A-E3E5-134A-B0A0-ED366400ECA4}" vid="{525B2E7C-B7BE-BE4C-BB9D-2CE0E4B721A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17636</TotalTime>
  <Words>613</Words>
  <Application>Microsoft Office PowerPoint</Application>
  <PresentationFormat>Widescreen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Montserrat</vt:lpstr>
      <vt:lpstr>Montserrat Light</vt:lpstr>
      <vt:lpstr>Proxima Nova</vt:lpstr>
      <vt:lpstr>Proxima Nova Medium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McEachern</dc:creator>
  <cp:lastModifiedBy>Alex Schaler</cp:lastModifiedBy>
  <cp:revision>441</cp:revision>
  <cp:lastPrinted>2022-10-06T14:48:52Z</cp:lastPrinted>
  <dcterms:created xsi:type="dcterms:W3CDTF">2020-03-16T17:12:55Z</dcterms:created>
  <dcterms:modified xsi:type="dcterms:W3CDTF">2022-11-16T21:24:29Z</dcterms:modified>
</cp:coreProperties>
</file>