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ppt/charts/chart4.xml" ContentType="application/vnd.openxmlformats-officedocument.drawingml.chart+xml"/>
  <Override PartName="/ppt/theme/themeOverride3.xml" ContentType="application/vnd.openxmlformats-officedocument.themeOverr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5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9.xml" ContentType="application/vnd.openxmlformats-officedocument.presentationml.notesSlide+xml"/>
  <Override PartName="/ppt/charts/chart6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7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4.xml" ContentType="application/vnd.openxmlformats-officedocument.themeOverride+xml"/>
  <Override PartName="/ppt/notesSlides/notesSlide10.xml" ContentType="application/vnd.openxmlformats-officedocument.presentationml.notesSlide+xml"/>
  <Override PartName="/ppt/charts/chart8.xml" ContentType="application/vnd.openxmlformats-officedocument.drawingml.chart+xml"/>
  <Override PartName="/ppt/drawings/drawing1.xml" ContentType="application/vnd.openxmlformats-officedocument.drawingml.chartshape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9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5.xml" ContentType="application/vnd.openxmlformats-officedocument.presentationml.notesSlide+xml"/>
  <Override PartName="/ppt/charts/chart10.xml" ContentType="application/vnd.openxmlformats-officedocument.drawingml.chart+xml"/>
  <Override PartName="/ppt/notesSlides/notesSlide16.xml" ContentType="application/vnd.openxmlformats-officedocument.presentationml.notesSlide+xml"/>
  <Override PartName="/ppt/charts/chart11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charts/chart12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8" r:id="rId2"/>
    <p:sldId id="659" r:id="rId3"/>
    <p:sldId id="871" r:id="rId4"/>
    <p:sldId id="873" r:id="rId5"/>
    <p:sldId id="874" r:id="rId6"/>
    <p:sldId id="884" r:id="rId7"/>
    <p:sldId id="300" r:id="rId8"/>
    <p:sldId id="841" r:id="rId9"/>
    <p:sldId id="875" r:id="rId10"/>
    <p:sldId id="681" r:id="rId11"/>
    <p:sldId id="883" r:id="rId12"/>
    <p:sldId id="878" r:id="rId13"/>
    <p:sldId id="880" r:id="rId14"/>
    <p:sldId id="711" r:id="rId15"/>
    <p:sldId id="408" r:id="rId16"/>
    <p:sldId id="335" r:id="rId17"/>
    <p:sldId id="821" r:id="rId18"/>
    <p:sldId id="877" r:id="rId19"/>
    <p:sldId id="682" r:id="rId20"/>
    <p:sldId id="327" r:id="rId21"/>
    <p:sldId id="879" r:id="rId22"/>
    <p:sldId id="318" r:id="rId23"/>
    <p:sldId id="425" r:id="rId24"/>
    <p:sldId id="417" r:id="rId25"/>
    <p:sldId id="424" r:id="rId26"/>
    <p:sldId id="753" r:id="rId27"/>
    <p:sldId id="857" r:id="rId28"/>
    <p:sldId id="851" r:id="rId29"/>
    <p:sldId id="846" r:id="rId30"/>
    <p:sldId id="823" r:id="rId31"/>
    <p:sldId id="886" r:id="rId32"/>
    <p:sldId id="324" r:id="rId33"/>
    <p:sldId id="818" r:id="rId34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17EF838-8E3B-8125-EF57-E96B73995406}" name="Michael Perry" initials="MP" userId="S::Michael.Perry@tampagov.net::89fd9210-5ff3-4c0f-921a-3d026b3d0a14" providerId="AD"/>
  <p188:author id="{E2DEC5A6-902D-406F-2B09-3CE641470020}" name="Dennis Rogero" initials="DR" userId="S::Dennis.Rogero@tampagov.net::a0f83237-75ab-4d05-bc06-0c5833fc760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7" autoAdjust="0"/>
    <p:restoredTop sz="92857" autoAdjust="0"/>
  </p:normalViewPr>
  <p:slideViewPr>
    <p:cSldViewPr snapToGrid="0">
      <p:cViewPr varScale="1">
        <p:scale>
          <a:sx n="101" d="100"/>
          <a:sy n="101" d="100"/>
        </p:scale>
        <p:origin x="144" y="144"/>
      </p:cViewPr>
      <p:guideLst/>
    </p:cSldViewPr>
  </p:slideViewPr>
  <p:outlineViewPr>
    <p:cViewPr>
      <p:scale>
        <a:sx n="33" d="100"/>
        <a:sy n="33" d="100"/>
      </p:scale>
      <p:origin x="0" y="-7404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40" Type="http://schemas.microsoft.com/office/2018/10/relationships/authors" Target="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NULL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NULL" TargetMode="External"/><Relationship Id="rId1" Type="http://schemas.openxmlformats.org/officeDocument/2006/relationships/themeOverride" Target="../theme/themeOverride2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NULL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NULL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NULL" TargetMode="Externa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NULL" TargetMode="Externa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NULL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v>Police</c:v>
          </c:tx>
          <c:spPr>
            <a:solidFill>
              <a:schemeClr val="accent1"/>
            </a:solidFill>
            <a:ln>
              <a:solidFill>
                <a:schemeClr val="tx1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9081660F-3F83-416E-9539-552DE7EFE310}" type="VALUE">
                      <a:rPr lang="en-US" b="1">
                        <a:solidFill>
                          <a:schemeClr val="bg1"/>
                        </a:solidFill>
                      </a:rPr>
                      <a:pPr/>
                      <a:t>[VALUE]</a:t>
                    </a:fld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1B15-4761-915B-BFC5FC5C039C}"/>
                </c:ext>
              </c:extLst>
            </c:dLbl>
            <c:numFmt formatCode="&quot;$&quot;#,##0.0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val>
            <c:numRef>
              <c:f>Sheet1!$A$22</c:f>
              <c:numCache>
                <c:formatCode>General</c:formatCode>
                <c:ptCount val="1"/>
                <c:pt idx="0">
                  <c:v>262.3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D97-490E-84BA-14BA78346366}"/>
            </c:ext>
          </c:extLst>
        </c:ser>
        <c:ser>
          <c:idx val="1"/>
          <c:order val="1"/>
          <c:tx>
            <c:v>Fire</c:v>
          </c:tx>
          <c:spPr>
            <a:solidFill>
              <a:srgbClr val="C00000"/>
            </a:solidFill>
            <a:ln>
              <a:solidFill>
                <a:schemeClr val="tx1"/>
              </a:solidFill>
            </a:ln>
          </c:spPr>
          <c:invertIfNegative val="0"/>
          <c:dLbls>
            <c:numFmt formatCode="&quot;$&quot;#,##0.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val>
            <c:numRef>
              <c:f>Sheet1!$A$23</c:f>
              <c:numCache>
                <c:formatCode>General</c:formatCode>
                <c:ptCount val="1"/>
                <c:pt idx="0">
                  <c:v>169.6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D97-490E-84BA-14BA7834636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overlap val="100"/>
        <c:axId val="151660416"/>
        <c:axId val="151661952"/>
      </c:barChart>
      <c:catAx>
        <c:axId val="151660416"/>
        <c:scaling>
          <c:orientation val="minMax"/>
        </c:scaling>
        <c:delete val="0"/>
        <c:axPos val="b"/>
        <c:majorTickMark val="none"/>
        <c:minorTickMark val="none"/>
        <c:tickLblPos val="none"/>
        <c:crossAx val="151661952"/>
        <c:crosses val="autoZero"/>
        <c:auto val="1"/>
        <c:lblAlgn val="ctr"/>
        <c:lblOffset val="100"/>
        <c:noMultiLvlLbl val="0"/>
      </c:catAx>
      <c:valAx>
        <c:axId val="151661952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/>
                  <a:t>$ Millions</a:t>
                </a:r>
              </a:p>
            </c:rich>
          </c:tx>
          <c:layout>
            <c:manualLayout>
              <c:xMode val="edge"/>
              <c:yMode val="edge"/>
              <c:x val="0"/>
              <c:y val="0.31959038453526645"/>
            </c:manualLayout>
          </c:layout>
          <c:overlay val="0"/>
        </c:title>
        <c:numFmt formatCode="General" sourceLinked="0"/>
        <c:majorTickMark val="none"/>
        <c:minorTickMark val="none"/>
        <c:tickLblPos val="nextTo"/>
        <c:crossAx val="151660416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b="1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400"/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algn="ctr" rtl="0">
              <a:defRPr lang="en-US" sz="24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Times New Roman" panose="02020603050405020304" pitchFamily="18" charset="0"/>
              </a:defRPr>
            </a:pPr>
            <a:r>
              <a:rPr lang="en-US" sz="2400" b="1" i="0" u="none" strike="noStrike" kern="1200" baseline="0" dirty="0">
                <a:solidFill>
                  <a:prstClr val="black"/>
                </a:solidFill>
                <a:latin typeface="+mn-lt"/>
                <a:ea typeface="+mn-ea"/>
                <a:cs typeface="Times New Roman" panose="02020603050405020304" pitchFamily="18" charset="0"/>
              </a:rPr>
              <a:t>Personnel/Population Ratio Comparison</a:t>
            </a:r>
          </a:p>
        </c:rich>
      </c:tx>
      <c:overlay val="1"/>
    </c:title>
    <c:autoTitleDeleted val="0"/>
    <c:plotArea>
      <c:layout>
        <c:manualLayout>
          <c:layoutTarget val="inner"/>
          <c:xMode val="edge"/>
          <c:yMode val="edge"/>
          <c:x val="5.9602292515428534E-2"/>
          <c:y val="0.10999367396213855"/>
          <c:w val="0.92813004877382244"/>
          <c:h val="0.6963498019091575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Sheet1!$D$51</c:f>
              <c:strCache>
                <c:ptCount val="1"/>
                <c:pt idx="0">
                  <c:v>Tampa</c:v>
                </c:pt>
              </c:strCache>
            </c:strRef>
          </c:tx>
          <c:invertIfNegative val="0"/>
          <c:cat>
            <c:strRef>
              <c:f>Sheet1!$A$59:$A$68</c:f>
              <c:strCache>
                <c:ptCount val="10"/>
                <c:pt idx="0">
                  <c:v>2016-2017</c:v>
                </c:pt>
                <c:pt idx="1">
                  <c:v>2017-2018</c:v>
                </c:pt>
                <c:pt idx="2">
                  <c:v>2018-2019</c:v>
                </c:pt>
                <c:pt idx="3">
                  <c:v>2019-2020</c:v>
                </c:pt>
                <c:pt idx="4">
                  <c:v>2020-2021</c:v>
                </c:pt>
                <c:pt idx="5">
                  <c:v>2021-2022</c:v>
                </c:pt>
                <c:pt idx="6">
                  <c:v>2022-2023</c:v>
                </c:pt>
                <c:pt idx="7">
                  <c:v>2023-2024</c:v>
                </c:pt>
                <c:pt idx="8">
                  <c:v>2024-2025</c:v>
                </c:pt>
                <c:pt idx="9">
                  <c:v>2025-2026</c:v>
                </c:pt>
              </c:strCache>
            </c:strRef>
          </c:cat>
          <c:val>
            <c:numRef>
              <c:f>Sheet1!$D$59:$D$68</c:f>
              <c:numCache>
                <c:formatCode>0.0</c:formatCode>
                <c:ptCount val="10"/>
                <c:pt idx="0">
                  <c:v>11.735235223256666</c:v>
                </c:pt>
                <c:pt idx="1">
                  <c:v>11.65970474534935</c:v>
                </c:pt>
                <c:pt idx="2">
                  <c:v>11.4178601941128</c:v>
                </c:pt>
                <c:pt idx="3">
                  <c:v>11.785512484410395</c:v>
                </c:pt>
                <c:pt idx="4">
                  <c:v>11.675231423567677</c:v>
                </c:pt>
                <c:pt idx="5">
                  <c:v>11.91916437327996</c:v>
                </c:pt>
                <c:pt idx="6">
                  <c:v>12.6311329285622</c:v>
                </c:pt>
                <c:pt idx="7">
                  <c:v>12.362967855680823</c:v>
                </c:pt>
                <c:pt idx="8">
                  <c:v>12.384223678860781</c:v>
                </c:pt>
                <c:pt idx="9">
                  <c:v>12.158076712421312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476-4233-AD82-778215EBD493}"/>
            </c:ext>
          </c:extLst>
        </c:ser>
        <c:ser>
          <c:idx val="3"/>
          <c:order val="1"/>
          <c:tx>
            <c:strRef>
              <c:f>Sheet1!$E$51</c:f>
              <c:strCache>
                <c:ptCount val="1"/>
                <c:pt idx="0">
                  <c:v>Tallahassee</c:v>
                </c:pt>
              </c:strCache>
            </c:strRef>
          </c:tx>
          <c:invertIfNegative val="0"/>
          <c:cat>
            <c:strRef>
              <c:f>Sheet1!$A$59:$A$68</c:f>
              <c:strCache>
                <c:ptCount val="10"/>
                <c:pt idx="0">
                  <c:v>2016-2017</c:v>
                </c:pt>
                <c:pt idx="1">
                  <c:v>2017-2018</c:v>
                </c:pt>
                <c:pt idx="2">
                  <c:v>2018-2019</c:v>
                </c:pt>
                <c:pt idx="3">
                  <c:v>2019-2020</c:v>
                </c:pt>
                <c:pt idx="4">
                  <c:v>2020-2021</c:v>
                </c:pt>
                <c:pt idx="5">
                  <c:v>2021-2022</c:v>
                </c:pt>
                <c:pt idx="6">
                  <c:v>2022-2023</c:v>
                </c:pt>
                <c:pt idx="7">
                  <c:v>2023-2024</c:v>
                </c:pt>
                <c:pt idx="8">
                  <c:v>2024-2025</c:v>
                </c:pt>
                <c:pt idx="9">
                  <c:v>2025-2026</c:v>
                </c:pt>
              </c:strCache>
            </c:strRef>
          </c:cat>
          <c:val>
            <c:numRef>
              <c:f>Sheet1!$E$59:$E$68</c:f>
              <c:numCache>
                <c:formatCode>0.0</c:formatCode>
                <c:ptCount val="10"/>
                <c:pt idx="0">
                  <c:v>15.094240147620932</c:v>
                </c:pt>
                <c:pt idx="1">
                  <c:v>14.895187870797628</c:v>
                </c:pt>
                <c:pt idx="2">
                  <c:v>14.779266143746003</c:v>
                </c:pt>
                <c:pt idx="3">
                  <c:v>14.562139459310318</c:v>
                </c:pt>
                <c:pt idx="4">
                  <c:v>14.353537031722777</c:v>
                </c:pt>
                <c:pt idx="5">
                  <c:v>14.854475977586128</c:v>
                </c:pt>
                <c:pt idx="6">
                  <c:v>14.638339617406469</c:v>
                </c:pt>
                <c:pt idx="7">
                  <c:v>14.478821211440286</c:v>
                </c:pt>
                <c:pt idx="8">
                  <c:v>14.612661462168239</c:v>
                </c:pt>
                <c:pt idx="9">
                  <c:v>14.808654673844853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476-4233-AD82-778215EBD493}"/>
            </c:ext>
          </c:extLst>
        </c:ser>
        <c:ser>
          <c:idx val="4"/>
          <c:order val="2"/>
          <c:tx>
            <c:strRef>
              <c:f>Sheet1!$F$51</c:f>
              <c:strCache>
                <c:ptCount val="1"/>
                <c:pt idx="0">
                  <c:v>Fort Lauderdale</c:v>
                </c:pt>
              </c:strCache>
            </c:strRef>
          </c:tx>
          <c:invertIfNegative val="0"/>
          <c:cat>
            <c:strRef>
              <c:f>Sheet1!$A$59:$A$68</c:f>
              <c:strCache>
                <c:ptCount val="10"/>
                <c:pt idx="0">
                  <c:v>2016-2017</c:v>
                </c:pt>
                <c:pt idx="1">
                  <c:v>2017-2018</c:v>
                </c:pt>
                <c:pt idx="2">
                  <c:v>2018-2019</c:v>
                </c:pt>
                <c:pt idx="3">
                  <c:v>2019-2020</c:v>
                </c:pt>
                <c:pt idx="4">
                  <c:v>2020-2021</c:v>
                </c:pt>
                <c:pt idx="5">
                  <c:v>2021-2022</c:v>
                </c:pt>
                <c:pt idx="6">
                  <c:v>2022-2023</c:v>
                </c:pt>
                <c:pt idx="7">
                  <c:v>2023-2024</c:v>
                </c:pt>
                <c:pt idx="8">
                  <c:v>2024-2025</c:v>
                </c:pt>
                <c:pt idx="9">
                  <c:v>2025-2026</c:v>
                </c:pt>
              </c:strCache>
            </c:strRef>
          </c:cat>
          <c:val>
            <c:numRef>
              <c:f>Sheet1!$F$59:$F$68</c:f>
              <c:numCache>
                <c:formatCode>0.0</c:formatCode>
                <c:ptCount val="10"/>
                <c:pt idx="0">
                  <c:v>14.015342404389944</c:v>
                </c:pt>
                <c:pt idx="1">
                  <c:v>14.486521503604877</c:v>
                </c:pt>
                <c:pt idx="2">
                  <c:v>14.554041724314589</c:v>
                </c:pt>
                <c:pt idx="3">
                  <c:v>14.488239716464397</c:v>
                </c:pt>
                <c:pt idx="4">
                  <c:v>14.833661632742395</c:v>
                </c:pt>
                <c:pt idx="5">
                  <c:v>14.682172875599216</c:v>
                </c:pt>
                <c:pt idx="6">
                  <c:v>14.771001856956179</c:v>
                </c:pt>
                <c:pt idx="7">
                  <c:v>14.78442030901342</c:v>
                </c:pt>
                <c:pt idx="8">
                  <c:v>15.085740810093732</c:v>
                </c:pt>
                <c:pt idx="9">
                  <c:v>15.233599184768481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476-4233-AD82-778215EBD493}"/>
            </c:ext>
          </c:extLst>
        </c:ser>
        <c:ser>
          <c:idx val="1"/>
          <c:order val="3"/>
          <c:tx>
            <c:strRef>
              <c:f>Sheet1!$G$51</c:f>
              <c:strCache>
                <c:ptCount val="1"/>
                <c:pt idx="0">
                  <c:v>Orlando</c:v>
                </c:pt>
              </c:strCache>
            </c:strRef>
          </c:tx>
          <c:invertIfNegative val="0"/>
          <c:cat>
            <c:strRef>
              <c:f>Sheet1!$A$59:$A$68</c:f>
              <c:strCache>
                <c:ptCount val="10"/>
                <c:pt idx="0">
                  <c:v>2016-2017</c:v>
                </c:pt>
                <c:pt idx="1">
                  <c:v>2017-2018</c:v>
                </c:pt>
                <c:pt idx="2">
                  <c:v>2018-2019</c:v>
                </c:pt>
                <c:pt idx="3">
                  <c:v>2019-2020</c:v>
                </c:pt>
                <c:pt idx="4">
                  <c:v>2020-2021</c:v>
                </c:pt>
                <c:pt idx="5">
                  <c:v>2021-2022</c:v>
                </c:pt>
                <c:pt idx="6">
                  <c:v>2022-2023</c:v>
                </c:pt>
                <c:pt idx="7">
                  <c:v>2023-2024</c:v>
                </c:pt>
                <c:pt idx="8">
                  <c:v>2024-2025</c:v>
                </c:pt>
                <c:pt idx="9">
                  <c:v>2025-2026</c:v>
                </c:pt>
              </c:strCache>
            </c:strRef>
          </c:cat>
          <c:val>
            <c:numRef>
              <c:f>Sheet1!$G$59:$G$68</c:f>
              <c:numCache>
                <c:formatCode>0.0</c:formatCode>
                <c:ptCount val="10"/>
                <c:pt idx="0">
                  <c:v>12.328163618849919</c:v>
                </c:pt>
                <c:pt idx="1">
                  <c:v>12.219981155936418</c:v>
                </c:pt>
                <c:pt idx="2">
                  <c:v>12.322030789202612</c:v>
                </c:pt>
                <c:pt idx="3">
                  <c:v>12.355856923504982</c:v>
                </c:pt>
                <c:pt idx="4">
                  <c:v>12.013408199029174</c:v>
                </c:pt>
                <c:pt idx="5">
                  <c:v>11.886296679671949</c:v>
                </c:pt>
                <c:pt idx="6">
                  <c:v>11.995692257891822</c:v>
                </c:pt>
                <c:pt idx="7">
                  <c:v>12.199904410593266</c:v>
                </c:pt>
                <c:pt idx="8">
                  <c:v>12.412497148277561</c:v>
                </c:pt>
                <c:pt idx="9">
                  <c:v>12.197094697337345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476-4233-AD82-778215EBD493}"/>
            </c:ext>
          </c:extLst>
        </c:ser>
        <c:ser>
          <c:idx val="2"/>
          <c:order val="4"/>
          <c:tx>
            <c:strRef>
              <c:f>Sheet1!$H$51</c:f>
              <c:strCache>
                <c:ptCount val="1"/>
                <c:pt idx="0">
                  <c:v>St. Petersburg</c:v>
                </c:pt>
              </c:strCache>
            </c:strRef>
          </c:tx>
          <c:invertIfNegative val="0"/>
          <c:cat>
            <c:strRef>
              <c:f>Sheet1!$A$59:$A$68</c:f>
              <c:strCache>
                <c:ptCount val="10"/>
                <c:pt idx="0">
                  <c:v>2016-2017</c:v>
                </c:pt>
                <c:pt idx="1">
                  <c:v>2017-2018</c:v>
                </c:pt>
                <c:pt idx="2">
                  <c:v>2018-2019</c:v>
                </c:pt>
                <c:pt idx="3">
                  <c:v>2019-2020</c:v>
                </c:pt>
                <c:pt idx="4">
                  <c:v>2020-2021</c:v>
                </c:pt>
                <c:pt idx="5">
                  <c:v>2021-2022</c:v>
                </c:pt>
                <c:pt idx="6">
                  <c:v>2022-2023</c:v>
                </c:pt>
                <c:pt idx="7">
                  <c:v>2023-2024</c:v>
                </c:pt>
                <c:pt idx="8">
                  <c:v>2024-2025</c:v>
                </c:pt>
                <c:pt idx="9">
                  <c:v>2025-2026</c:v>
                </c:pt>
              </c:strCache>
            </c:strRef>
          </c:cat>
          <c:val>
            <c:numRef>
              <c:f>Sheet1!$H$59:$H$68</c:f>
              <c:numCache>
                <c:formatCode>0.0</c:formatCode>
                <c:ptCount val="10"/>
                <c:pt idx="0">
                  <c:v>11.181193777490346</c:v>
                </c:pt>
                <c:pt idx="1">
                  <c:v>11.415665663739968</c:v>
                </c:pt>
                <c:pt idx="2">
                  <c:v>11.436808263020646</c:v>
                </c:pt>
                <c:pt idx="3">
                  <c:v>11.93854433267094</c:v>
                </c:pt>
                <c:pt idx="4">
                  <c:v>12.257892107311745</c:v>
                </c:pt>
                <c:pt idx="5">
                  <c:v>12.351869430749916</c:v>
                </c:pt>
                <c:pt idx="6">
                  <c:v>12.608469643676983</c:v>
                </c:pt>
                <c:pt idx="7">
                  <c:v>12.653689684582348</c:v>
                </c:pt>
                <c:pt idx="8">
                  <c:v>12.946162132944961</c:v>
                </c:pt>
                <c:pt idx="9">
                  <c:v>12.98521378050196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476-4233-AD82-778215EBD4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7631488"/>
        <c:axId val="207633024"/>
      </c:barChart>
      <c:catAx>
        <c:axId val="20763148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207633024"/>
        <c:crosses val="autoZero"/>
        <c:auto val="1"/>
        <c:lblAlgn val="ctr"/>
        <c:lblOffset val="100"/>
        <c:noMultiLvlLbl val="0"/>
      </c:catAx>
      <c:valAx>
        <c:axId val="207633024"/>
        <c:scaling>
          <c:orientation val="minMax"/>
          <c:min val="1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400"/>
                </a:pPr>
                <a:r>
                  <a:rPr lang="en-US" sz="1400" dirty="0"/>
                  <a:t>Employees per 1,000 Residents</a:t>
                </a:r>
              </a:p>
            </c:rich>
          </c:tx>
          <c:layout>
            <c:manualLayout>
              <c:xMode val="edge"/>
              <c:yMode val="edge"/>
              <c:x val="7.0604561774471192E-3"/>
              <c:y val="0.27840136679463812"/>
            </c:manualLayout>
          </c:layout>
          <c:overlay val="0"/>
        </c:title>
        <c:numFmt formatCode="0" sourceLinked="0"/>
        <c:majorTickMark val="out"/>
        <c:minorTickMark val="none"/>
        <c:tickLblPos val="nextTo"/>
        <c:crossAx val="207631488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16039353454869507"/>
          <c:y val="0.92486592967516201"/>
          <c:w val="0.65802333858404349"/>
          <c:h val="5.812485700095426E-2"/>
        </c:manualLayout>
      </c:layout>
      <c:overlay val="0"/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200">
          <a:latin typeface="+mn-lt"/>
          <a:cs typeface="Times New Roman" panose="02020603050405020304" pitchFamily="18" charset="0"/>
        </a:defRPr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2400" b="1" dirty="0"/>
              <a:t>Millage Rate Comparison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All!$B$22</c:f>
              <c:strCache>
                <c:ptCount val="1"/>
                <c:pt idx="0">
                  <c:v> Tampa 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cat>
            <c:strRef>
              <c:f>All!$AD$4:$AM$4</c:f>
              <c:strCache>
                <c:ptCount val="10"/>
                <c:pt idx="0">
                  <c:v>FY2017</c:v>
                </c:pt>
                <c:pt idx="1">
                  <c:v>FY2018</c:v>
                </c:pt>
                <c:pt idx="2">
                  <c:v>FY2019</c:v>
                </c:pt>
                <c:pt idx="3">
                  <c:v>FY2020</c:v>
                </c:pt>
                <c:pt idx="4">
                  <c:v>FY2021</c:v>
                </c:pt>
                <c:pt idx="5">
                  <c:v>FY2022</c:v>
                </c:pt>
                <c:pt idx="6">
                  <c:v>FY2023</c:v>
                </c:pt>
                <c:pt idx="7">
                  <c:v>FY2024</c:v>
                </c:pt>
                <c:pt idx="8">
                  <c:v>FY2025</c:v>
                </c:pt>
                <c:pt idx="9">
                  <c:v>FY2026</c:v>
                </c:pt>
              </c:strCache>
            </c:strRef>
          </c:cat>
          <c:val>
            <c:numRef>
              <c:f>All!$AD$22:$AM$22</c:f>
              <c:numCache>
                <c:formatCode>General</c:formatCode>
                <c:ptCount val="10"/>
                <c:pt idx="0">
                  <c:v>5.7325999999999997</c:v>
                </c:pt>
                <c:pt idx="1">
                  <c:v>6.2076000000000002</c:v>
                </c:pt>
                <c:pt idx="2">
                  <c:v>6.2076000000000002</c:v>
                </c:pt>
                <c:pt idx="3">
                  <c:v>6.2076000000000002</c:v>
                </c:pt>
                <c:pt idx="4">
                  <c:v>6.2076000000000002</c:v>
                </c:pt>
                <c:pt idx="5">
                  <c:v>6.2076000000000002</c:v>
                </c:pt>
                <c:pt idx="6">
                  <c:v>6.2076000000000002</c:v>
                </c:pt>
                <c:pt idx="7">
                  <c:v>6.2076000000000002</c:v>
                </c:pt>
                <c:pt idx="8">
                  <c:v>6.2076000000000002</c:v>
                </c:pt>
                <c:pt idx="9">
                  <c:v>6.2076000000000002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A6D-4D5A-A933-801D44B49AA9}"/>
            </c:ext>
          </c:extLst>
        </c:ser>
        <c:ser>
          <c:idx val="1"/>
          <c:order val="1"/>
          <c:tx>
            <c:strRef>
              <c:f>All!$B$23</c:f>
              <c:strCache>
                <c:ptCount val="1"/>
                <c:pt idx="0">
                  <c:v> Orlando 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cat>
            <c:strRef>
              <c:f>All!$AD$4:$AM$4</c:f>
              <c:strCache>
                <c:ptCount val="10"/>
                <c:pt idx="0">
                  <c:v>FY2017</c:v>
                </c:pt>
                <c:pt idx="1">
                  <c:v>FY2018</c:v>
                </c:pt>
                <c:pt idx="2">
                  <c:v>FY2019</c:v>
                </c:pt>
                <c:pt idx="3">
                  <c:v>FY2020</c:v>
                </c:pt>
                <c:pt idx="4">
                  <c:v>FY2021</c:v>
                </c:pt>
                <c:pt idx="5">
                  <c:v>FY2022</c:v>
                </c:pt>
                <c:pt idx="6">
                  <c:v>FY2023</c:v>
                </c:pt>
                <c:pt idx="7">
                  <c:v>FY2024</c:v>
                </c:pt>
                <c:pt idx="8">
                  <c:v>FY2025</c:v>
                </c:pt>
                <c:pt idx="9">
                  <c:v>FY2026</c:v>
                </c:pt>
              </c:strCache>
            </c:strRef>
          </c:cat>
          <c:val>
            <c:numRef>
              <c:f>All!$AD$23:$AM$23</c:f>
              <c:numCache>
                <c:formatCode>0.0000</c:formatCode>
                <c:ptCount val="10"/>
                <c:pt idx="0">
                  <c:v>6.65</c:v>
                </c:pt>
                <c:pt idx="1">
                  <c:v>6.65</c:v>
                </c:pt>
                <c:pt idx="2">
                  <c:v>6.65</c:v>
                </c:pt>
                <c:pt idx="3">
                  <c:v>6.65</c:v>
                </c:pt>
                <c:pt idx="4">
                  <c:v>6.65</c:v>
                </c:pt>
                <c:pt idx="5">
                  <c:v>6.65</c:v>
                </c:pt>
                <c:pt idx="6">
                  <c:v>6.65</c:v>
                </c:pt>
                <c:pt idx="7">
                  <c:v>6.65</c:v>
                </c:pt>
                <c:pt idx="8">
                  <c:v>6.65</c:v>
                </c:pt>
                <c:pt idx="9">
                  <c:v>6.65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A6D-4D5A-A933-801D44B49AA9}"/>
            </c:ext>
          </c:extLst>
        </c:ser>
        <c:ser>
          <c:idx val="2"/>
          <c:order val="2"/>
          <c:tx>
            <c:strRef>
              <c:f>All!$B$24</c:f>
              <c:strCache>
                <c:ptCount val="1"/>
                <c:pt idx="0">
                  <c:v> St. Petersburg 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All!$AD$4:$AM$4</c:f>
              <c:strCache>
                <c:ptCount val="10"/>
                <c:pt idx="0">
                  <c:v>FY2017</c:v>
                </c:pt>
                <c:pt idx="1">
                  <c:v>FY2018</c:v>
                </c:pt>
                <c:pt idx="2">
                  <c:v>FY2019</c:v>
                </c:pt>
                <c:pt idx="3">
                  <c:v>FY2020</c:v>
                </c:pt>
                <c:pt idx="4">
                  <c:v>FY2021</c:v>
                </c:pt>
                <c:pt idx="5">
                  <c:v>FY2022</c:v>
                </c:pt>
                <c:pt idx="6">
                  <c:v>FY2023</c:v>
                </c:pt>
                <c:pt idx="7">
                  <c:v>FY2024</c:v>
                </c:pt>
                <c:pt idx="8">
                  <c:v>FY2025</c:v>
                </c:pt>
                <c:pt idx="9">
                  <c:v>FY2026</c:v>
                </c:pt>
              </c:strCache>
            </c:strRef>
          </c:cat>
          <c:val>
            <c:numRef>
              <c:f>All!$AD$24:$AM$24</c:f>
              <c:numCache>
                <c:formatCode>0.0000</c:formatCode>
                <c:ptCount val="10"/>
                <c:pt idx="0">
                  <c:v>6.7549999999999999</c:v>
                </c:pt>
                <c:pt idx="1">
                  <c:v>6.7549999999999999</c:v>
                </c:pt>
                <c:pt idx="2">
                  <c:v>6.7549999999999999</c:v>
                </c:pt>
                <c:pt idx="3">
                  <c:v>6.7549999999999999</c:v>
                </c:pt>
                <c:pt idx="4">
                  <c:v>6.7549999999999999</c:v>
                </c:pt>
                <c:pt idx="5">
                  <c:v>6.6550000000000002</c:v>
                </c:pt>
                <c:pt idx="6">
                  <c:v>6.5250000000000004</c:v>
                </c:pt>
                <c:pt idx="7" formatCode="General">
                  <c:v>6.4675000000000002</c:v>
                </c:pt>
                <c:pt idx="8" formatCode="General">
                  <c:v>6.4524999999999997</c:v>
                </c:pt>
                <c:pt idx="9">
                  <c:v>6.4524999999999997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A6D-4D5A-A933-801D44B49AA9}"/>
            </c:ext>
          </c:extLst>
        </c:ser>
        <c:ser>
          <c:idx val="3"/>
          <c:order val="3"/>
          <c:tx>
            <c:strRef>
              <c:f>All!$B$25</c:f>
              <c:strCache>
                <c:ptCount val="1"/>
                <c:pt idx="0">
                  <c:v> Fort Lauderdale 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All!$AD$4:$AM$4</c:f>
              <c:strCache>
                <c:ptCount val="10"/>
                <c:pt idx="0">
                  <c:v>FY2017</c:v>
                </c:pt>
                <c:pt idx="1">
                  <c:v>FY2018</c:v>
                </c:pt>
                <c:pt idx="2">
                  <c:v>FY2019</c:v>
                </c:pt>
                <c:pt idx="3">
                  <c:v>FY2020</c:v>
                </c:pt>
                <c:pt idx="4">
                  <c:v>FY2021</c:v>
                </c:pt>
                <c:pt idx="5">
                  <c:v>FY2022</c:v>
                </c:pt>
                <c:pt idx="6">
                  <c:v>FY2023</c:v>
                </c:pt>
                <c:pt idx="7">
                  <c:v>FY2024</c:v>
                </c:pt>
                <c:pt idx="8">
                  <c:v>FY2025</c:v>
                </c:pt>
                <c:pt idx="9">
                  <c:v>FY2026</c:v>
                </c:pt>
              </c:strCache>
            </c:strRef>
          </c:cat>
          <c:val>
            <c:numRef>
              <c:f>All!$AD$25:$AM$25</c:f>
            </c:numRef>
          </c:val>
          <c:extLst>
            <c:ext xmlns:c16="http://schemas.microsoft.com/office/drawing/2014/chart" uri="{C3380CC4-5D6E-409C-BE32-E72D297353CC}">
              <c16:uniqueId val="{00000003-5A6D-4D5A-A933-801D44B49AA9}"/>
            </c:ext>
          </c:extLst>
        </c:ser>
        <c:ser>
          <c:idx val="4"/>
          <c:order val="4"/>
          <c:tx>
            <c:strRef>
              <c:f>All!$B$26</c:f>
              <c:strCache>
                <c:ptCount val="1"/>
                <c:pt idx="0">
                  <c:v> Tallahassee 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All!$AD$4:$AM$4</c:f>
              <c:strCache>
                <c:ptCount val="10"/>
                <c:pt idx="0">
                  <c:v>FY2017</c:v>
                </c:pt>
                <c:pt idx="1">
                  <c:v>FY2018</c:v>
                </c:pt>
                <c:pt idx="2">
                  <c:v>FY2019</c:v>
                </c:pt>
                <c:pt idx="3">
                  <c:v>FY2020</c:v>
                </c:pt>
                <c:pt idx="4">
                  <c:v>FY2021</c:v>
                </c:pt>
                <c:pt idx="5">
                  <c:v>FY2022</c:v>
                </c:pt>
                <c:pt idx="6">
                  <c:v>FY2023</c:v>
                </c:pt>
                <c:pt idx="7">
                  <c:v>FY2024</c:v>
                </c:pt>
                <c:pt idx="8">
                  <c:v>FY2025</c:v>
                </c:pt>
                <c:pt idx="9">
                  <c:v>FY2026</c:v>
                </c:pt>
              </c:strCache>
            </c:strRef>
          </c:cat>
          <c:val>
            <c:numRef>
              <c:f>All!$AD$26:$AM$26</c:f>
            </c:numRef>
          </c:val>
          <c:extLst>
            <c:ext xmlns:c16="http://schemas.microsoft.com/office/drawing/2014/chart" uri="{C3380CC4-5D6E-409C-BE32-E72D297353CC}">
              <c16:uniqueId val="{00000004-5A6D-4D5A-A933-801D44B49AA9}"/>
            </c:ext>
          </c:extLst>
        </c:ser>
        <c:ser>
          <c:idx val="5"/>
          <c:order val="5"/>
          <c:tx>
            <c:strRef>
              <c:f>All!$B$27</c:f>
              <c:strCache>
                <c:ptCount val="1"/>
                <c:pt idx="0">
                  <c:v> Miami 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All!$AD$4:$AM$4</c:f>
              <c:strCache>
                <c:ptCount val="10"/>
                <c:pt idx="0">
                  <c:v>FY2017</c:v>
                </c:pt>
                <c:pt idx="1">
                  <c:v>FY2018</c:v>
                </c:pt>
                <c:pt idx="2">
                  <c:v>FY2019</c:v>
                </c:pt>
                <c:pt idx="3">
                  <c:v>FY2020</c:v>
                </c:pt>
                <c:pt idx="4">
                  <c:v>FY2021</c:v>
                </c:pt>
                <c:pt idx="5">
                  <c:v>FY2022</c:v>
                </c:pt>
                <c:pt idx="6">
                  <c:v>FY2023</c:v>
                </c:pt>
                <c:pt idx="7">
                  <c:v>FY2024</c:v>
                </c:pt>
                <c:pt idx="8">
                  <c:v>FY2025</c:v>
                </c:pt>
                <c:pt idx="9">
                  <c:v>FY2026</c:v>
                </c:pt>
              </c:strCache>
            </c:strRef>
          </c:cat>
          <c:val>
            <c:numRef>
              <c:f>All!$AD$27:$AM$27</c:f>
              <c:numCache>
                <c:formatCode>0.0000</c:formatCode>
                <c:ptCount val="10"/>
                <c:pt idx="0">
                  <c:v>7.6464999999999996</c:v>
                </c:pt>
                <c:pt idx="1">
                  <c:v>7.4364999999999997</c:v>
                </c:pt>
                <c:pt idx="2">
                  <c:v>7.5865</c:v>
                </c:pt>
                <c:pt idx="3">
                  <c:v>7.5664999999999996</c:v>
                </c:pt>
                <c:pt idx="4">
                  <c:v>7.6665000000000001</c:v>
                </c:pt>
                <c:pt idx="5">
                  <c:v>7.6665000000000001</c:v>
                </c:pt>
                <c:pt idx="6">
                  <c:v>7.5538999999999996</c:v>
                </c:pt>
                <c:pt idx="7" formatCode="General">
                  <c:v>7.4843000000000002</c:v>
                </c:pt>
                <c:pt idx="8" formatCode="General">
                  <c:v>7.39</c:v>
                </c:pt>
                <c:pt idx="9" formatCode="General">
                  <c:v>7.3616000000000001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5A6D-4D5A-A933-801D44B49A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15"/>
        <c:axId val="1843806080"/>
        <c:axId val="1843806496"/>
      </c:barChart>
      <c:catAx>
        <c:axId val="18438060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43806496"/>
        <c:crosses val="autoZero"/>
        <c:auto val="1"/>
        <c:lblAlgn val="ctr"/>
        <c:lblOffset val="100"/>
        <c:noMultiLvlLbl val="0"/>
      </c:catAx>
      <c:valAx>
        <c:axId val="1843806496"/>
        <c:scaling>
          <c:orientation val="minMax"/>
          <c:min val="5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 dirty="0"/>
                  <a:t>Millage Rate</a:t>
                </a:r>
              </a:p>
            </c:rich>
          </c:tx>
          <c:layout>
            <c:manualLayout>
              <c:xMode val="edge"/>
              <c:yMode val="edge"/>
              <c:x val="0"/>
              <c:y val="0.3659361973674592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.0" sourceLinked="0"/>
        <c:majorTickMark val="out"/>
        <c:minorTickMark val="none"/>
        <c:tickLblPos val="nextTo"/>
        <c:spPr>
          <a:noFill/>
          <a:ln w="952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438060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007689139222561"/>
          <c:y val="0.92670581586280831"/>
          <c:w val="0.59602908213115702"/>
          <c:h val="5.808738362407192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0" i="0" u="none" strike="noStrike" kern="1200" spc="0" baseline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r>
              <a:rPr lang="en-US" sz="2400" b="1"/>
              <a:t>Annual Debt Service Paid by General Fund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0" i="0" u="none" strike="noStrike" kern="1200" spc="0" baseline="0">
              <a:solidFill>
                <a:sysClr val="windowText" lastClr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Sheet1!$B$66</c:f>
              <c:strCache>
                <c:ptCount val="1"/>
                <c:pt idx="0">
                  <c:v>Total General Fund Debt Service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-0.3658807935978319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1D4-428C-9900-2973F5636CF5}"/>
                </c:ext>
              </c:extLst>
            </c:dLbl>
            <c:dLbl>
              <c:idx val="1"/>
              <c:layout>
                <c:manualLayout>
                  <c:x val="-4.3543650720754485E-17"/>
                  <c:y val="-0.3658807935978318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1D4-428C-9900-2973F5636CF5}"/>
                </c:ext>
              </c:extLst>
            </c:dLbl>
            <c:dLbl>
              <c:idx val="2"/>
              <c:layout>
                <c:manualLayout>
                  <c:x val="0"/>
                  <c:y val="-0.3658807935978319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1D4-428C-9900-2973F5636CF5}"/>
                </c:ext>
              </c:extLst>
            </c:dLbl>
            <c:dLbl>
              <c:idx val="3"/>
              <c:layout>
                <c:manualLayout>
                  <c:x val="-8.708730144150897E-17"/>
                  <c:y val="-0.1842378464216032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1D4-428C-9900-2973F5636CF5}"/>
                </c:ext>
              </c:extLst>
            </c:dLbl>
            <c:dLbl>
              <c:idx val="4"/>
              <c:layout>
                <c:manualLayout>
                  <c:x val="-1.1875678292924546E-3"/>
                  <c:y val="-0.18683274566697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A1D4-428C-9900-2973F5636CF5}"/>
                </c:ext>
              </c:extLst>
            </c:dLbl>
            <c:dLbl>
              <c:idx val="5"/>
              <c:layout>
                <c:manualLayout>
                  <c:x val="-1.1875678292925416E-3"/>
                  <c:y val="-0.1920225441577274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1D4-428C-9900-2973F5636CF5}"/>
                </c:ext>
              </c:extLst>
            </c:dLbl>
            <c:dLbl>
              <c:idx val="6"/>
              <c:layout>
                <c:manualLayout>
                  <c:x val="-2.3751356585849093E-3"/>
                  <c:y val="-0.1920225441577274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A1D4-428C-9900-2973F5636CF5}"/>
                </c:ext>
              </c:extLst>
            </c:dLbl>
            <c:dLbl>
              <c:idx val="7"/>
              <c:layout>
                <c:manualLayout>
                  <c:x val="0"/>
                  <c:y val="-0.194617443403102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1D4-428C-9900-2973F5636CF5}"/>
                </c:ext>
              </c:extLst>
            </c:dLbl>
            <c:dLbl>
              <c:idx val="8"/>
              <c:layout>
                <c:manualLayout>
                  <c:x val="-1.1875678292926288E-3"/>
                  <c:y val="-0.194617443403102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A1D4-428C-9900-2973F5636CF5}"/>
                </c:ext>
              </c:extLst>
            </c:dLbl>
            <c:numFmt formatCode="&quot;$&quot;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ysClr val="windowText" lastClr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Sheet1!$E$65:$M$65</c:f>
              <c:strCache>
                <c:ptCount val="9"/>
                <c:pt idx="0">
                  <c:v>FY2027</c:v>
                </c:pt>
                <c:pt idx="1">
                  <c:v>FY2028</c:v>
                </c:pt>
                <c:pt idx="2">
                  <c:v>FY2029</c:v>
                </c:pt>
                <c:pt idx="3">
                  <c:v>FY2030</c:v>
                </c:pt>
                <c:pt idx="4">
                  <c:v>FY2031</c:v>
                </c:pt>
                <c:pt idx="5">
                  <c:v>FY2032</c:v>
                </c:pt>
                <c:pt idx="6">
                  <c:v>FY2033</c:v>
                </c:pt>
                <c:pt idx="7">
                  <c:v>FY2034</c:v>
                </c:pt>
                <c:pt idx="8">
                  <c:v>FY2035</c:v>
                </c:pt>
              </c:strCache>
            </c:strRef>
          </c:cat>
          <c:val>
            <c:numRef>
              <c:f>Sheet1!$E$66:$M$66</c:f>
              <c:numCache>
                <c:formatCode>General</c:formatCode>
                <c:ptCount val="9"/>
                <c:pt idx="0">
                  <c:v>30.3</c:v>
                </c:pt>
                <c:pt idx="1">
                  <c:v>30.4</c:v>
                </c:pt>
                <c:pt idx="2">
                  <c:v>30.3</c:v>
                </c:pt>
                <c:pt idx="3">
                  <c:v>13.3</c:v>
                </c:pt>
                <c:pt idx="4">
                  <c:v>13.4</c:v>
                </c:pt>
                <c:pt idx="5">
                  <c:v>14.4</c:v>
                </c:pt>
                <c:pt idx="6">
                  <c:v>14.4</c:v>
                </c:pt>
                <c:pt idx="7">
                  <c:v>14.4</c:v>
                </c:pt>
                <c:pt idx="8">
                  <c:v>14.4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6ED-4A0E-8C42-8EA94E0D52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388152511"/>
        <c:axId val="1388153951"/>
      </c:barChart>
      <c:catAx>
        <c:axId val="1388152511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en-US"/>
          </a:p>
        </c:txPr>
        <c:crossAx val="1388153951"/>
        <c:crosses val="autoZero"/>
        <c:auto val="1"/>
        <c:lblAlgn val="ctr"/>
        <c:lblOffset val="100"/>
        <c:noMultiLvlLbl val="0"/>
      </c:catAx>
      <c:valAx>
        <c:axId val="1388153951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ysClr val="windowText" lastClr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pPr>
                <a:r>
                  <a:rPr lang="en-US" b="1"/>
                  <a:t>$ Millions</a:t>
                </a:r>
              </a:p>
            </c:rich>
          </c:tx>
          <c:layout>
            <c:manualLayout>
              <c:xMode val="edge"/>
              <c:yMode val="edge"/>
              <c:x val="1.1206151863181713E-3"/>
              <c:y val="0.3895544149290782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ysClr val="windowText" lastClr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>
                <a:lumMod val="50000"/>
                <a:lumOff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en-US"/>
          </a:p>
        </c:txPr>
        <c:crossAx val="138815251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ysClr val="windowText" lastClr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pieChart>
        <c:varyColors val="1"/>
        <c:ser>
          <c:idx val="0"/>
          <c:order val="0"/>
          <c:spPr>
            <a:ln>
              <a:solidFill>
                <a:schemeClr val="tx1"/>
              </a:solidFill>
            </a:ln>
          </c:spPr>
          <c:dPt>
            <c:idx val="1"/>
            <c:bubble3D val="0"/>
            <c:spPr>
              <a:solidFill>
                <a:schemeClr val="bg1">
                  <a:lumMod val="50000"/>
                </a:schemeClr>
              </a:solid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52EF-432A-96A0-009C073797B2}"/>
              </c:ext>
            </c:extLst>
          </c:dPt>
          <c:dLbls>
            <c:dLbl>
              <c:idx val="0"/>
              <c:layout>
                <c:manualLayout>
                  <c:x val="-0.17571396755669833"/>
                  <c:y val="-0.232258202475834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2EF-432A-96A0-009C073797B2}"/>
                </c:ext>
              </c:extLst>
            </c:dLbl>
            <c:dLbl>
              <c:idx val="1"/>
              <c:layout>
                <c:manualLayout>
                  <c:x val="0.10486791583016643"/>
                  <c:y val="0.1438658533519468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2EF-432A-96A0-009C073797B2}"/>
                </c:ext>
              </c:extLst>
            </c:dLbl>
            <c:numFmt formatCode="&quot;$&quot;#,##0.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Sheet1!$A$3:$B$3</c:f>
              <c:strCache>
                <c:ptCount val="2"/>
                <c:pt idx="0">
                  <c:v>Fire/Police</c:v>
                </c:pt>
                <c:pt idx="1">
                  <c:v>CRA</c:v>
                </c:pt>
              </c:strCache>
            </c:strRef>
          </c:cat>
          <c:val>
            <c:numRef>
              <c:f>Sheet1!$A$4:$B$4</c:f>
              <c:numCache>
                <c:formatCode>General</c:formatCode>
                <c:ptCount val="2"/>
                <c:pt idx="0">
                  <c:v>334.7</c:v>
                </c:pt>
                <c:pt idx="1">
                  <c:v>62.4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2EF-432A-96A0-009C073797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overlay val="0"/>
      <c:txPr>
        <a:bodyPr/>
        <a:lstStyle/>
        <a:p>
          <a:pPr>
            <a:defRPr b="1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2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pPr>
      <a:endParaRPr lang="en-US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v>Police</c:v>
          </c:tx>
          <c:spPr>
            <a:solidFill>
              <a:srgbClr val="0072BC"/>
            </a:solidFill>
            <a:ln>
              <a:solidFill>
                <a:sysClr val="windowText" lastClr="000000"/>
              </a:solidFill>
            </a:ln>
          </c:spPr>
          <c:invertIfNegative val="0"/>
          <c:dLbls>
            <c:numFmt formatCode="&quot;$&quot;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Sheet1!$A$22</c:f>
              <c:numCache>
                <c:formatCode>General</c:formatCode>
                <c:ptCount val="1"/>
                <c:pt idx="0">
                  <c:v>262.3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156-45B8-B2CB-34BEC9046F73}"/>
            </c:ext>
          </c:extLst>
        </c:ser>
        <c:ser>
          <c:idx val="1"/>
          <c:order val="1"/>
          <c:tx>
            <c:v>Fire</c:v>
          </c:tx>
          <c:spPr>
            <a:solidFill>
              <a:srgbClr val="C00000"/>
            </a:solidFill>
            <a:ln>
              <a:solidFill>
                <a:sysClr val="windowText" lastClr="000000"/>
              </a:solidFill>
            </a:ln>
          </c:spPr>
          <c:invertIfNegative val="0"/>
          <c:dLbls>
            <c:numFmt formatCode="_(&quot;$&quot;* #,##0.0_);_(&quot;$&quot;* \(#,##0.0\);_(&quot;$&quot;* &quot;-&quot;?_);_(@_)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Sheet1!$A$23</c:f>
              <c:numCache>
                <c:formatCode>General</c:formatCode>
                <c:ptCount val="1"/>
                <c:pt idx="0">
                  <c:v>169.6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156-45B8-B2CB-34BEC9046F73}"/>
            </c:ext>
          </c:extLst>
        </c:ser>
        <c:ser>
          <c:idx val="2"/>
          <c:order val="2"/>
          <c:tx>
            <c:v>Parks &amp; Recreation</c:v>
          </c:tx>
          <c:spPr>
            <a:ln>
              <a:solidFill>
                <a:sysClr val="windowText" lastClr="000000"/>
              </a:solidFill>
            </a:ln>
          </c:spPr>
          <c:invertIfNegative val="0"/>
          <c:dLbls>
            <c:numFmt formatCode="&quot;$&quot;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val>
            <c:numRef>
              <c:f>Sheet1!$A$24</c:f>
              <c:numCache>
                <c:formatCode>General</c:formatCode>
                <c:ptCount val="1"/>
                <c:pt idx="0">
                  <c:v>73.8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156-45B8-B2CB-34BEC9046F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overlap val="100"/>
        <c:axId val="151660416"/>
        <c:axId val="151661952"/>
      </c:barChart>
      <c:catAx>
        <c:axId val="151660416"/>
        <c:scaling>
          <c:orientation val="minMax"/>
        </c:scaling>
        <c:delete val="0"/>
        <c:axPos val="b"/>
        <c:majorTickMark val="none"/>
        <c:minorTickMark val="none"/>
        <c:tickLblPos val="none"/>
        <c:crossAx val="151661952"/>
        <c:crosses val="autoZero"/>
        <c:auto val="1"/>
        <c:lblAlgn val="ctr"/>
        <c:lblOffset val="100"/>
        <c:noMultiLvlLbl val="0"/>
      </c:catAx>
      <c:valAx>
        <c:axId val="151661952"/>
        <c:scaling>
          <c:orientation val="minMax"/>
          <c:max val="50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/>
                  <a:t>$ Millions</a:t>
                </a:r>
              </a:p>
            </c:rich>
          </c:tx>
          <c:layout>
            <c:manualLayout>
              <c:xMode val="edge"/>
              <c:yMode val="edge"/>
              <c:x val="0"/>
              <c:y val="0.32932445642881664"/>
            </c:manualLayout>
          </c:layout>
          <c:overlay val="0"/>
        </c:title>
        <c:numFmt formatCode="General" sourceLinked="0"/>
        <c:majorTickMark val="none"/>
        <c:minorTickMark val="none"/>
        <c:tickLblPos val="nextTo"/>
        <c:crossAx val="151660416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txPr>
    <a:bodyPr/>
    <a:lstStyle/>
    <a:p>
      <a:pPr>
        <a:defRPr sz="1400"/>
      </a:pPr>
      <a:endParaRPr lang="en-US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pieChart>
        <c:varyColors val="1"/>
        <c:ser>
          <c:idx val="0"/>
          <c:order val="0"/>
          <c:spPr>
            <a:ln>
              <a:solidFill>
                <a:schemeClr val="tx1"/>
              </a:solidFill>
            </a:ln>
          </c:spPr>
          <c:dPt>
            <c:idx val="1"/>
            <c:bubble3D val="0"/>
            <c:spPr>
              <a:solidFill>
                <a:schemeClr val="bg1">
                  <a:lumMod val="50000"/>
                </a:schemeClr>
              </a:solid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52EF-432A-96A0-009C073797B2}"/>
              </c:ext>
            </c:extLst>
          </c:dPt>
          <c:dLbls>
            <c:dLbl>
              <c:idx val="0"/>
              <c:layout>
                <c:manualLayout>
                  <c:x val="-0.17571396755669833"/>
                  <c:y val="-0.232258202475834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2EF-432A-96A0-009C073797B2}"/>
                </c:ext>
              </c:extLst>
            </c:dLbl>
            <c:dLbl>
              <c:idx val="1"/>
              <c:layout>
                <c:manualLayout>
                  <c:x val="0.10486791583016643"/>
                  <c:y val="0.1438658533519468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2EF-432A-96A0-009C073797B2}"/>
                </c:ext>
              </c:extLst>
            </c:dLbl>
            <c:numFmt formatCode="&quot;$&quot;#,##0.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Sheet1!$A$3:$B$3</c:f>
              <c:strCache>
                <c:ptCount val="2"/>
                <c:pt idx="0">
                  <c:v>Fire/Police</c:v>
                </c:pt>
                <c:pt idx="1">
                  <c:v>CRA</c:v>
                </c:pt>
              </c:strCache>
            </c:strRef>
          </c:cat>
          <c:val>
            <c:numRef>
              <c:f>Sheet1!$A$4:$B$4</c:f>
              <c:numCache>
                <c:formatCode>General</c:formatCode>
                <c:ptCount val="2"/>
                <c:pt idx="0">
                  <c:v>334.7</c:v>
                </c:pt>
                <c:pt idx="1">
                  <c:v>62.4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2EF-432A-96A0-009C073797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overlay val="0"/>
      <c:txPr>
        <a:bodyPr/>
        <a:lstStyle/>
        <a:p>
          <a:pPr>
            <a:defRPr b="1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2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pPr>
      <a:endParaRPr lang="en-US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5824190788508433"/>
          <c:y val="0.15868421322656728"/>
          <c:w val="0.48351618422983134"/>
          <c:h val="0.80674027517928582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9DC-4A1D-9E54-1FD229786D8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9DC-4A1D-9E54-1FD229786D8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9DC-4A1D-9E54-1FD229786D8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9DC-4A1D-9E54-1FD229786D8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9DC-4A1D-9E54-1FD229786D8B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A9DC-4A1D-9E54-1FD229786D8B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A9DC-4A1D-9E54-1FD229786D8B}"/>
              </c:ext>
            </c:extLst>
          </c:dPt>
          <c:dLbls>
            <c:dLbl>
              <c:idx val="0"/>
              <c:layout>
                <c:manualLayout>
                  <c:x val="0.12111969585730924"/>
                  <c:y val="-4.7172660960148258E-2"/>
                </c:manualLayout>
              </c:layout>
              <c:tx>
                <c:rich>
                  <a:bodyPr/>
                  <a:lstStyle/>
                  <a:p>
                    <a:fld id="{B7EF7827-9614-4BD2-8F54-0FE7C5C95C95}" type="CATEGORYNAME">
                      <a:rPr lang="en-US"/>
                      <a:pPr/>
                      <a:t>[CATEGORY NAME]</a:t>
                    </a:fld>
                    <a:endParaRPr lang="en-US" baseline="0" dirty="0"/>
                  </a:p>
                  <a:p>
                    <a:fld id="{2FB80BDA-BF99-45FA-BA44-E4A4BD7F7332}" type="VALUE">
                      <a:rPr lang="en-US"/>
                      <a:pPr/>
                      <a:t>[VALUE]</a:t>
                    </a:fld>
                    <a:endParaRPr lang="en-US" dirty="0"/>
                  </a:p>
                  <a:p>
                    <a:r>
                      <a:rPr lang="en-US" dirty="0"/>
                      <a:t>42.5%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A9DC-4A1D-9E54-1FD229786D8B}"/>
                </c:ext>
              </c:extLst>
            </c:dLbl>
            <c:dLbl>
              <c:idx val="1"/>
              <c:layout>
                <c:manualLayout>
                  <c:x val="-0.14004200508401016"/>
                  <c:y val="-4.4415970987912015E-2"/>
                </c:manualLayout>
              </c:layout>
              <c:tx>
                <c:rich>
                  <a:bodyPr/>
                  <a:lstStyle/>
                  <a:p>
                    <a:fld id="{70E1BA9F-658F-4508-ADB3-FAF84CCD8B82}" type="CATEGORYNAME">
                      <a:rPr lang="en-US"/>
                      <a:pPr/>
                      <a:t>[CATEGORY NAME]</a:t>
                    </a:fld>
                    <a:endParaRPr lang="en-US" baseline="0" dirty="0"/>
                  </a:p>
                  <a:p>
                    <a:fld id="{B605FBB7-9E15-4FDC-9DBC-776B3CF1AE2B}" type="VALUE">
                      <a:rPr lang="en-US"/>
                      <a:pPr/>
                      <a:t>[VALUE]</a:t>
                    </a:fld>
                    <a:endParaRPr lang="en-US" dirty="0"/>
                  </a:p>
                  <a:p>
                    <a:r>
                      <a:rPr lang="en-US" dirty="0"/>
                      <a:t>35.9%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A9DC-4A1D-9E54-1FD229786D8B}"/>
                </c:ext>
              </c:extLst>
            </c:dLbl>
            <c:dLbl>
              <c:idx val="2"/>
              <c:layout>
                <c:manualLayout>
                  <c:x val="-5.1600055283443899E-2"/>
                  <c:y val="0.29851134961485665"/>
                </c:manualLayout>
              </c:layout>
              <c:tx>
                <c:rich>
                  <a:bodyPr/>
                  <a:lstStyle/>
                  <a:p>
                    <a:fld id="{EB3955CF-9513-4BE3-B0E0-B3EC27460F2A}" type="CATEGORYNAME">
                      <a:rPr lang="en-US"/>
                      <a:pPr/>
                      <a:t>[CATEGORY NAME]</a:t>
                    </a:fld>
                    <a:endParaRPr lang="en-US" baseline="0" dirty="0"/>
                  </a:p>
                  <a:p>
                    <a:fld id="{E220F966-D5DD-4FAD-A717-E4ADBE0C682A}" type="VALUE">
                      <a:rPr lang="en-US"/>
                      <a:pPr/>
                      <a:t>[VALUE]</a:t>
                    </a:fld>
                    <a:endParaRPr lang="en-US" dirty="0"/>
                  </a:p>
                  <a:p>
                    <a:r>
                      <a:rPr lang="en-US" dirty="0"/>
                      <a:t>8.5%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3467034017401364"/>
                      <c:h val="0.2096049346453223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A9DC-4A1D-9E54-1FD229786D8B}"/>
                </c:ext>
              </c:extLst>
            </c:dLbl>
            <c:dLbl>
              <c:idx val="3"/>
              <c:layout>
                <c:manualLayout>
                  <c:x val="-9.5964760679521366E-2"/>
                  <c:y val="0.24914199941485504"/>
                </c:manualLayout>
              </c:layout>
              <c:tx>
                <c:rich>
                  <a:bodyPr/>
                  <a:lstStyle/>
                  <a:p>
                    <a:fld id="{9BE9AF50-9BB0-4EE4-BA5F-A2884CF84D14}" type="CATEGORYNAME">
                      <a:rPr lang="en-US"/>
                      <a:pPr/>
                      <a:t>[CATEGORY NAME]</a:t>
                    </a:fld>
                    <a:endParaRPr lang="en-US" baseline="0" dirty="0"/>
                  </a:p>
                  <a:p>
                    <a:fld id="{9D6E4457-1435-4B16-8472-3443AB9B15F2}" type="VALUE">
                      <a:rPr lang="en-US"/>
                      <a:pPr/>
                      <a:t>[VALUE]</a:t>
                    </a:fld>
                    <a:endParaRPr lang="en-US" dirty="0"/>
                  </a:p>
                  <a:p>
                    <a:r>
                      <a:rPr lang="en-US" dirty="0"/>
                      <a:t>4.8%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5351049868766401"/>
                      <c:h val="0.2096049346453223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A9DC-4A1D-9E54-1FD229786D8B}"/>
                </c:ext>
              </c:extLst>
            </c:dLbl>
            <c:dLbl>
              <c:idx val="4"/>
              <c:layout>
                <c:manualLayout>
                  <c:x val="-0.15013045859425053"/>
                  <c:y val="9.6930533117932149E-2"/>
                </c:manualLayout>
              </c:layout>
              <c:tx>
                <c:rich>
                  <a:bodyPr/>
                  <a:lstStyle/>
                  <a:p>
                    <a:fld id="{21418D98-A29B-4106-8D28-894A815E0DA6}" type="CATEGORYNAME">
                      <a:rPr lang="en-US"/>
                      <a:pPr/>
                      <a:t>[CATEGORY NAME]</a:t>
                    </a:fld>
                    <a:endParaRPr lang="en-US" baseline="0" dirty="0"/>
                  </a:p>
                  <a:p>
                    <a:fld id="{E4264A23-90D6-4DC0-996B-EF5D0D0323EE}" type="VALUE">
                      <a:rPr lang="en-US"/>
                      <a:pPr/>
                      <a:t>[VALUE]</a:t>
                    </a:fld>
                    <a:endParaRPr lang="en-US" dirty="0"/>
                  </a:p>
                  <a:p>
                    <a:r>
                      <a:rPr lang="en-US" dirty="0"/>
                      <a:t>3.1%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4017388451443569"/>
                      <c:h val="0.2096049346453223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A9DC-4A1D-9E54-1FD229786D8B}"/>
                </c:ext>
              </c:extLst>
            </c:dLbl>
            <c:dLbl>
              <c:idx val="5"/>
              <c:layout>
                <c:manualLayout>
                  <c:x val="-5.0250002583338498E-2"/>
                  <c:y val="0"/>
                </c:manualLayout>
              </c:layout>
              <c:tx>
                <c:rich>
                  <a:bodyPr/>
                  <a:lstStyle/>
                  <a:p>
                    <a:fld id="{C0C4E4D4-FDF5-450A-B986-9EEF42C497E5}" type="CATEGORYNAME">
                      <a:rPr lang="en-US"/>
                      <a:pPr/>
                      <a:t>[CATEGORY NAME]</a:t>
                    </a:fld>
                    <a:endParaRPr lang="en-US" baseline="0" dirty="0"/>
                  </a:p>
                  <a:p>
                    <a:fld id="{ECC0490D-BB46-4B97-80B0-E89C299FC7E4}" type="VALUE">
                      <a:rPr lang="en-US"/>
                      <a:pPr/>
                      <a:t>[VALUE]</a:t>
                    </a:fld>
                    <a:endParaRPr lang="en-US" dirty="0"/>
                  </a:p>
                  <a:p>
                    <a:r>
                      <a:rPr lang="en-US" dirty="0"/>
                      <a:t>3.0%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5832635831938328"/>
                      <c:h val="0.2007930679982376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A9DC-4A1D-9E54-1FD229786D8B}"/>
                </c:ext>
              </c:extLst>
            </c:dLbl>
            <c:dLbl>
              <c:idx val="6"/>
              <c:layout>
                <c:manualLayout>
                  <c:x val="0.2982977090954182"/>
                  <c:y val="2.6435599941254221E-2"/>
                </c:manualLayout>
              </c:layout>
              <c:tx>
                <c:rich>
                  <a:bodyPr/>
                  <a:lstStyle/>
                  <a:p>
                    <a:fld id="{3CF4190B-D8B6-4E8A-8DCA-D964AC569F75}" type="CATEGORYNAME">
                      <a:rPr lang="en-US"/>
                      <a:pPr/>
                      <a:t>[CATEGORY NAME]</a:t>
                    </a:fld>
                    <a:endParaRPr lang="en-US" baseline="0" dirty="0"/>
                  </a:p>
                  <a:p>
                    <a:fld id="{16A6028D-168E-448D-91D7-13ECDFA8AD18}" type="VALUE">
                      <a:rPr lang="en-US"/>
                      <a:pPr/>
                      <a:t>[VALUE]</a:t>
                    </a:fld>
                    <a:endParaRPr lang="en-US" dirty="0"/>
                  </a:p>
                  <a:p>
                    <a:r>
                      <a:rPr lang="en-US" dirty="0"/>
                      <a:t>2.3%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5985892388451443"/>
                      <c:h val="0.2096049346453223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D-A9DC-4A1D-9E54-1FD229786D8B}"/>
                </c:ext>
              </c:extLst>
            </c:dLbl>
            <c:numFmt formatCode="_(&quot;$&quot;* #,##0.0_);_(&quot;$&quot;* \(#,##0.0\);_(&quot;$&quot;* &quot;-&quot;?_);_(@_)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'Net Budget All Funds'!$A$6:$A$12</c:f>
              <c:strCache>
                <c:ptCount val="7"/>
                <c:pt idx="0">
                  <c:v>Enterprise Funds</c:v>
                </c:pt>
                <c:pt idx="1">
                  <c:v>General Fund</c:v>
                </c:pt>
                <c:pt idx="2">
                  <c:v>Special Revenue Funds</c:v>
                </c:pt>
                <c:pt idx="3">
                  <c:v>Trust and Agency Funds</c:v>
                </c:pt>
                <c:pt idx="4">
                  <c:v>Internal Service Funds</c:v>
                </c:pt>
                <c:pt idx="5">
                  <c:v>Debt Services Funds</c:v>
                </c:pt>
                <c:pt idx="6">
                  <c:v>Capital Project Funds</c:v>
                </c:pt>
              </c:strCache>
            </c:strRef>
          </c:cat>
          <c:val>
            <c:numRef>
              <c:f>'Net Budget All Funds'!$J$6:$J$12</c:f>
              <c:numCache>
                <c:formatCode>_(* #,##0.0_);_(* \(#,##0.0\);_(* "-"??_);_(@_)</c:formatCode>
                <c:ptCount val="7"/>
                <c:pt idx="0">
                  <c:v>866.6</c:v>
                </c:pt>
                <c:pt idx="1">
                  <c:v>731.3</c:v>
                </c:pt>
                <c:pt idx="2">
                  <c:v>174</c:v>
                </c:pt>
                <c:pt idx="3">
                  <c:v>97.3</c:v>
                </c:pt>
                <c:pt idx="4">
                  <c:v>63.7</c:v>
                </c:pt>
                <c:pt idx="5">
                  <c:v>60.3</c:v>
                </c:pt>
                <c:pt idx="6">
                  <c:v>46.6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A9DC-4A1D-9E54-1FD229786D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400">
          <a:solidFill>
            <a:sysClr val="windowText" lastClr="000000"/>
          </a:solidFill>
        </a:defRPr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sz="2400" b="1" dirty="0"/>
              <a:t>FY2027 General Fund Expenditures</a:t>
            </a:r>
          </a:p>
          <a:p>
            <a:pPr>
              <a:defRPr sz="2400" b="1"/>
            </a:pPr>
            <a:r>
              <a:rPr lang="en-US" sz="2400" b="1" dirty="0"/>
              <a:t>$731.3 million</a:t>
            </a:r>
          </a:p>
        </c:rich>
      </c:tx>
      <c:layout>
        <c:manualLayout>
          <c:xMode val="edge"/>
          <c:yMode val="edge"/>
          <c:x val="0.14763197994890581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9689195153459813"/>
          <c:y val="0.21050641125089037"/>
          <c:w val="0.45237936000154638"/>
          <c:h val="0.65855110776112813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6C5-40A0-B729-6109D88C458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6C5-40A0-B729-6109D88C458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6C5-40A0-B729-6109D88C458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6C5-40A0-B729-6109D88C4584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46C5-40A0-B729-6109D88C4584}"/>
              </c:ext>
            </c:extLst>
          </c:dPt>
          <c:dLbls>
            <c:dLbl>
              <c:idx val="0"/>
              <c:layout>
                <c:manualLayout>
                  <c:x val="9.5157647862322697E-3"/>
                  <c:y val="8.8067492735954156E-2"/>
                </c:manualLayout>
              </c:layout>
              <c:tx>
                <c:rich>
                  <a:bodyPr/>
                  <a:lstStyle/>
                  <a:p>
                    <a:fld id="{F3A2EC33-C783-4E56-B2FB-8DFA49AC82D9}" type="CATEGORYNAME">
                      <a:rPr lang="en-US"/>
                      <a:pPr/>
                      <a:t>[CATEGORY NAME]</a:t>
                    </a:fld>
                    <a:endParaRPr lang="en-US" baseline="0" dirty="0"/>
                  </a:p>
                  <a:p>
                    <a:r>
                      <a:rPr lang="en-US" dirty="0"/>
                      <a:t>$</a:t>
                    </a:r>
                    <a:fld id="{7752BE14-0406-4BA2-A573-0459DA0E4B51}" type="VALUE">
                      <a:rPr lang="en-US"/>
                      <a:pPr/>
                      <a:t>[VALUE]</a:t>
                    </a:fld>
                    <a:endParaRPr lang="en-US" baseline="0" dirty="0"/>
                  </a:p>
                  <a:p>
                    <a:r>
                      <a:rPr lang="en-US" dirty="0"/>
                      <a:t>61.1%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46C5-40A0-B729-6109D88C4584}"/>
                </c:ext>
              </c:extLst>
            </c:dLbl>
            <c:dLbl>
              <c:idx val="1"/>
              <c:layout>
                <c:manualLayout>
                  <c:x val="3.1424549059782801E-3"/>
                  <c:y val="0.15635149333850079"/>
                </c:manualLayout>
              </c:layout>
              <c:tx>
                <c:rich>
                  <a:bodyPr/>
                  <a:lstStyle/>
                  <a:p>
                    <a:fld id="{6EC8CBB3-EC71-490D-8882-7299752B660D}" type="CATEGORYNAME">
                      <a:rPr lang="en-US"/>
                      <a:pPr/>
                      <a:t>[CATEGORY NAME]</a:t>
                    </a:fld>
                    <a:endParaRPr lang="en-US" baseline="0" dirty="0"/>
                  </a:p>
                  <a:p>
                    <a:r>
                      <a:rPr lang="en-US" dirty="0"/>
                      <a:t>$</a:t>
                    </a:r>
                    <a:fld id="{2D429BA1-36D8-402A-8AB9-3886496B0FA1}" type="VALUE">
                      <a:rPr lang="en-US"/>
                      <a:pPr/>
                      <a:t>[VALUE]</a:t>
                    </a:fld>
                    <a:endParaRPr lang="en-US" baseline="0" dirty="0"/>
                  </a:p>
                  <a:p>
                    <a:r>
                      <a:rPr lang="en-US" dirty="0"/>
                      <a:t>19.0%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46C5-40A0-B729-6109D88C4584}"/>
                </c:ext>
              </c:extLst>
            </c:dLbl>
            <c:dLbl>
              <c:idx val="2"/>
              <c:layout>
                <c:manualLayout>
                  <c:x val="-8.4492166735930574E-2"/>
                  <c:y val="0.23812713773238708"/>
                </c:manualLayout>
              </c:layout>
              <c:tx>
                <c:rich>
                  <a:bodyPr/>
                  <a:lstStyle/>
                  <a:p>
                    <a:fld id="{E6B2BD04-4C54-49A6-9EC5-B70BD8DA79C1}" type="CATEGORYNAME">
                      <a:rPr lang="en-US"/>
                      <a:pPr/>
                      <a:t>[CATEGORY NAME]</a:t>
                    </a:fld>
                    <a:endParaRPr lang="en-US" baseline="0" dirty="0"/>
                  </a:p>
                  <a:p>
                    <a:r>
                      <a:rPr lang="en-US" dirty="0"/>
                      <a:t>$</a:t>
                    </a:r>
                    <a:fld id="{490AF585-F341-41DE-949C-58E0B69F01CD}" type="VALUE">
                      <a:rPr lang="en-US"/>
                      <a:pPr/>
                      <a:t>[VALUE]</a:t>
                    </a:fld>
                    <a:endParaRPr lang="en-US" baseline="0" dirty="0"/>
                  </a:p>
                  <a:p>
                    <a:r>
                      <a:rPr lang="en-US" dirty="0"/>
                      <a:t>10.1%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46C5-40A0-B729-6109D88C4584}"/>
                </c:ext>
              </c:extLst>
            </c:dLbl>
            <c:dLbl>
              <c:idx val="3"/>
              <c:layout>
                <c:manualLayout>
                  <c:x val="-0.18070223931805662"/>
                  <c:y val="0.21989578493059175"/>
                </c:manualLayout>
              </c:layout>
              <c:tx>
                <c:rich>
                  <a:bodyPr/>
                  <a:lstStyle/>
                  <a:p>
                    <a:fld id="{8430F287-BA1E-4FDA-ACC9-D15C0860DF35}" type="CATEGORYNAME">
                      <a:rPr lang="en-US"/>
                      <a:pPr/>
                      <a:t>[CATEGORY NAME]</a:t>
                    </a:fld>
                    <a:endParaRPr lang="en-US" baseline="0" dirty="0"/>
                  </a:p>
                  <a:p>
                    <a:r>
                      <a:rPr lang="en-US" dirty="0"/>
                      <a:t>$</a:t>
                    </a:r>
                    <a:fld id="{331FF617-1F6F-4C72-842D-55EF219A3FAA}" type="VALUE">
                      <a:rPr lang="en-US"/>
                      <a:pPr/>
                      <a:t>[VALUE]</a:t>
                    </a:fld>
                    <a:endParaRPr lang="en-US" baseline="0" dirty="0"/>
                  </a:p>
                  <a:p>
                    <a:r>
                      <a:rPr lang="en-US" dirty="0"/>
                      <a:t>5.3%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46C5-40A0-B729-6109D88C4584}"/>
                </c:ext>
              </c:extLst>
            </c:dLbl>
            <c:dLbl>
              <c:idx val="4"/>
              <c:layout>
                <c:manualLayout>
                  <c:x val="-0.19753626690119747"/>
                  <c:y val="9.800491754658434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200" b="0" i="0" u="none" strike="noStrike" kern="1200" baseline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A068825C-A5FC-454A-836A-06F7E8BCD287}" type="CATEGORYNAME">
                      <a:rPr lang="en-US"/>
                      <a:pPr>
                        <a:defRPr sz="1200"/>
                      </a:pPr>
                      <a:t>[CATEGORY NAME]</a:t>
                    </a:fld>
                    <a:endParaRPr lang="en-US" baseline="0" dirty="0"/>
                  </a:p>
                  <a:p>
                    <a:pPr>
                      <a:defRPr sz="1200"/>
                    </a:pPr>
                    <a:r>
                      <a:rPr lang="en-US" dirty="0"/>
                      <a:t>$</a:t>
                    </a:r>
                    <a:fld id="{F8F9AED2-9146-48DC-9FC4-DCA71EA37C40}" type="VALUE">
                      <a:rPr lang="en-US"/>
                      <a:pPr>
                        <a:defRPr sz="1200"/>
                      </a:pPr>
                      <a:t>[VALUE]</a:t>
                    </a:fld>
                    <a:endParaRPr lang="en-US" baseline="0" dirty="0"/>
                  </a:p>
                  <a:p>
                    <a:pPr>
                      <a:defRPr sz="1200"/>
                    </a:pPr>
                    <a:r>
                      <a:rPr lang="en-US" dirty="0"/>
                      <a:t>4.5%</a:t>
                    </a:r>
                  </a:p>
                </c:rich>
              </c:tx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7264894155093152"/>
                      <c:h val="0.16903292565132541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46C5-40A0-B729-6109D88C4584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'General Fund Pie Chart'!$K$8:$K$12</c:f>
              <c:strCache>
                <c:ptCount val="5"/>
                <c:pt idx="0">
                  <c:v>Public Safety</c:v>
                </c:pt>
                <c:pt idx="1">
                  <c:v>Central Government</c:v>
                </c:pt>
                <c:pt idx="2">
                  <c:v>Parks &amp; Recreation</c:v>
                </c:pt>
                <c:pt idx="3">
                  <c:v>Public Works</c:v>
                </c:pt>
                <c:pt idx="4">
                  <c:v>Economic Development</c:v>
                </c:pt>
              </c:strCache>
            </c:strRef>
          </c:cat>
          <c:val>
            <c:numRef>
              <c:f>'General Fund Pie Chart'!$L$8:$L$12</c:f>
              <c:numCache>
                <c:formatCode>General</c:formatCode>
                <c:ptCount val="5"/>
                <c:pt idx="0">
                  <c:v>446.6</c:v>
                </c:pt>
                <c:pt idx="1">
                  <c:v>139.1</c:v>
                </c:pt>
                <c:pt idx="2">
                  <c:v>74.2</c:v>
                </c:pt>
                <c:pt idx="3">
                  <c:v>38.700000000000003</c:v>
                </c:pt>
                <c:pt idx="4">
                  <c:v>32.700000000000003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46C5-40A0-B729-6109D88C45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36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ysClr val="windowText" lastClr="000000"/>
          </a:solidFill>
        </a:defRPr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2400" b="1" dirty="0"/>
              <a:t>FY2027 Enterprise Fund Expenditures</a:t>
            </a:r>
          </a:p>
          <a:p>
            <a:pPr>
              <a:defRPr sz="2400"/>
            </a:pPr>
            <a:r>
              <a:rPr lang="en-US" sz="2400" b="1" dirty="0"/>
              <a:t>$866.6 million</a:t>
            </a:r>
          </a:p>
        </c:rich>
      </c:tx>
      <c:layout>
        <c:manualLayout>
          <c:xMode val="edge"/>
          <c:yMode val="edge"/>
          <c:x val="0.1937720737283288"/>
          <c:y val="8.1932445675496975E-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7987438779699714"/>
          <c:y val="0.19838967604925128"/>
          <c:w val="0.48231733841814667"/>
          <c:h val="0.62515310069381924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008-42EE-BD1B-83B12F8B111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008-42EE-BD1B-83B12F8B111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008-42EE-BD1B-83B12F8B111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008-42EE-BD1B-83B12F8B1119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7008-42EE-BD1B-83B12F8B1119}"/>
              </c:ext>
            </c:extLst>
          </c:dPt>
          <c:dLbls>
            <c:dLbl>
              <c:idx val="0"/>
              <c:layout>
                <c:manualLayout>
                  <c:x val="3.8196360968850762E-2"/>
                  <c:y val="6.8985873814425946E-2"/>
                </c:manualLayout>
              </c:layout>
              <c:tx>
                <c:rich>
                  <a:bodyPr/>
                  <a:lstStyle/>
                  <a:p>
                    <a:fld id="{F22554D4-609E-4D79-8972-CB2F12ED0699}" type="CATEGORYNAME">
                      <a:rPr lang="en-US"/>
                      <a:pPr/>
                      <a:t>[CATEGORY NAME]</a:t>
                    </a:fld>
                    <a:endParaRPr lang="en-US" baseline="0" dirty="0"/>
                  </a:p>
                  <a:p>
                    <a:r>
                      <a:rPr lang="en-US" dirty="0"/>
                      <a:t>$</a:t>
                    </a:r>
                    <a:fld id="{53AFB9F4-DE05-4B50-9637-C1A1DF2C1DD1}" type="VALUE">
                      <a:rPr lang="en-US"/>
                      <a:pPr/>
                      <a:t>[VALUE]</a:t>
                    </a:fld>
                    <a:endParaRPr lang="en-US" baseline="0" dirty="0"/>
                  </a:p>
                  <a:p>
                    <a:fld id="{CCE74CEA-85D5-40D9-83BC-8C81EB5EF639}" type="PERCENTAGE">
                      <a:rPr lang="en-US"/>
                      <a:pPr/>
                      <a:t>[PERCENTAGE]</a:t>
                    </a:fld>
                    <a:endParaRPr lang="en-US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7008-42EE-BD1B-83B12F8B1119}"/>
                </c:ext>
              </c:extLst>
            </c:dLbl>
            <c:dLbl>
              <c:idx val="1"/>
              <c:layout>
                <c:manualLayout>
                  <c:x val="-8.0631454307030601E-2"/>
                  <c:y val="-2.4574929845899391E-2"/>
                </c:manualLayout>
              </c:layout>
              <c:tx>
                <c:rich>
                  <a:bodyPr/>
                  <a:lstStyle/>
                  <a:p>
                    <a:fld id="{A03B63C1-DFFF-4462-AEA9-9C352181F410}" type="CATEGORYNAME">
                      <a:rPr lang="en-US"/>
                      <a:pPr/>
                      <a:t>[CATEGORY NAME]</a:t>
                    </a:fld>
                    <a:endParaRPr lang="en-US" baseline="0" dirty="0"/>
                  </a:p>
                  <a:p>
                    <a:r>
                      <a:rPr lang="en-US" dirty="0"/>
                      <a:t>$</a:t>
                    </a:r>
                    <a:fld id="{FCD0255B-29C1-453F-AE5A-FB08655DD612}" type="VALUE">
                      <a:rPr lang="en-US"/>
                      <a:pPr/>
                      <a:t>[VALUE]</a:t>
                    </a:fld>
                    <a:endParaRPr lang="en-US" baseline="0" dirty="0"/>
                  </a:p>
                  <a:p>
                    <a:fld id="{F4A68161-3850-41FA-B852-D4531FF312E0}" type="PERCENTAGE">
                      <a:rPr lang="en-US"/>
                      <a:pPr/>
                      <a:t>[PERCENTAGE]</a:t>
                    </a:fld>
                    <a:endParaRPr lang="en-US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7008-42EE-BD1B-83B12F8B1119}"/>
                </c:ext>
              </c:extLst>
            </c:dLbl>
            <c:dLbl>
              <c:idx val="2"/>
              <c:layout>
                <c:manualLayout>
                  <c:x val="-0.11000621691729029"/>
                  <c:y val="0.14620858274838963"/>
                </c:manualLayout>
              </c:layout>
              <c:tx>
                <c:rich>
                  <a:bodyPr/>
                  <a:lstStyle/>
                  <a:p>
                    <a:fld id="{6F6B6F61-615E-4810-A2F0-5749D8CF5B9D}" type="CATEGORYNAME">
                      <a:rPr lang="en-US"/>
                      <a:pPr/>
                      <a:t>[CATEGORY NAME]</a:t>
                    </a:fld>
                    <a:endParaRPr lang="en-US" baseline="0" dirty="0"/>
                  </a:p>
                  <a:p>
                    <a:r>
                      <a:rPr lang="en-US" dirty="0"/>
                      <a:t>$</a:t>
                    </a:r>
                    <a:fld id="{8035785F-78C3-48D1-A21E-D5AC8E84A0BD}" type="VALUE">
                      <a:rPr lang="en-US"/>
                      <a:pPr/>
                      <a:t>[VALUE]</a:t>
                    </a:fld>
                    <a:endParaRPr lang="en-US" baseline="0" dirty="0"/>
                  </a:p>
                  <a:p>
                    <a:fld id="{597424DD-2336-4A2D-A18F-B143014A86C1}" type="PERCENTAGE">
                      <a:rPr lang="en-US"/>
                      <a:pPr/>
                      <a:t>[PERCENTAGE]</a:t>
                    </a:fld>
                    <a:endParaRPr lang="en-US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7008-42EE-BD1B-83B12F8B1119}"/>
                </c:ext>
              </c:extLst>
            </c:dLbl>
            <c:dLbl>
              <c:idx val="3"/>
              <c:layout>
                <c:manualLayout>
                  <c:x val="-0.20741318999511463"/>
                  <c:y val="9.6464824025831231E-2"/>
                </c:manualLayout>
              </c:layout>
              <c:tx>
                <c:rich>
                  <a:bodyPr/>
                  <a:lstStyle/>
                  <a:p>
                    <a:fld id="{A7BEF83C-2D5E-4B9C-A71F-CA18EB45FF1D}" type="CATEGORYNAME">
                      <a:rPr lang="en-US"/>
                      <a:pPr/>
                      <a:t>[CATEGORY NAME]</a:t>
                    </a:fld>
                    <a:endParaRPr lang="en-US" baseline="0" dirty="0"/>
                  </a:p>
                  <a:p>
                    <a:r>
                      <a:rPr lang="en-US" dirty="0"/>
                      <a:t>$</a:t>
                    </a:r>
                    <a:fld id="{373311E2-E60A-4D04-AE1B-45F03F05E261}" type="VALUE">
                      <a:rPr lang="en-US"/>
                      <a:pPr/>
                      <a:t>[VALUE]</a:t>
                    </a:fld>
                    <a:endParaRPr lang="en-US" baseline="0" dirty="0"/>
                  </a:p>
                  <a:p>
                    <a:fld id="{8D7E20C9-B618-4EF3-AE7A-DF5FE6FBCC9F}" type="PERCENTAGE">
                      <a:rPr lang="en-US"/>
                      <a:pPr/>
                      <a:t>[PERCENTAGE]</a:t>
                    </a:fld>
                    <a:endParaRPr lang="en-US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7008-42EE-BD1B-83B12F8B1119}"/>
                </c:ext>
              </c:extLst>
            </c:dLbl>
            <c:dLbl>
              <c:idx val="4"/>
              <c:layout>
                <c:manualLayout>
                  <c:x val="0.23149471905203062"/>
                  <c:y val="7.0664376946896382E-2"/>
                </c:manualLayout>
              </c:layout>
              <c:tx>
                <c:rich>
                  <a:bodyPr/>
                  <a:lstStyle/>
                  <a:p>
                    <a:fld id="{431FF152-942C-4C5A-95EB-5F4D1B45F636}" type="CATEGORYNAME">
                      <a:rPr lang="en-US"/>
                      <a:pPr/>
                      <a:t>[CATEGORY NAME]</a:t>
                    </a:fld>
                    <a:endParaRPr lang="en-US" baseline="0" dirty="0"/>
                  </a:p>
                  <a:p>
                    <a:r>
                      <a:rPr lang="en-US" dirty="0"/>
                      <a:t>$</a:t>
                    </a:r>
                    <a:fld id="{D98FBB4C-ABB0-42AA-BD4E-B5871AF8FCB7}" type="VALUE">
                      <a:rPr lang="en-US"/>
                      <a:pPr/>
                      <a:t>[VALUE]</a:t>
                    </a:fld>
                    <a:endParaRPr lang="en-US" baseline="0" dirty="0"/>
                  </a:p>
                  <a:p>
                    <a:fld id="{F20FCCAF-01EB-4712-8C97-C04698B71A8D}" type="PERCENTAGE">
                      <a:rPr lang="en-US"/>
                      <a:pPr/>
                      <a:t>[PERCENTAGE]</a:t>
                    </a:fld>
                    <a:endParaRPr lang="en-US"/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7008-42EE-BD1B-83B12F8B1119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'Tampa Data Snapshot (62)'!$H$10:$H$14</c:f>
              <c:strCache>
                <c:ptCount val="5"/>
                <c:pt idx="0">
                  <c:v>Wastewater</c:v>
                </c:pt>
                <c:pt idx="1">
                  <c:v>Water</c:v>
                </c:pt>
                <c:pt idx="2">
                  <c:v>Solid Waste</c:v>
                </c:pt>
                <c:pt idx="3">
                  <c:v>Parking</c:v>
                </c:pt>
                <c:pt idx="4">
                  <c:v>Golf Courses</c:v>
                </c:pt>
              </c:strCache>
            </c:strRef>
          </c:cat>
          <c:val>
            <c:numRef>
              <c:f>'Tampa Data Snapshot (62)'!$I$10:$I$14</c:f>
              <c:numCache>
                <c:formatCode>0.0</c:formatCode>
                <c:ptCount val="5"/>
                <c:pt idx="0">
                  <c:v>345.86564299999998</c:v>
                </c:pt>
                <c:pt idx="1">
                  <c:v>329.91955899999999</c:v>
                </c:pt>
                <c:pt idx="2">
                  <c:v>137.46198699999999</c:v>
                </c:pt>
                <c:pt idx="3">
                  <c:v>43.209898000000003</c:v>
                </c:pt>
                <c:pt idx="4">
                  <c:v>10.116013000000001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7008-42EE-BD1B-83B12F8B11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</a:defRPr>
      </a:pPr>
      <a:endParaRPr lang="en-US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2400" b="1" i="0" baseline="0">
                <a:effectLst/>
                <a:latin typeface="+mn-lt"/>
                <a:ea typeface="+mn-ea"/>
                <a:cs typeface="+mn-cs"/>
              </a:defRPr>
            </a:pPr>
            <a:r>
              <a:rPr lang="en-US" sz="2400" b="1" i="0" baseline="0" dirty="0">
                <a:effectLst/>
              </a:rPr>
              <a:t>Ending </a:t>
            </a:r>
            <a:r>
              <a:rPr lang="en-US" sz="2400" b="1" dirty="0"/>
              <a:t>Available</a:t>
            </a:r>
            <a:r>
              <a:rPr lang="en-US" sz="2400" b="1" i="0" baseline="0" dirty="0">
                <a:effectLst/>
              </a:rPr>
              <a:t> Unassigned Fund Balance</a:t>
            </a:r>
            <a:endParaRPr lang="en-US" sz="2400" b="1" dirty="0">
              <a:effectLst/>
            </a:endParaRPr>
          </a:p>
        </c:rich>
      </c:tx>
      <c:layout>
        <c:manualLayout>
          <c:xMode val="edge"/>
          <c:yMode val="edge"/>
          <c:x val="0.27005310286387102"/>
          <c:y val="1.6652614657185604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1348708349099006"/>
          <c:y val="0.1245372062307378"/>
          <c:w val="0.87008429762961903"/>
          <c:h val="0.686757574832335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'FB History'!$A$18</c:f>
              <c:strCache>
                <c:ptCount val="1"/>
                <c:pt idx="0">
                  <c:v>Ending Available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'FB History'!$AE$5:$AO$5</c:f>
              <c:strCache>
                <c:ptCount val="10"/>
                <c:pt idx="0">
                  <c:v>FY2018 </c:v>
                </c:pt>
                <c:pt idx="1">
                  <c:v>FY2019</c:v>
                </c:pt>
                <c:pt idx="2">
                  <c:v>FY2020 </c:v>
                </c:pt>
                <c:pt idx="3">
                  <c:v>FY2021 </c:v>
                </c:pt>
                <c:pt idx="4">
                  <c:v>FY2022</c:v>
                </c:pt>
                <c:pt idx="5">
                  <c:v>FY2023</c:v>
                </c:pt>
                <c:pt idx="6">
                  <c:v>FY2024</c:v>
                </c:pt>
                <c:pt idx="7">
                  <c:v>FY2025 </c:v>
                </c:pt>
                <c:pt idx="8">
                  <c:v>FY2026 Projection</c:v>
                </c:pt>
                <c:pt idx="9">
                  <c:v>FY2027 Budget</c:v>
                </c:pt>
              </c:strCache>
            </c:strRef>
          </c:cat>
          <c:val>
            <c:numRef>
              <c:f>'FB History'!$AE$18:$AO$18</c:f>
              <c:numCache>
                <c:formatCode>_(* #,##0_);_(* \(#,##0\);_(* "-"??_);_(@_)</c:formatCode>
                <c:ptCount val="10"/>
                <c:pt idx="0">
                  <c:v>96387451</c:v>
                </c:pt>
                <c:pt idx="1">
                  <c:v>106422816</c:v>
                </c:pt>
                <c:pt idx="2">
                  <c:v>120391476</c:v>
                </c:pt>
                <c:pt idx="3">
                  <c:v>124477191</c:v>
                </c:pt>
                <c:pt idx="4">
                  <c:v>127497405</c:v>
                </c:pt>
                <c:pt idx="5">
                  <c:v>137000000</c:v>
                </c:pt>
                <c:pt idx="6">
                  <c:v>149260800</c:v>
                </c:pt>
                <c:pt idx="7">
                  <c:v>159500000</c:v>
                </c:pt>
                <c:pt idx="8">
                  <c:v>170463139</c:v>
                </c:pt>
                <c:pt idx="9">
                  <c:v>190810959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3E8-41B5-860A-78D0D0352D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88206848"/>
        <c:axId val="288208384"/>
      </c:barChart>
      <c:lineChart>
        <c:grouping val="standard"/>
        <c:varyColors val="0"/>
        <c:ser>
          <c:idx val="1"/>
          <c:order val="1"/>
          <c:tx>
            <c:strRef>
              <c:f>'FB History'!$A$31</c:f>
              <c:strCache>
                <c:ptCount val="1"/>
                <c:pt idx="0">
                  <c:v>Fund Balance Target</c:v>
                </c:pt>
              </c:strCache>
            </c:strRef>
          </c:tx>
          <c:spPr>
            <a:ln w="34925">
              <a:solidFill>
                <a:srgbClr val="00B050"/>
              </a:solidFill>
            </a:ln>
          </c:spPr>
          <c:marker>
            <c:symbol val="none"/>
          </c:marker>
          <c:cat>
            <c:strRef>
              <c:f>'FB History'!$AE$5:$AO$5</c:f>
              <c:strCache>
                <c:ptCount val="10"/>
                <c:pt idx="0">
                  <c:v>FY2018 </c:v>
                </c:pt>
                <c:pt idx="1">
                  <c:v>FY2019</c:v>
                </c:pt>
                <c:pt idx="2">
                  <c:v>FY2020 </c:v>
                </c:pt>
                <c:pt idx="3">
                  <c:v>FY2021 </c:v>
                </c:pt>
                <c:pt idx="4">
                  <c:v>FY2022</c:v>
                </c:pt>
                <c:pt idx="5">
                  <c:v>FY2023</c:v>
                </c:pt>
                <c:pt idx="6">
                  <c:v>FY2024</c:v>
                </c:pt>
                <c:pt idx="7">
                  <c:v>FY2025 </c:v>
                </c:pt>
                <c:pt idx="8">
                  <c:v>FY2026 Projection</c:v>
                </c:pt>
                <c:pt idx="9">
                  <c:v>FY2027 Budget</c:v>
                </c:pt>
              </c:strCache>
            </c:strRef>
          </c:cat>
          <c:val>
            <c:numRef>
              <c:f>'FB History'!$AE$31:$AO$31</c:f>
              <c:numCache>
                <c:formatCode>"$"#,##0_);[Red]\("$"#,##0\)</c:formatCode>
                <c:ptCount val="10"/>
                <c:pt idx="0">
                  <c:v>83018355</c:v>
                </c:pt>
                <c:pt idx="1">
                  <c:v>87453023</c:v>
                </c:pt>
                <c:pt idx="2">
                  <c:v>87564776</c:v>
                </c:pt>
                <c:pt idx="3">
                  <c:v>92327701.600000009</c:v>
                </c:pt>
                <c:pt idx="4">
                  <c:v>105193210.60000001</c:v>
                </c:pt>
                <c:pt idx="5">
                  <c:v>118030169.60000001</c:v>
                </c:pt>
                <c:pt idx="6">
                  <c:v>129755980.60000001</c:v>
                </c:pt>
                <c:pt idx="7">
                  <c:v>138651020</c:v>
                </c:pt>
                <c:pt idx="8">
                  <c:v>147706118</c:v>
                </c:pt>
                <c:pt idx="9">
                  <c:v>154015036.80000001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3E8-41B5-860A-78D0D0352D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88206848"/>
        <c:axId val="288208384"/>
      </c:lineChart>
      <c:catAx>
        <c:axId val="2882068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solidFill>
              <a:schemeClr val="tx1">
                <a:lumMod val="65000"/>
                <a:lumOff val="35000"/>
              </a:schemeClr>
            </a:solidFill>
          </a:ln>
        </c:spPr>
        <c:crossAx val="288208384"/>
        <c:crosses val="autoZero"/>
        <c:auto val="1"/>
        <c:lblAlgn val="ctr"/>
        <c:lblOffset val="100"/>
        <c:noMultiLvlLbl val="0"/>
      </c:catAx>
      <c:valAx>
        <c:axId val="288208384"/>
        <c:scaling>
          <c:orientation val="minMax"/>
          <c:max val="200000000"/>
        </c:scaling>
        <c:delete val="0"/>
        <c:axPos val="l"/>
        <c:majorGridlines>
          <c:spPr>
            <a:ln>
              <a:noFill/>
            </a:ln>
          </c:spPr>
        </c:majorGridlines>
        <c:title>
          <c:tx>
            <c:rich>
              <a:bodyPr rot="-5400000" vert="horz"/>
              <a:lstStyle/>
              <a:p>
                <a:pPr>
                  <a:defRPr lang="en-US" sz="1400" b="1" i="0" u="none" strike="noStrike" kern="1200" baseline="0" dirty="0">
                    <a:solidFill>
                      <a:prstClr val="black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b="1" i="0" u="none" strike="noStrike" kern="1200" baseline="0" dirty="0">
                    <a:solidFill>
                      <a:prstClr val="black"/>
                    </a:solidFill>
                    <a:latin typeface="+mn-lt"/>
                    <a:ea typeface="+mn-ea"/>
                    <a:cs typeface="+mn-cs"/>
                  </a:rPr>
                  <a:t>$ Thousands</a:t>
                </a:r>
              </a:p>
            </c:rich>
          </c:tx>
          <c:layout>
            <c:manualLayout>
              <c:xMode val="edge"/>
              <c:yMode val="edge"/>
              <c:x val="8.5587672356007595E-3"/>
              <c:y val="0.41871887668185293"/>
            </c:manualLayout>
          </c:layout>
          <c:overlay val="0"/>
        </c:title>
        <c:numFmt formatCode="#,##0_);[Red]\(#,##0\)" sourceLinked="0"/>
        <c:majorTickMark val="out"/>
        <c:minorTickMark val="none"/>
        <c:tickLblPos val="nextTo"/>
        <c:spPr>
          <a:ln>
            <a:solidFill>
              <a:schemeClr val="tx1">
                <a:lumMod val="65000"/>
                <a:lumOff val="35000"/>
              </a:schemeClr>
            </a:solidFill>
          </a:ln>
        </c:spPr>
        <c:crossAx val="288206848"/>
        <c:crosses val="autoZero"/>
        <c:crossBetween val="between"/>
        <c:dispUnits>
          <c:builtInUnit val="thousands"/>
        </c:dispUnits>
      </c:valAx>
      <c:spPr>
        <a:noFill/>
        <a:ln>
          <a:noFill/>
        </a:ln>
      </c:spPr>
    </c:plotArea>
    <c:legend>
      <c:legendPos val="b"/>
      <c:layout>
        <c:manualLayout>
          <c:xMode val="edge"/>
          <c:yMode val="edge"/>
          <c:x val="0.38124025756041169"/>
          <c:y val="0.92156150200215381"/>
          <c:w val="0.32960640408932013"/>
          <c:h val="4.4342959552936996E-2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400" b="0">
          <a:latin typeface="+mn-lt"/>
        </a:defRPr>
      </a:pPr>
      <a:endParaRPr lang="en-US"/>
    </a:p>
  </c:txPr>
  <c:externalData r:id="rId1">
    <c:autoUpdate val="0"/>
  </c:externalData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0" i="0" u="none" strike="noStrike" kern="1200" spc="0" baseline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r>
              <a:rPr lang="en-US" sz="2400" b="1" dirty="0"/>
              <a:t>FTE Increase/Percentage Increase</a:t>
            </a:r>
          </a:p>
        </c:rich>
      </c:tx>
      <c:layout>
        <c:manualLayout>
          <c:xMode val="edge"/>
          <c:yMode val="edge"/>
          <c:x val="0.26908188480454015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0" i="0" u="none" strike="noStrike" kern="1200" spc="0" baseline="0">
              <a:solidFill>
                <a:sysClr val="windowText" lastClr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33811868632037917"/>
          <c:y val="0.12110778040937392"/>
          <c:w val="0.63305024636370444"/>
          <c:h val="0.79342740370220555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67A6BE51-3C0E-4753-983F-696B6FCE9AEA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[16%]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5F5D-4541-A392-71180A358D50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8FCCC887-AC0E-4E9C-9901-B2AAC287E086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[43%]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5F5D-4541-A392-71180A358D50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05FF0A13-52F3-49EA-AE58-3798D0AE4A1D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 [6%]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5F5D-4541-A392-71180A358D50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76018E80-7D4D-4D4C-81C5-B7D10377CEA9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 [19%]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5F5D-4541-A392-71180A358D50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B6432339-F308-46AB-A736-A6BFE4AAEF81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 [4%]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3010663697756915E-2"/>
                      <c:h val="5.1076274594706698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5F5D-4541-A392-71180A358D50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609D35FC-0DEC-473C-8776-74E32E16D93D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 [32%]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5F5D-4541-A392-71180A358D50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B84A9EE9-13FA-49D0-BF04-42385829C00A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 [49%]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5F5D-4541-A392-71180A358D50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09E9AF03-D273-43CA-8C39-E7698D40D2DB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 [22%]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5F5D-4541-A392-71180A358D50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fld id="{DBD83BDE-CF4A-4ACD-8846-EAB94E108007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 [24%]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766430593028808"/>
                      <c:h val="5.1076322163575036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5F5D-4541-A392-71180A358D50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A0D5FC9F-F6AC-4CAD-A823-8E610026EA85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 [29%]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633215663642162"/>
                      <c:h val="5.1076322163575036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A-5F5D-4541-A392-71180A358D50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fld id="{F94149CE-8117-41F5-A8A8-021D58587562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 [23%]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5F5D-4541-A392-71180A358D50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fld id="{6A6AB45A-7555-4D75-83C4-84987F842894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 [109%]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C-5F5D-4541-A392-71180A358D50}"/>
                </c:ext>
              </c:extLst>
            </c:dLbl>
            <c:dLbl>
              <c:idx val="12"/>
              <c:tx>
                <c:rich>
                  <a:bodyPr/>
                  <a:lstStyle/>
                  <a:p>
                    <a:fld id="{D5D295A8-DB32-4D47-B12F-08C55821A118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[15%]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23357087548222"/>
                      <c:h val="5.1076274594706698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D-5F5D-4541-A392-71180A358D50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fld id="{E374E58D-C9E7-45F9-81B7-D870B9C3E902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 [15%]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E-5F5D-4541-A392-71180A358D50}"/>
                </c:ext>
              </c:extLst>
            </c:dLbl>
            <c:dLbl>
              <c:idx val="14"/>
              <c:tx>
                <c:rich>
                  <a:bodyPr/>
                  <a:lstStyle/>
                  <a:p>
                    <a:fld id="{61123429-08B7-4B09-A291-B8A93670A908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 [1%]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F-5F5D-4541-A392-71180A358D50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'Tampa Data Snapshot (60)'!$A$50:$A$64</c:f>
              <c:strCache>
                <c:ptCount val="15"/>
                <c:pt idx="0">
                  <c:v>Fire</c:v>
                </c:pt>
                <c:pt idx="1">
                  <c:v>Solid Waste</c:v>
                </c:pt>
                <c:pt idx="2">
                  <c:v>Police</c:v>
                </c:pt>
                <c:pt idx="3">
                  <c:v>Water</c:v>
                </c:pt>
                <c:pt idx="4">
                  <c:v>Other</c:v>
                </c:pt>
                <c:pt idx="5">
                  <c:v>Transportation</c:v>
                </c:pt>
                <c:pt idx="6">
                  <c:v>Construction Services</c:v>
                </c:pt>
                <c:pt idx="7">
                  <c:v>Neighborhood &amp; Community Affairs</c:v>
                </c:pt>
                <c:pt idx="8">
                  <c:v>Development &amp; Growth Management</c:v>
                </c:pt>
                <c:pt idx="9">
                  <c:v>Human Resources &amp; Talent Development</c:v>
                </c:pt>
                <c:pt idx="10">
                  <c:v>Fleet Maintenance</c:v>
                </c:pt>
                <c:pt idx="11">
                  <c:v>Community Redevelopment Agency</c:v>
                </c:pt>
                <c:pt idx="12">
                  <c:v>Parking</c:v>
                </c:pt>
                <c:pt idx="13">
                  <c:v>Facility Management</c:v>
                </c:pt>
                <c:pt idx="14">
                  <c:v>Technology &amp; Innovation</c:v>
                </c:pt>
              </c:strCache>
            </c:strRef>
          </c:cat>
          <c:val>
            <c:numRef>
              <c:f>'Tampa Data Snapshot (60)'!$B$50:$B$64</c:f>
              <c:numCache>
                <c:formatCode>General</c:formatCode>
                <c:ptCount val="15"/>
                <c:pt idx="0">
                  <c:v>122.5</c:v>
                </c:pt>
                <c:pt idx="1">
                  <c:v>91.5</c:v>
                </c:pt>
                <c:pt idx="2">
                  <c:v>69.75</c:v>
                </c:pt>
                <c:pt idx="3">
                  <c:v>59</c:v>
                </c:pt>
                <c:pt idx="4">
                  <c:v>48.699999999999996</c:v>
                </c:pt>
                <c:pt idx="5">
                  <c:v>44</c:v>
                </c:pt>
                <c:pt idx="6">
                  <c:v>33</c:v>
                </c:pt>
                <c:pt idx="7">
                  <c:v>23</c:v>
                </c:pt>
                <c:pt idx="8">
                  <c:v>17.25</c:v>
                </c:pt>
                <c:pt idx="9">
                  <c:v>17.04</c:v>
                </c:pt>
                <c:pt idx="10">
                  <c:v>14</c:v>
                </c:pt>
                <c:pt idx="11">
                  <c:v>12</c:v>
                </c:pt>
                <c:pt idx="12">
                  <c:v>11</c:v>
                </c:pt>
                <c:pt idx="13">
                  <c:v>9.5</c:v>
                </c:pt>
                <c:pt idx="14">
                  <c:v>1.25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F5D-4541-A392-71180A358D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104801807"/>
        <c:axId val="1104802767"/>
      </c:barChart>
      <c:catAx>
        <c:axId val="1104801807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en-US"/>
          </a:p>
        </c:txPr>
        <c:crossAx val="1104802767"/>
        <c:crosses val="autoZero"/>
        <c:auto val="1"/>
        <c:lblAlgn val="ctr"/>
        <c:lblOffset val="100"/>
        <c:noMultiLvlLbl val="0"/>
      </c:catAx>
      <c:valAx>
        <c:axId val="1104802767"/>
        <c:scaling>
          <c:orientation val="minMax"/>
        </c:scaling>
        <c:delete val="0"/>
        <c:axPos val="t"/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en-US"/>
          </a:p>
        </c:txPr>
        <c:crossAx val="110480180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ysClr val="windowText" lastClr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0.2095</cdr:x>
      <cdr:y>0.38445</cdr:y>
    </cdr:from>
    <cdr:to>
      <cdr:x>0.28244</cdr:x>
      <cdr:y>0.5</cdr:y>
    </cdr:to>
    <cdr:sp macro="" textlink="">
      <cdr:nvSpPr>
        <cdr:cNvPr id="17" name="TextBox 1"/>
        <cdr:cNvSpPr txBox="1"/>
      </cdr:nvSpPr>
      <cdr:spPr>
        <a:xfrm xmlns:a="http://schemas.openxmlformats.org/drawingml/2006/main">
          <a:off x="2481943" y="2052377"/>
          <a:ext cx="864158" cy="61687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400" b="0" dirty="0">
              <a:latin typeface="+mn-lt"/>
              <a:cs typeface="Times New Roman" panose="02020603050405020304" pitchFamily="18" charset="0"/>
            </a:rPr>
            <a:t>24%</a:t>
          </a:r>
        </a:p>
      </cdr:txBody>
    </cdr:sp>
  </cdr:relSizeAnchor>
  <cdr:relSizeAnchor xmlns:cdr="http://schemas.openxmlformats.org/drawingml/2006/chartDrawing">
    <cdr:from>
      <cdr:x>0.55553</cdr:x>
      <cdr:y>0.28422</cdr:y>
    </cdr:from>
    <cdr:to>
      <cdr:x>0.63528</cdr:x>
      <cdr:y>0.40092</cdr:y>
    </cdr:to>
    <cdr:sp macro="" textlink="">
      <cdr:nvSpPr>
        <cdr:cNvPr id="15" name="TextBox 1"/>
        <cdr:cNvSpPr txBox="1"/>
      </cdr:nvSpPr>
      <cdr:spPr>
        <a:xfrm xmlns:a="http://schemas.openxmlformats.org/drawingml/2006/main">
          <a:off x="6581367" y="1517302"/>
          <a:ext cx="944847" cy="62299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400" b="0" dirty="0">
              <a:latin typeface="+mn-lt"/>
              <a:cs typeface="Times New Roman" panose="02020603050405020304" pitchFamily="18" charset="0"/>
            </a:rPr>
            <a:t>23%</a:t>
          </a:r>
        </a:p>
      </cdr:txBody>
    </cdr:sp>
  </cdr:relSizeAnchor>
  <cdr:relSizeAnchor xmlns:cdr="http://schemas.openxmlformats.org/drawingml/2006/chartDrawing">
    <cdr:from>
      <cdr:x>0.27735</cdr:x>
      <cdr:y>0.34257</cdr:y>
    </cdr:from>
    <cdr:to>
      <cdr:x>0.38677</cdr:x>
      <cdr:y>0.45927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285811" y="1828801"/>
          <a:ext cx="1296237" cy="62299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1400" dirty="0">
              <a:latin typeface="+mn-lt"/>
              <a:cs typeface="Times New Roman" panose="02020603050405020304" pitchFamily="18" charset="0"/>
            </a:rPr>
            <a:t>28%</a:t>
          </a:r>
        </a:p>
      </cdr:txBody>
    </cdr:sp>
  </cdr:relSizeAnchor>
  <cdr:relSizeAnchor xmlns:cdr="http://schemas.openxmlformats.org/drawingml/2006/chartDrawing">
    <cdr:from>
      <cdr:x>0.46615</cdr:x>
      <cdr:y>0.31433</cdr:y>
    </cdr:from>
    <cdr:to>
      <cdr:x>0.54623</cdr:x>
      <cdr:y>0.43103</cdr:y>
    </cdr:to>
    <cdr:sp macro="" textlink="">
      <cdr:nvSpPr>
        <cdr:cNvPr id="12" name="TextBox 1"/>
        <cdr:cNvSpPr txBox="1"/>
      </cdr:nvSpPr>
      <cdr:spPr>
        <a:xfrm xmlns:a="http://schemas.openxmlformats.org/drawingml/2006/main">
          <a:off x="5522512" y="1678076"/>
          <a:ext cx="948626" cy="62299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400" b="0" dirty="0">
              <a:latin typeface="+mn-lt"/>
              <a:cs typeface="Times New Roman" panose="02020603050405020304" pitchFamily="18" charset="0"/>
            </a:rPr>
            <a:t>24%</a:t>
          </a:r>
        </a:p>
      </cdr:txBody>
    </cdr:sp>
  </cdr:relSizeAnchor>
  <cdr:relSizeAnchor xmlns:cdr="http://schemas.openxmlformats.org/drawingml/2006/chartDrawing">
    <cdr:from>
      <cdr:x>0.73506</cdr:x>
      <cdr:y>0.20705</cdr:y>
    </cdr:from>
    <cdr:to>
      <cdr:x>0.80153</cdr:x>
      <cdr:y>0.34252</cdr:y>
    </cdr:to>
    <cdr:sp macro="" textlink="">
      <cdr:nvSpPr>
        <cdr:cNvPr id="9" name="TextBox 1"/>
        <cdr:cNvSpPr txBox="1"/>
      </cdr:nvSpPr>
      <cdr:spPr>
        <a:xfrm xmlns:a="http://schemas.openxmlformats.org/drawingml/2006/main">
          <a:off x="8708298" y="1105321"/>
          <a:ext cx="787394" cy="72321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400" b="0" dirty="0">
              <a:latin typeface="+mn-lt"/>
              <a:cs typeface="Times New Roman" panose="02020603050405020304" pitchFamily="18" charset="0"/>
            </a:rPr>
            <a:t>23%</a:t>
          </a:r>
        </a:p>
      </cdr:txBody>
    </cdr:sp>
  </cdr:relSizeAnchor>
  <cdr:relSizeAnchor xmlns:cdr="http://schemas.openxmlformats.org/drawingml/2006/chartDrawing">
    <cdr:from>
      <cdr:x>0.37249</cdr:x>
      <cdr:y>0.32939</cdr:y>
    </cdr:from>
    <cdr:to>
      <cdr:x>0.46904</cdr:x>
      <cdr:y>0.43856</cdr:y>
    </cdr:to>
    <cdr:sp macro="" textlink="">
      <cdr:nvSpPr>
        <cdr:cNvPr id="10" name="TextBox 1"/>
        <cdr:cNvSpPr txBox="1"/>
      </cdr:nvSpPr>
      <cdr:spPr>
        <a:xfrm xmlns:a="http://schemas.openxmlformats.org/drawingml/2006/main">
          <a:off x="4412892" y="1758463"/>
          <a:ext cx="1143846" cy="58280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400" b="0" dirty="0">
              <a:latin typeface="+mn-lt"/>
              <a:cs typeface="Times New Roman" panose="02020603050405020304" pitchFamily="18" charset="0"/>
            </a:rPr>
            <a:t>27%</a:t>
          </a:r>
        </a:p>
      </cdr:txBody>
    </cdr:sp>
  </cdr:relSizeAnchor>
  <cdr:relSizeAnchor xmlns:cdr="http://schemas.openxmlformats.org/drawingml/2006/chartDrawing">
    <cdr:from>
      <cdr:x>0.83206</cdr:x>
      <cdr:y>0.16754</cdr:y>
    </cdr:from>
    <cdr:to>
      <cdr:x>0.87491</cdr:x>
      <cdr:y>0.23593</cdr:y>
    </cdr:to>
    <cdr:sp macro="" textlink="">
      <cdr:nvSpPr>
        <cdr:cNvPr id="11" name="TextBox 1"/>
        <cdr:cNvSpPr txBox="1"/>
      </cdr:nvSpPr>
      <cdr:spPr>
        <a:xfrm xmlns:a="http://schemas.openxmlformats.org/drawingml/2006/main">
          <a:off x="9857432" y="894400"/>
          <a:ext cx="507675" cy="3651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400" b="0" dirty="0">
              <a:latin typeface="+mn-lt"/>
              <a:cs typeface="Times New Roman" panose="02020603050405020304" pitchFamily="18" charset="0"/>
            </a:rPr>
            <a:t>23%</a:t>
          </a:r>
        </a:p>
      </cdr:txBody>
    </cdr:sp>
  </cdr:relSizeAnchor>
  <cdr:relSizeAnchor xmlns:cdr="http://schemas.openxmlformats.org/drawingml/2006/chartDrawing">
    <cdr:from>
      <cdr:x>0.64531</cdr:x>
      <cdr:y>0.24093</cdr:y>
    </cdr:from>
    <cdr:to>
      <cdr:x>0.71841</cdr:x>
      <cdr:y>0.36124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070F4681-0A60-78A5-1CF5-5335D4868FBF}"/>
            </a:ext>
          </a:extLst>
        </cdr:cNvPr>
        <cdr:cNvSpPr txBox="1"/>
      </cdr:nvSpPr>
      <cdr:spPr>
        <a:xfrm xmlns:a="http://schemas.openxmlformats.org/drawingml/2006/main">
          <a:off x="7644992" y="1286190"/>
          <a:ext cx="865962" cy="64230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400" b="0" dirty="0">
              <a:latin typeface="+mn-lt"/>
              <a:cs typeface="Times New Roman" panose="02020603050405020304" pitchFamily="18" charset="0"/>
            </a:rPr>
            <a:t>23%</a:t>
          </a:r>
        </a:p>
      </cdr:txBody>
    </cdr:sp>
  </cdr:relSizeAnchor>
  <cdr:relSizeAnchor xmlns:cdr="http://schemas.openxmlformats.org/drawingml/2006/chartDrawing">
    <cdr:from>
      <cdr:x>0.91603</cdr:x>
      <cdr:y>0.09683</cdr:y>
    </cdr:from>
    <cdr:to>
      <cdr:x>0.96751</cdr:x>
      <cdr:y>0.16523</cdr:y>
    </cdr:to>
    <cdr:sp macro="" textlink="">
      <cdr:nvSpPr>
        <cdr:cNvPr id="4" name="TextBox 1">
          <a:extLst xmlns:a="http://schemas.openxmlformats.org/drawingml/2006/main">
            <a:ext uri="{FF2B5EF4-FFF2-40B4-BE49-F238E27FC236}">
              <a16:creationId xmlns:a16="http://schemas.microsoft.com/office/drawing/2014/main" id="{55F18BB8-A53F-3CCD-DACC-BAA9D724EEA8}"/>
            </a:ext>
          </a:extLst>
        </cdr:cNvPr>
        <cdr:cNvSpPr txBox="1"/>
      </cdr:nvSpPr>
      <cdr:spPr>
        <a:xfrm xmlns:a="http://schemas.openxmlformats.org/drawingml/2006/main">
          <a:off x="10852220" y="516933"/>
          <a:ext cx="609929" cy="3651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400" b="0" dirty="0">
              <a:latin typeface="+mn-lt"/>
              <a:cs typeface="Times New Roman" panose="02020603050405020304" pitchFamily="18" charset="0"/>
            </a:rPr>
            <a:t>25%</a:t>
          </a:r>
        </a:p>
      </cdr:txBody>
    </cdr:sp>
  </cdr:relSizeAnchor>
  <cdr:relSizeAnchor xmlns:cdr="http://schemas.openxmlformats.org/drawingml/2006/chartDrawing">
    <cdr:from>
      <cdr:x>0.1213</cdr:x>
      <cdr:y>0.42539</cdr:y>
    </cdr:from>
    <cdr:to>
      <cdr:x>0.19678</cdr:x>
      <cdr:y>0.5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97D60EB7-6ACA-6DA8-39B9-3A95C427E89A}"/>
            </a:ext>
          </a:extLst>
        </cdr:cNvPr>
        <cdr:cNvSpPr txBox="1"/>
      </cdr:nvSpPr>
      <cdr:spPr>
        <a:xfrm xmlns:a="http://schemas.openxmlformats.org/drawingml/2006/main">
          <a:off x="1437066" y="2270929"/>
          <a:ext cx="894151" cy="39832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400" b="0" dirty="0">
              <a:latin typeface="+mn-lt"/>
              <a:cs typeface="Times New Roman" panose="02020603050405020304" pitchFamily="18" charset="0"/>
            </a:rPr>
            <a:t>23%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04F65483-A288-4B2D-B23B-8AEB8CBDF1FD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2D560C2E-FD68-4437-8C64-568B50E007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6640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9CADDD-9C61-4FAD-9C0F-9C9C702EE3C9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51312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20AA05-5CB2-91FE-A2B5-4F776B530D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56C7223-C61D-85BB-B06E-CC45BFFDB7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5853DF5-2C25-5127-718A-04E281CEAA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2D5FE1-523B-0000-3D5F-13EE4E5F43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72010">
              <a:defRPr/>
            </a:pPr>
            <a:fld id="{FF66B034-00DF-486D-B5AD-0B4307A41B27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72010">
                <a:defRPr/>
              </a:pPr>
              <a:t>13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2642704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u="none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66B034-00DF-486D-B5AD-0B4307A41B27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32806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66B034-00DF-486D-B5AD-0B4307A41B27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8828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66B034-00DF-486D-B5AD-0B4307A41B27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52341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u="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9CADDD-9C61-4FAD-9C0F-9C9C702EE3C9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72580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1EDFCB-80D2-75C8-5FDA-D036459333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A785A65-010F-98EC-DEFC-45601BC7DB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CDCDE4A-70E2-8239-B15C-2D7A00E810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1026351"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041BFD-B785-12BF-D0A4-431070E0A7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66B034-00DF-486D-B5AD-0B4307A41B27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808314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9DAAF6-38C2-4D19-8561-96A5C054F8BB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6" name="Notes Placeholder 2"/>
          <p:cNvSpPr>
            <a:spLocks noGrp="1"/>
          </p:cNvSpPr>
          <p:nvPr>
            <p:ph type="body" sz="quarter" idx="11"/>
          </p:nvPr>
        </p:nvSpPr>
        <p:spPr>
          <a:xfrm>
            <a:off x="307126" y="4663723"/>
            <a:ext cx="7096035" cy="5023128"/>
          </a:xfrm>
        </p:spPr>
        <p:txBody>
          <a:bodyPr/>
          <a:lstStyle/>
          <a:p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fld id="{EC7CEC2E-936C-4D1D-858F-D8804C61EB1F}" type="datetime8">
              <a:rPr lang="en-US" smtClean="0"/>
              <a:t>7/30/2026 4:15 PM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533263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66B034-00DF-486D-B5AD-0B4307A41B27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447096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506C1F-371B-1FD6-F0FB-21B28DEBE2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6BAC168-8515-E027-31BA-D7C5AD9BD5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DCEB30D-431C-CCF7-C450-263504353D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u="non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976491-4888-8493-044E-5000F86A40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66B034-00DF-486D-B5AD-0B4307A41B27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357995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66B034-00DF-486D-B5AD-0B4307A41B27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5215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66B034-00DF-486D-B5AD-0B4307A41B27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548644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66B034-00DF-486D-B5AD-0B4307A41B27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509131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66B034-00DF-486D-B5AD-0B4307A41B27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368821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66B034-00DF-486D-B5AD-0B4307A41B27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064585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9F8FA5-12A6-4185-9EDB-873CDF818BD9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64032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7B8620-4396-01F2-E374-7C0AED9DFA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6D3CB23-226E-2482-B5BB-D9E272898D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998CAAB-A834-88CA-C465-1E866E52AC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D54F0A-5937-4B32-D623-9E7F5DCBEC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00947">
              <a:defRPr/>
            </a:pPr>
            <a:fld id="{FF66B034-00DF-486D-B5AD-0B4307A41B27}" type="slidenum">
              <a:rPr lang="en-US">
                <a:solidFill>
                  <a:prstClr val="black"/>
                </a:solidFill>
                <a:latin typeface="Aptos" panose="02110004020202020204"/>
              </a:rPr>
              <a:pPr defTabSz="900947">
                <a:defRPr/>
              </a:pPr>
              <a:t>27</a:t>
            </a:fld>
            <a:endParaRPr lang="en-US">
              <a:solidFill>
                <a:prstClr val="black"/>
              </a:solidFill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58728079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C9145F-9768-707D-1294-E964D4A69C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10079F2-ABE9-7E8D-B7B5-C2375D49E9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DE2E120-72B3-90EA-9A48-45A02FEB75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412B21-D5F1-4951-A160-E4A8CB34AE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9CADDD-9C61-4FAD-9C0F-9C9C702EE3C9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64778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50CFE6-950D-D3B9-B329-D5FE512DFE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3A0BBE3-A755-EAC1-7B79-C667E8CC89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D280622-242C-39A5-307B-A3B7902E3C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72010"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7DAAE7-3F75-6921-4766-4051FCB11B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7D64F3-4C73-4465-8944-4C0FCAE138A3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72661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endParaRPr lang="en-US" b="0" u="non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86203">
              <a:defRPr/>
            </a:pPr>
            <a:fld id="{069F8FA5-12A6-4185-9EDB-873CDF818BD9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86203">
                <a:defRPr/>
              </a:pPr>
              <a:t>30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27557257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425870-1FCD-6C1F-6573-5AF8B2E713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4FE662C-7B0E-1C8E-80D4-1554B26E81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6A186C7-E6DE-FD50-EB0D-59A56B06AE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endParaRPr lang="en-US" b="0" u="non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4340E0-988C-714C-7B7C-21BD358E6A4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86203">
              <a:defRPr/>
            </a:pPr>
            <a:fld id="{069F8FA5-12A6-4185-9EDB-873CDF818BD9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86203">
                <a:defRPr/>
              </a:pPr>
              <a:t>31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328215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66B034-00DF-486D-B5AD-0B4307A41B27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3701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075DE9-CE35-885B-1B05-4FD94BD4F9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56555B4-B1F6-7296-B357-613A2CD833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B23886A-E2F7-53B7-56CC-CDC9FFC841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B37AD1-B1AA-F236-989C-259439E4FD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66B034-00DF-486D-B5AD-0B4307A41B27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441542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72010">
              <a:defRPr/>
            </a:pPr>
            <a:fld id="{FF66B034-00DF-486D-B5AD-0B4307A41B27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72010">
                <a:defRPr/>
              </a:pPr>
              <a:t>33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2464299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560C2E-FD68-4437-8C64-568B50E00742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59288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66B034-00DF-486D-B5AD-0B4307A41B27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12150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DFF367-97D5-1C92-A0EA-A722D5422C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DF6C2DC-025C-6414-71D8-9669CC0EC6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90AA6E1-33F3-B445-BDD6-75CBA3E9D2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E1E6E5-B445-D985-E16D-75B9F1816A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66B034-00DF-486D-B5AD-0B4307A41B27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2590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15EAA2-0519-4D83-AA69-5D7CC4EB6FB5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22236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4A0E90-EA69-0FF4-4620-E26E6F35AD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FA92037-80B2-D6A7-A577-2B830E9291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248065E-7A43-0C58-05E0-21BCA4025C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9DED2A-A85F-1C4A-9BCC-7994D397C0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66B034-00DF-486D-B5AD-0B4307A41B27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89294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8DF051-BE86-B64E-479F-3C0FCFB028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167C24D-C03A-08B1-3EE5-25DC539A2F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261A109-7824-352B-93DF-132E17DD55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0764E7-F11E-6C1D-284A-E3A4CEEE87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66B034-00DF-486D-B5AD-0B4307A41B27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95584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02F25F-2982-4939-B5A4-6BDB4248AA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4929" y="3587214"/>
            <a:ext cx="9144000" cy="1615849"/>
          </a:xfrm>
        </p:spPr>
        <p:txBody>
          <a:bodyPr anchor="b"/>
          <a:lstStyle>
            <a:lvl1pPr algn="l"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43CB00-59FD-4A15-84E1-524F08ECE8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4929" y="5480503"/>
            <a:ext cx="9144000" cy="365125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992B8E-FC99-4804-9651-F9FC1E49C1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5C3E25-A296-4707-8EEA-8AF2A9902DB9}" type="datetime1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538DB4-1EAC-44E9-B658-42D2ED5E15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A03C82-5966-44BF-AE68-0FE024559D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90171-0A32-438C-A2AD-71C158D111B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61EE1C8-DA24-3A21-A3C7-184FC08F229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1119" y="563727"/>
            <a:ext cx="3079118" cy="1459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043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378D39-1BD6-44A0-BCBA-16FE1F514F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35887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19D887-71B0-42C3-995D-24353EDB4D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0499"/>
            <a:ext cx="10515600" cy="471636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4BEF13-F235-4D0F-A170-E631CCF03B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F92FF-650B-4CC7-B09E-418B66B8C320}" type="datetime1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0B7855-8BB8-49C1-8B20-4CC625C05C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C32405-C782-4448-9024-17B9698BB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90171-0A32-438C-A2AD-71C158D11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173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D9996D-0477-4DD8-A37C-D0AFA87A79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567543"/>
            <a:ext cx="5181600" cy="46094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3A5A7A-67D6-4C1D-AA6A-148AC52053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567543"/>
            <a:ext cx="5181600" cy="46094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C0D96C-5C24-45E3-B936-90BB0A7C02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8316E-1C26-42C9-A018-D04A720F9F28}" type="datetime1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7C2B2E-C3EC-4572-8169-8C66198C32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2625B7-A190-4583-B426-AA742E8B21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90171-0A32-438C-A2AD-71C158D111B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39072ED-C022-415D-953C-22DEB0D882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35887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374745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378D39-1BD6-44A0-BCBA-16FE1F514F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1436" y="365125"/>
            <a:ext cx="9422363" cy="735887"/>
          </a:xfrm>
        </p:spPr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19D887-71B0-42C3-995D-24353EDB4D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1436" y="1460499"/>
            <a:ext cx="9422364" cy="471636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4BEF13-F235-4D0F-A170-E631CCF03B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31436" y="6356350"/>
            <a:ext cx="1649964" cy="365125"/>
          </a:xfrm>
        </p:spPr>
        <p:txBody>
          <a:bodyPr/>
          <a:lstStyle/>
          <a:p>
            <a:fld id="{86CD7C17-CB95-4C70-9282-2BCE4DE4BCB5}" type="datetime1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0B7855-8BB8-49C1-8B20-4CC625C05C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C32405-C782-4448-9024-17B9698BB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90171-0A32-438C-A2AD-71C158D11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528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378D39-1BD6-44A0-BCBA-16FE1F514F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473" y="337133"/>
            <a:ext cx="9422363" cy="735887"/>
          </a:xfrm>
        </p:spPr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19D887-71B0-42C3-995D-24353EDB4D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2473" y="1432507"/>
            <a:ext cx="9422364" cy="471636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4BEF13-F235-4D0F-A170-E631CCF03B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62473" y="6356350"/>
            <a:ext cx="2918927" cy="365125"/>
          </a:xfrm>
        </p:spPr>
        <p:txBody>
          <a:bodyPr/>
          <a:lstStyle/>
          <a:p>
            <a:fld id="{0EF2B501-5AEC-4201-B6A9-E857BF67B81F}" type="datetime1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0B7855-8BB8-49C1-8B20-4CC625C05C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C32405-C782-4448-9024-17B9698BB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1474236" cy="365125"/>
          </a:xfrm>
        </p:spPr>
        <p:txBody>
          <a:bodyPr/>
          <a:lstStyle/>
          <a:p>
            <a:fld id="{17F90171-0A32-438C-A2AD-71C158D11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9786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4BEF13-F235-4D0F-A170-E631CCF03B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62473" y="6356350"/>
            <a:ext cx="2918927" cy="365125"/>
          </a:xfrm>
        </p:spPr>
        <p:txBody>
          <a:bodyPr/>
          <a:lstStyle/>
          <a:p>
            <a:fld id="{EF8518FD-430C-4A0F-95E1-C4ADB90D672A}" type="datetime1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0B7855-8BB8-49C1-8B20-4CC625C05C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C32405-C782-4448-9024-17B9698BB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1474236" cy="365125"/>
          </a:xfrm>
        </p:spPr>
        <p:txBody>
          <a:bodyPr/>
          <a:lstStyle/>
          <a:p>
            <a:fld id="{17F90171-0A32-438C-A2AD-71C158D11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7675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FE6775C-4209-470F-BE3B-C065A3B869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B0F9FD-2C93-4E9D-BC8F-A5D746198E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82F517-AECE-4F4D-BD4D-3B180ED08C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B41674-7DBE-4656-B492-A2A043A1DEA1}" type="datetime1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565DEE-0D39-46C9-873E-9317AE95C4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781B71-F97C-4937-B7BB-B1F87C5800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F90171-0A32-438C-A2AD-71C158D11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142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62" r:id="rId4"/>
    <p:sldLayoutId id="2147483664" r:id="rId5"/>
    <p:sldLayoutId id="2147483666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ampa.gov/budget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F9C9A4-D9B9-4671-82EA-409C4557B4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4929" y="3872936"/>
            <a:ext cx="9144000" cy="976444"/>
          </a:xfrm>
        </p:spPr>
        <p:txBody>
          <a:bodyPr/>
          <a:lstStyle/>
          <a:p>
            <a:r>
              <a:rPr lang="en-US" dirty="0"/>
              <a:t>FY2027 Budget Presentation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61550B6-AB64-48DF-875D-9EC8F12F20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4929" y="4980171"/>
            <a:ext cx="9144000" cy="976444"/>
          </a:xfrm>
        </p:spPr>
        <p:txBody>
          <a:bodyPr>
            <a:normAutofit/>
          </a:bodyPr>
          <a:lstStyle/>
          <a:p>
            <a:r>
              <a:rPr lang="en-US" dirty="0"/>
              <a:t>Dennis Rogero</a:t>
            </a:r>
          </a:p>
          <a:p>
            <a:r>
              <a:rPr lang="en-US" dirty="0"/>
              <a:t>Chief Financial Officer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F77C18-05CB-8F54-7A97-B3BCBB0ADE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90171-0A32-438C-A2AD-71C158D111B2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506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91D86C-0C9A-F710-4872-816DB784F05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461269" y="2688055"/>
            <a:ext cx="9269462" cy="212365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FY2027 Recommended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Operating &amp; Capital Budget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8FA1712-D626-394E-A650-AD452BA44D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90171-0A32-438C-A2AD-71C158D111B2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24699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CB8AF9-1BE6-49D5-7384-28F3B8AC6C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146D71-51E9-0C0E-902E-5B9C9E0515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FY2027 Recommended Budget – All Funds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0035D4F-ABDA-9B2E-5BBD-67016F8C35D2}"/>
              </a:ext>
            </a:extLst>
          </p:cNvPr>
          <p:cNvSpPr txBox="1"/>
          <p:nvPr/>
        </p:nvSpPr>
        <p:spPr>
          <a:xfrm>
            <a:off x="3791091" y="1351241"/>
            <a:ext cx="454885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 sz="168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sz="2400" b="1" dirty="0"/>
              <a:t>FY2027 Net Budget All Funds</a:t>
            </a:r>
          </a:p>
          <a:p>
            <a:pPr algn="ctr">
              <a:defRPr sz="168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sz="2400" b="1" dirty="0"/>
              <a:t>$2,039.7</a:t>
            </a:r>
          </a:p>
          <a:p>
            <a:pPr algn="ctr">
              <a:defRPr sz="168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sz="2400" b="1" dirty="0"/>
              <a:t>($Millions)</a:t>
            </a:r>
          </a:p>
          <a:p>
            <a:endParaRPr lang="en-US" dirty="0"/>
          </a:p>
        </p:txBody>
      </p:sp>
      <p:graphicFrame>
        <p:nvGraphicFramePr>
          <p:cNvPr id="4" name="Chart 3" descr="Pie chart showing the City's FY2027 net budget of $2,039.7 million by major fund:&#10;&#10;Enterprise Funds with a net budget $866.6 million which is 42.5% of the City's total net budget&#10;&#10;General Fund with a net budget of $731.3 million which is 35.9% of the City's total net budget.&#10;&#10;Special Revenue Funds with a net budget of $174.0 million which is 8.5% of the City's total net budget.&#10;&#10;Capital Projects funds with a net budget of $46.6 million which is 2.3% of the City's total net budget.&#10;&#10;Internal Service Funds with a net budget of $63.7 million which is 3.1% of the City's total net budget.&#10;&#10;Trust and Agency Funds with a net budget of $97.3 million which is 4.8% of the City's total net budget.&#10;&#10;Debt Service Funds with a net budget of $60.3 million which is 3.0% of the City's total net budget.">
            <a:extLst>
              <a:ext uri="{FF2B5EF4-FFF2-40B4-BE49-F238E27FC236}">
                <a16:creationId xmlns:a16="http://schemas.microsoft.com/office/drawing/2014/main" id="{51003E75-A4E4-FC32-B85C-5C302A4ED4C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59096326"/>
              </p:ext>
            </p:extLst>
          </p:nvPr>
        </p:nvGraphicFramePr>
        <p:xfrm>
          <a:off x="2194560" y="2397760"/>
          <a:ext cx="7741920" cy="43237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D1CA06-9FB8-3981-F836-31645E3D0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90171-0A32-438C-A2AD-71C158D111B2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63121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69037E-CE47-AEF5-F046-F594AF6E1E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27BEC4-E8BF-F50B-E08B-67B65DE61F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FY2027 Recommended Budget</a:t>
            </a:r>
          </a:p>
        </p:txBody>
      </p:sp>
      <p:graphicFrame>
        <p:nvGraphicFramePr>
          <p:cNvPr id="8" name="Chart 7" descr="Pie chart showing the City's FY2027 General Fund expenditures of $731.3 million by department category.&#10;&#10;Public Safety with an expense budget of $446.6 million which is 61.1% of the City's total General Fund budget.&#10;&#10;Central Government with an expense budget of $139.1 million which is 19.0% of the City's total General Fund budget.&#10;&#10;Parks &amp; Recreation with an expense budget of $74.2 million which is 10.1% of the City's total General Fund budget.&#10;&#10;Public Works with an expense budget of $38.7 million which is 5.3% of the City's total General Fund budget.&#10;&#10;Economic Development with an expense budget of $32.7 million which is 4.5% of the City's total General Fund budget.&#10;">
            <a:extLst>
              <a:ext uri="{FF2B5EF4-FFF2-40B4-BE49-F238E27FC236}">
                <a16:creationId xmlns:a16="http://schemas.microsoft.com/office/drawing/2014/main" id="{3D1D4882-3538-4BE4-A987-7ED92327C3D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73941934"/>
              </p:ext>
            </p:extLst>
          </p:nvPr>
        </p:nvGraphicFramePr>
        <p:xfrm>
          <a:off x="181943" y="1527294"/>
          <a:ext cx="7760175" cy="53307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Chart 8" descr="Pie chart showing the City's FY2027 Enterprise Fund expenditures of $866.6 million by department category.&#10;&#10;Wastewater with an expense budget of $345.9 million which is 39.9% of the City's total Enterprise Fund budget.&#10;&#10;Water with an expense budget of $329.9 million which is 38.1% of the City's total Enterprise Fund budget.&#10;&#10;Solid Waste with an expense budget of $137.5 million which is 15.9% of the City's total Enterprise Fund budget.&#10;&#10;Parking with an expense budget of $43.2 million which is 5.0% of the City's total Enterprise Fund budget.&#10;&#10;Golf Courses with an expense budget of $10.1 million which is 1.2% of the City's total Enterprise Fund budget.&#10;&#10;&#10;&#10;&#10;&#10;">
            <a:extLst>
              <a:ext uri="{FF2B5EF4-FFF2-40B4-BE49-F238E27FC236}">
                <a16:creationId xmlns:a16="http://schemas.microsoft.com/office/drawing/2014/main" id="{F1561A4B-90EC-4088-8BDF-EDFF6A09EDD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77187288"/>
              </p:ext>
            </p:extLst>
          </p:nvPr>
        </p:nvGraphicFramePr>
        <p:xfrm>
          <a:off x="5353746" y="1527294"/>
          <a:ext cx="7284961" cy="56204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16B459D-6870-8E4E-B517-F1D0B52DF2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90171-0A32-438C-A2AD-71C158D111B2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3051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DE9ABA-E2DC-A9DA-1AC5-CEF330282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ED25C9-1023-2372-E87B-5645A523A9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General Fund Balance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46957B0-8E77-1C17-2912-0A1D3C1AA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F90171-0A32-438C-A2AD-71C158D111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Chart 4" descr="This is a line chart displaying the Fund Balance Target combined with a column chart showing the ending available Unassigned General Fund Balance from FY2018 through FY2027.&#10;FY2018 Fund Balance Target - $83,018,355 &#10;FY2018 Fund Balance - $96,387,451&#10;FY2019 Fund Balance Target - $87,453,023&#10;FY2019 Fund Balance - $106,422,816&#10;FY2020 Fund Balance Target - $87,564,776&#10;FY2020 Fund Balance - $120,391,476&#10;FY2021 Fund Balance Target - $92,327,702&#10;FY2021 Fund Balance - $124,477,191&#10;FY2022 Fund Balance Target - $105,193,211&#10;FY2022 Fund Balance - $127,497,405&#10;FY2023 Fund Balance Target - $118,030,170&#10;FY2023 Fund Balance - $137,000,000&#10;FY2024 Fund Balance Target - $129,755,981&#10;FY2024 Fund Balance - $149,260,800&#10;FY2025 Fund Balance Target - $138,651,020 &#10;FY2025 Fund Balance - $159,500,000&#10;FY2026 Fund Balance Target - $147,706,118 &#10;FY2026 Projected Fund Balance - $170,463,139 &#10;FY2027 Fund Balance Target - $154,015,037 &#10;FY2027 Budget Fund Balance - $190,810,959 &#10;&#10;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6148399"/>
              </p:ext>
            </p:extLst>
          </p:nvPr>
        </p:nvGraphicFramePr>
        <p:xfrm>
          <a:off x="170822" y="1376623"/>
          <a:ext cx="11847007" cy="53385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99700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332ADE-61BD-49C0-8FC3-CF973D0F88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cs typeface="Times New Roman" panose="02020603050405020304" pitchFamily="18" charset="0"/>
              </a:rPr>
              <a:t>General Fund Budget – Revenues</a:t>
            </a:r>
            <a:endParaRPr lang="en-US" dirty="0"/>
          </a:p>
        </p:txBody>
      </p:sp>
      <p:graphicFrame>
        <p:nvGraphicFramePr>
          <p:cNvPr id="7" name="Table 3">
            <a:extLst>
              <a:ext uri="{FF2B5EF4-FFF2-40B4-BE49-F238E27FC236}">
                <a16:creationId xmlns:a16="http://schemas.microsoft.com/office/drawing/2014/main" id="{EE5BE044-9342-DA10-5C77-5FEE447114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5105235"/>
              </p:ext>
            </p:extLst>
          </p:nvPr>
        </p:nvGraphicFramePr>
        <p:xfrm>
          <a:off x="2667000" y="1586629"/>
          <a:ext cx="6858000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0">
                  <a:extLst>
                    <a:ext uri="{9D8B030D-6E8A-4147-A177-3AD203B41FA5}">
                      <a16:colId xmlns:a16="http://schemas.microsoft.com/office/drawing/2014/main" val="1672484849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725504731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FY2027 Major Revenue Increases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($ millions)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52901816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Property Taxes</a:t>
                      </a: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16.7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val="32809942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Sales Taxes</a:t>
                      </a: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(4.3)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val="33808355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Franchise Fees/Utilities Taxes</a:t>
                      </a: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7.5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val="121660603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Miscellaneous Revenues</a:t>
                      </a:r>
                    </a:p>
                  </a:txBody>
                  <a:tcPr marL="9525" marR="9525" marT="9525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(2.3)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val="125232989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PILOT/PILOF</a:t>
                      </a:r>
                    </a:p>
                  </a:txBody>
                  <a:tcPr marL="9525" marR="9525" marT="9525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2.8</a:t>
                      </a:r>
                    </a:p>
                  </a:txBody>
                  <a:tcPr marL="9525" marR="9525" marT="9525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6212778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Charges for </a:t>
                      </a:r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Service</a:t>
                      </a:r>
                    </a:p>
                  </a:txBody>
                  <a:tcPr marL="9525" marR="9525" marT="9525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(0.5)</a:t>
                      </a:r>
                    </a:p>
                  </a:txBody>
                  <a:tcPr marL="9525" marR="9525" marT="9525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8670229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Unassigned Fund Balance (Settlement)</a:t>
                      </a:r>
                    </a:p>
                  </a:txBody>
                  <a:tcPr marL="9525" marR="9525" marT="9525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2.5</a:t>
                      </a:r>
                    </a:p>
                  </a:txBody>
                  <a:tcPr marL="9525" marR="9525" marT="9525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099394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Total Revenue Increases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22.4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209195046"/>
                  </a:ext>
                </a:extLst>
              </a:tr>
            </a:tbl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BE9341-641E-4BB5-BA11-428DE68DB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90171-0A32-438C-A2AD-71C158D111B2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87797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332ADE-61BD-49C0-8FC3-CF973D0F88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cs typeface="Times New Roman" panose="02020603050405020304" pitchFamily="18" charset="0"/>
              </a:rPr>
              <a:t>General Fund Budget – Expenditures</a:t>
            </a:r>
            <a:endParaRPr lang="en-US" dirty="0"/>
          </a:p>
        </p:txBody>
      </p:sp>
      <p:sp>
        <p:nvSpPr>
          <p:cNvPr id="5" name="TextBox 1">
            <a:extLst>
              <a:ext uri="{FF2B5EF4-FFF2-40B4-BE49-F238E27FC236}">
                <a16:creationId xmlns:a16="http://schemas.microsoft.com/office/drawing/2014/main" id="{5BBCEE72-47E5-4497-BDEF-035383FC70BE}"/>
              </a:ext>
            </a:extLst>
          </p:cNvPr>
          <p:cNvSpPr txBox="1"/>
          <p:nvPr/>
        </p:nvSpPr>
        <p:spPr>
          <a:xfrm>
            <a:off x="3877641" y="3256571"/>
            <a:ext cx="914400" cy="387458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$106.3</a:t>
            </a:r>
          </a:p>
          <a:p>
            <a:endParaRPr lang="en-US" sz="1800" b="1" dirty="0">
              <a:solidFill>
                <a:schemeClr val="bg1"/>
              </a:solidFill>
            </a:endParaRP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7E9E952B-311F-FA5A-A9E4-117338FF8C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2259355"/>
              </p:ext>
            </p:extLst>
          </p:nvPr>
        </p:nvGraphicFramePr>
        <p:xfrm>
          <a:off x="2667000" y="1408747"/>
          <a:ext cx="6858000" cy="51301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0">
                  <a:extLst>
                    <a:ext uri="{9D8B030D-6E8A-4147-A177-3AD203B41FA5}">
                      <a16:colId xmlns:a16="http://schemas.microsoft.com/office/drawing/2014/main" val="1672484849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725504731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FY2027 Major Expenditure Increases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($ millions)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52901816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Salary &amp; Benefits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24.5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1356195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CRA Contributions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24368466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91440" lvl="0"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Operating, Cost Allocation, &amp; GASB 87 &amp; 96  Expenses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(2.4)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574516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TECO Streetcar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(1.7)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24012839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HART – Route 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3093878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Operating Capital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(0.8)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675969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Transfer to Capital Projects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(16.4)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31493498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Transfer to Debt Service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769934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Housing Program Fund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2.2 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63358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91440"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Total Major Increases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11.0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836863217"/>
                  </a:ext>
                </a:extLst>
              </a:tr>
            </a:tbl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BE9341-641E-4BB5-BA11-428DE68DB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90171-0A32-438C-A2AD-71C158D111B2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16874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C6E310-63C1-4809-A8C5-7B77E2C3D8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City-Wide Position Summary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0C4D3D7-0D75-4C8D-8420-A59D25A9CD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7779031"/>
              </p:ext>
            </p:extLst>
          </p:nvPr>
        </p:nvGraphicFramePr>
        <p:xfrm>
          <a:off x="2781096" y="1899881"/>
          <a:ext cx="6629807" cy="3627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89408">
                  <a:extLst>
                    <a:ext uri="{9D8B030D-6E8A-4147-A177-3AD203B41FA5}">
                      <a16:colId xmlns:a16="http://schemas.microsoft.com/office/drawing/2014/main" val="436004915"/>
                    </a:ext>
                  </a:extLst>
                </a:gridCol>
                <a:gridCol w="2140399">
                  <a:extLst>
                    <a:ext uri="{9D8B030D-6E8A-4147-A177-3AD203B41FA5}">
                      <a16:colId xmlns:a16="http://schemas.microsoft.com/office/drawing/2014/main" val="3968516694"/>
                    </a:ext>
                  </a:extLst>
                </a:gridCol>
              </a:tblGrid>
              <a:tr h="457200">
                <a:tc gridSpan="2">
                  <a:txBody>
                    <a:bodyPr/>
                    <a:lstStyle/>
                    <a:p>
                      <a:pPr algn="ctr"/>
                      <a:endParaRPr lang="en-US" sz="20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21920" marR="121920" marT="60960" marB="6096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2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14931124"/>
                  </a:ext>
                </a:extLst>
              </a:tr>
              <a:tr h="393936">
                <a:tc>
                  <a:txBody>
                    <a:bodyPr/>
                    <a:lstStyle/>
                    <a:p>
                      <a:r>
                        <a:rPr lang="en-US" sz="1800" dirty="0"/>
                        <a:t>FY2007 Adopted Positions</a:t>
                      </a:r>
                      <a:endParaRPr lang="en-US" sz="18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5,048</a:t>
                      </a:r>
                      <a:endParaRPr lang="en-US" sz="18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06172579"/>
                  </a:ext>
                </a:extLst>
              </a:tr>
              <a:tr h="393936">
                <a:tc>
                  <a:txBody>
                    <a:bodyPr/>
                    <a:lstStyle/>
                    <a:p>
                      <a:r>
                        <a:rPr lang="en-US" sz="1800" b="0" dirty="0"/>
                        <a:t>FY2027 Proposed Positions</a:t>
                      </a:r>
                      <a:endParaRPr lang="en-US" sz="1800" b="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5,054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75276404"/>
                  </a:ext>
                </a:extLst>
              </a:tr>
              <a:tr h="393936">
                <a:tc>
                  <a:txBody>
                    <a:bodyPr/>
                    <a:lstStyle/>
                    <a:p>
                      <a:r>
                        <a:rPr lang="en-US" sz="1800" dirty="0"/>
                        <a:t>Positions Increased</a:t>
                      </a:r>
                      <a:endParaRPr lang="en-US" sz="18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+mn-lt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77958488"/>
                  </a:ext>
                </a:extLst>
              </a:tr>
              <a:tr h="393936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FY2027</a:t>
                      </a:r>
                      <a:r>
                        <a:rPr lang="en-US" sz="1800" dirty="0"/>
                        <a:t> </a:t>
                      </a:r>
                      <a:r>
                        <a:rPr lang="en-US" sz="1800" b="1" dirty="0"/>
                        <a:t>Positions</a:t>
                      </a:r>
                      <a:endParaRPr lang="en-US" sz="1800" b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21920" marR="121920" marT="60960" marB="60960" anchor="ctr"/>
                </a:tc>
                <a:extLst>
                  <a:ext uri="{0D108BD9-81ED-4DB2-BD59-A6C34878D82A}">
                    <a16:rowId xmlns:a16="http://schemas.microsoft.com/office/drawing/2014/main" val="1398603661"/>
                  </a:ext>
                </a:extLst>
              </a:tr>
              <a:tr h="393936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+mn-lt"/>
                        </a:rPr>
                        <a:t>Water</a:t>
                      </a: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121920" marR="121920" marT="60960" marB="60960" anchor="ctr"/>
                </a:tc>
                <a:extLst>
                  <a:ext uri="{0D108BD9-81ED-4DB2-BD59-A6C34878D82A}">
                    <a16:rowId xmlns:a16="http://schemas.microsoft.com/office/drawing/2014/main" val="4271647602"/>
                  </a:ext>
                </a:extLst>
              </a:tr>
              <a:tr h="393936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+mn-lt"/>
                        </a:rPr>
                        <a:t>Construction Services</a:t>
                      </a: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+mn-lt"/>
                          <a:cs typeface="Times New Roman" panose="02020603050405020304" pitchFamily="18" charset="0"/>
                        </a:rPr>
                        <a:t>(1)</a:t>
                      </a:r>
                    </a:p>
                  </a:txBody>
                  <a:tcPr marL="121920" marR="121920" marT="60960" marB="60960" anchor="ctr"/>
                </a:tc>
                <a:extLst>
                  <a:ext uri="{0D108BD9-81ED-4DB2-BD59-A6C34878D82A}">
                    <a16:rowId xmlns:a16="http://schemas.microsoft.com/office/drawing/2014/main" val="1213383939"/>
                  </a:ext>
                </a:extLst>
              </a:tr>
              <a:tr h="393936"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+mn-lt"/>
                        </a:rPr>
                        <a:t>Parking</a:t>
                      </a:r>
                    </a:p>
                  </a:txBody>
                  <a:tcPr marL="121920" marR="121920" marT="60960" marB="6096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+mn-lt"/>
                          <a:cs typeface="Times New Roman" panose="02020603050405020304" pitchFamily="18" charset="0"/>
                        </a:rPr>
                        <a:t>(2)</a:t>
                      </a:r>
                    </a:p>
                  </a:txBody>
                  <a:tcPr marL="121920" marR="121920" marT="60960" marB="6096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3487607"/>
                  </a:ext>
                </a:extLst>
              </a:tr>
              <a:tr h="393936">
                <a:tc>
                  <a:txBody>
                    <a:bodyPr/>
                    <a:lstStyle/>
                    <a:p>
                      <a:r>
                        <a:rPr lang="en-US" sz="1800" b="1" dirty="0"/>
                        <a:t>Total</a:t>
                      </a:r>
                      <a:endParaRPr lang="en-US" sz="1800" b="1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121920" marR="121920" marT="60960" marB="6096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latin typeface="+mn-lt"/>
                          <a:cs typeface="Times New Roman" panose="02020603050405020304" pitchFamily="18" charset="0"/>
                        </a:rPr>
                        <a:t>(2)</a:t>
                      </a:r>
                    </a:p>
                  </a:txBody>
                  <a:tcPr marL="121920" marR="121920" marT="60960" marB="6096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415154558"/>
                  </a:ext>
                </a:extLst>
              </a:tr>
            </a:tbl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B233BF3-7822-4B57-99EE-D7A7F0600A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90171-0A32-438C-A2AD-71C158D111B2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51664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19B69F-5A83-A369-3F01-5F50CBB5FA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FTE History Growth FY2019-FY2027</a:t>
            </a:r>
          </a:p>
        </p:txBody>
      </p:sp>
      <p:graphicFrame>
        <p:nvGraphicFramePr>
          <p:cNvPr id="5" name="Chart 4" descr="Bar chart showing the position increases and percentage by department from FY2019 to FY2027. Fire increased by 122.5 positions, which is a 16% increase. Solid Waste increased by 91.5 positions, which is a 43% increase. Police increased by 69.75 positions, which is a 6% increase. Water increased by 59 positions, which is a 19% increase. Other increased by 48.7 positions, which is a 4% increase. Transportation increased by 44 positions, which is a 32% increase. Construction Services increased by 33 positions, which is a 49% increase. Neighborhood &amp; Community Affairs increased by 23 positions, which is a 22% increase. Development &amp; Growth Management increased by 17.25 positions, which is a 24% increase. Human Resources &amp; Talent Development increased by 17.04 positions, which is a 29% increase. Fleet Maintenance increased by 14 positions, which is a 23% increase. Community Redevelopment Agency increased by 12 positions, which is a 109% increase. Parking increased by 11 positions, which is a 15% increase. Facility Management increased by 9.5 positions, which is a 15% increase. Technology &amp; Innovation increased by 1.25 positions, which is a 1% increase.">
            <a:extLst>
              <a:ext uri="{FF2B5EF4-FFF2-40B4-BE49-F238E27FC236}">
                <a16:creationId xmlns:a16="http://schemas.microsoft.com/office/drawing/2014/main" id="{44515227-BA84-661E-DA6E-E7ECBA0F8FB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11023862"/>
              </p:ext>
            </p:extLst>
          </p:nvPr>
        </p:nvGraphicFramePr>
        <p:xfrm>
          <a:off x="1329267" y="1497542"/>
          <a:ext cx="9533466" cy="52750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FB1FC46-B6CE-FD48-B41E-922A2F783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90171-0A32-438C-A2AD-71C158D111B2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42061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1F66FE-F5B4-3384-9763-35FFFE87B3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26D82D-9F66-2B24-3FBC-F103F4FEA6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Staffing Ratio Comparison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89E056A-0881-22F6-CDA2-8C18439AA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90171-0A32-438C-A2AD-71C158D111B2}" type="slidenum">
              <a:rPr lang="en-US" smtClean="0"/>
              <a:t>18</a:t>
            </a:fld>
            <a:endParaRPr lang="en-US" dirty="0"/>
          </a:p>
        </p:txBody>
      </p:sp>
      <p:graphicFrame>
        <p:nvGraphicFramePr>
          <p:cNvPr id="4" name="Chart 3" descr="Clustered column chart showing the personnel to population ratio comparison between Tampa, Tallahassee, Fort Lauderdale, Orlando, and St. Petersburg from FY2017 to FY2026. 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36563200"/>
              </p:ext>
            </p:extLst>
          </p:nvPr>
        </p:nvGraphicFramePr>
        <p:xfrm>
          <a:off x="397163" y="1468582"/>
          <a:ext cx="11392669" cy="52528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937485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49F198A3-44B8-ED23-6AFE-14D27C2EAC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City Millage Comparisons</a:t>
            </a:r>
            <a:endParaRPr lang="en-US" dirty="0"/>
          </a:p>
        </p:txBody>
      </p:sp>
      <p:graphicFrame>
        <p:nvGraphicFramePr>
          <p:cNvPr id="3" name="Chart 2" descr="Clustered column chart showing the millage rate comparison between Tampa, Orlando,  St. Petersburg from FY2017 to FY2026. ">
            <a:extLst>
              <a:ext uri="{FF2B5EF4-FFF2-40B4-BE49-F238E27FC236}">
                <a16:creationId xmlns:a16="http://schemas.microsoft.com/office/drawing/2014/main" id="{3E67DB05-60F6-9356-A4E1-969C5451201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72378884"/>
              </p:ext>
            </p:extLst>
          </p:nvPr>
        </p:nvGraphicFramePr>
        <p:xfrm>
          <a:off x="838200" y="1481959"/>
          <a:ext cx="10439400" cy="50109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B698FBF-AA2E-527B-1B59-5BE8DC1E52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90171-0A32-438C-A2AD-71C158D111B2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67115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66AA57-BD70-44BE-BB35-C4B5A10F4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6926"/>
            <a:ext cx="10515600" cy="869416"/>
          </a:xfrm>
        </p:spPr>
        <p:txBody>
          <a:bodyPr>
            <a:noAutofit/>
          </a:bodyPr>
          <a:lstStyle/>
          <a:p>
            <a:r>
              <a:rPr lang="en-US" dirty="0"/>
              <a:t>Table of Contents / 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B42A6D-C767-465E-9F3C-B0A07CF871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30829"/>
            <a:ext cx="10515600" cy="444603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514350" indent="-514350">
              <a:lnSpc>
                <a:spcPct val="150000"/>
              </a:lnSpc>
            </a:pPr>
            <a:r>
              <a:rPr lang="en-US" sz="3200" dirty="0">
                <a:cs typeface="Calibri"/>
              </a:rPr>
              <a:t>Referendum – Amendment 3</a:t>
            </a:r>
          </a:p>
          <a:p>
            <a:pPr marL="514350" indent="-514350">
              <a:lnSpc>
                <a:spcPct val="150000"/>
              </a:lnSpc>
            </a:pPr>
            <a:r>
              <a:rPr lang="en-US" sz="3200" dirty="0">
                <a:cs typeface="Calibri"/>
              </a:rPr>
              <a:t>FY2027 Recommended Operating &amp; Capital Budget</a:t>
            </a:r>
          </a:p>
          <a:p>
            <a:pPr marL="514350" indent="-514350">
              <a:lnSpc>
                <a:spcPct val="150000"/>
              </a:lnSpc>
            </a:pPr>
            <a:r>
              <a:rPr lang="en-US" sz="3200" dirty="0">
                <a:cs typeface="Calibri"/>
              </a:rPr>
              <a:t>Capital Improvement Program</a:t>
            </a:r>
          </a:p>
          <a:p>
            <a:pPr marL="514350" indent="-514350">
              <a:lnSpc>
                <a:spcPct val="150000"/>
              </a:lnSpc>
            </a:pPr>
            <a:r>
              <a:rPr lang="en-US" sz="3200" dirty="0">
                <a:cs typeface="Calibri"/>
              </a:rPr>
              <a:t>Debt Program</a:t>
            </a:r>
          </a:p>
          <a:p>
            <a:pPr marL="514350" indent="-514350">
              <a:lnSpc>
                <a:spcPct val="150000"/>
              </a:lnSpc>
            </a:pPr>
            <a:r>
              <a:rPr lang="en-US" sz="3200" dirty="0">
                <a:cs typeface="Calibri"/>
              </a:rPr>
              <a:t>Adopting Millage Rate</a:t>
            </a:r>
          </a:p>
          <a:p>
            <a:pPr marL="0" indent="0">
              <a:lnSpc>
                <a:spcPct val="120000"/>
              </a:lnSpc>
              <a:buNone/>
            </a:pPr>
            <a:endParaRPr lang="en-US" sz="2600" dirty="0">
              <a:cs typeface="Calibri"/>
            </a:endParaRPr>
          </a:p>
          <a:p>
            <a:pPr>
              <a:lnSpc>
                <a:spcPct val="150000"/>
              </a:lnSpc>
            </a:pPr>
            <a:endParaRPr lang="en-US" dirty="0">
              <a:cs typeface="Calibri" panose="020F0502020204030204"/>
            </a:endParaRPr>
          </a:p>
          <a:p>
            <a:endParaRPr lang="en-US" dirty="0">
              <a:cs typeface="Calibri" panose="020F0502020204030204"/>
            </a:endParaRPr>
          </a:p>
          <a:p>
            <a:endParaRPr lang="en-US" dirty="0">
              <a:cs typeface="Calibri" panose="020F0502020204030204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57ABB6C-F791-45F2-9441-DD6B4A299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90171-0A32-438C-A2AD-71C158D111B2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57756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3F544A9-7460-47C5-BE2C-A89DA3A904E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07495" y="2910096"/>
            <a:ext cx="10377008" cy="110799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Capital Improvement Program 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80315D3-4009-4020-A963-7C115905A8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90171-0A32-438C-A2AD-71C158D111B2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62534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B1FB93-0F47-8785-AEBA-446CB719D0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04121E-D1B7-8FB7-1665-7856B7141F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FY2027-FY2031 Capital Improvement Program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5987932-444F-F01C-BF72-02F3A80A2C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9189400"/>
              </p:ext>
            </p:extLst>
          </p:nvPr>
        </p:nvGraphicFramePr>
        <p:xfrm>
          <a:off x="1505712" y="1998882"/>
          <a:ext cx="9180576" cy="3691320"/>
        </p:xfrm>
        <a:graphic>
          <a:graphicData uri="http://schemas.openxmlformats.org/drawingml/2006/table">
            <a:tbl>
              <a:tblPr firstRow="1"/>
              <a:tblGrid>
                <a:gridCol w="40599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60320">
                  <a:extLst>
                    <a:ext uri="{9D8B030D-6E8A-4147-A177-3AD203B41FA5}">
                      <a16:colId xmlns:a16="http://schemas.microsoft.com/office/drawing/2014/main" val="2417498863"/>
                    </a:ext>
                  </a:extLst>
                </a:gridCol>
                <a:gridCol w="25603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761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Department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FY2027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FY2027-FY2031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6492200"/>
                  </a:ext>
                </a:extLst>
              </a:tr>
              <a:tr h="307610"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Community Redevelopment Agency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buNone/>
                      </a:pPr>
                      <a:r>
                        <a:rPr lang="en-US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24,154,907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buNone/>
                      </a:pPr>
                      <a:r>
                        <a:rPr lang="en-US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24,154,907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2108719"/>
                  </a:ext>
                </a:extLst>
              </a:tr>
              <a:tr h="307610"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Parking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buNone/>
                      </a:pPr>
                      <a:r>
                        <a:rPr lang="en-US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9,446,357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buNone/>
                      </a:pPr>
                      <a:r>
                        <a:rPr lang="en-US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47,346,357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7967609"/>
                  </a:ext>
                </a:extLst>
              </a:tr>
              <a:tr h="307610"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Parks &amp; Recreation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buNone/>
                      </a:pPr>
                      <a:r>
                        <a:rPr lang="en-US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2,047,239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buNone/>
                      </a:pPr>
                      <a:r>
                        <a:rPr lang="en-US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15,347,239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7610"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Solid Waste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buNone/>
                      </a:pPr>
                      <a:r>
                        <a:rPr lang="en-US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163,150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buNone/>
                      </a:pPr>
                      <a:r>
                        <a:rPr lang="en-US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17,463,150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7610"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Stormwater Engineering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buNone/>
                      </a:pPr>
                      <a:r>
                        <a:rPr lang="en-US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7,695,342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buNone/>
                      </a:pPr>
                      <a:r>
                        <a:rPr lang="en-US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28,695,342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77470822"/>
                  </a:ext>
                </a:extLst>
              </a:tr>
              <a:tr h="307610"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Technology &amp; Innovation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buNone/>
                      </a:pPr>
                      <a:r>
                        <a:rPr lang="en-US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200,000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buNone/>
                      </a:pPr>
                      <a:r>
                        <a:rPr lang="en-US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8,120,000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7610"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Transportation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buNone/>
                      </a:pPr>
                      <a:r>
                        <a:rPr lang="en-US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14,626,071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buNone/>
                      </a:pPr>
                      <a:r>
                        <a:rPr lang="en-US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84,952,937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7610">
                <a:tc>
                  <a:txBody>
                    <a:bodyPr/>
                    <a:lstStyle/>
                    <a:p>
                      <a:pPr algn="l" rtl="0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Wastewater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buNone/>
                      </a:pPr>
                      <a:r>
                        <a:rPr lang="en-US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181,731,873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buNone/>
                      </a:pPr>
                      <a:r>
                        <a:rPr lang="en-US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481,156,873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761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Water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buNone/>
                      </a:pPr>
                      <a:r>
                        <a:rPr lang="en-US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103,432,661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>
                        <a:buNone/>
                      </a:pPr>
                      <a:r>
                        <a:rPr lang="en-US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418,615,007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0761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Other Departments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3,239,359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8,114,359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91381098"/>
                  </a:ext>
                </a:extLst>
              </a:tr>
              <a:tr h="30761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Total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  $                    346,736,959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   </a:t>
                      </a:r>
                      <a:r>
                        <a:rPr lang="en-US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$                 1,133,966,171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B170492-836C-AA12-74D1-934A1C667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90171-0A32-438C-A2AD-71C158D111B2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60341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E91CB6-E443-4D3C-83A0-493596934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Citywide Capital Improvement Program - PIPES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FE95CCBC-8A68-4652-B3A1-0DFCB1FD730C}"/>
              </a:ext>
            </a:extLst>
          </p:cNvPr>
          <p:cNvSpPr txBox="1">
            <a:spLocks/>
          </p:cNvSpPr>
          <p:nvPr/>
        </p:nvSpPr>
        <p:spPr>
          <a:xfrm>
            <a:off x="477078" y="1987062"/>
            <a:ext cx="10876722" cy="4734411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/>
              <a:t>PIPES (Water &amp; Wastewater)</a:t>
            </a:r>
            <a:endParaRPr lang="en-US" sz="2400" b="1" dirty="0">
              <a:cs typeface="Calibri"/>
            </a:endParaRPr>
          </a:p>
          <a:p>
            <a:r>
              <a:rPr lang="en-US" sz="2400" dirty="0">
                <a:cs typeface="Calibri"/>
              </a:rPr>
              <a:t>David L. Tippin Water Treatment Plant Improvements</a:t>
            </a:r>
          </a:p>
          <a:p>
            <a:r>
              <a:rPr lang="en-US" sz="2400" dirty="0">
                <a:cs typeface="Calibri"/>
              </a:rPr>
              <a:t>Water Mains and Distribution Line Improvements </a:t>
            </a:r>
          </a:p>
          <a:p>
            <a:r>
              <a:rPr lang="en-US" sz="2400" dirty="0"/>
              <a:t>Howard F. Curren Advanced Wastewater Treatment Plant Master Plan</a:t>
            </a:r>
          </a:p>
          <a:p>
            <a:r>
              <a:rPr lang="en-US" sz="2400" dirty="0"/>
              <a:t>Wastewater Collection Projects</a:t>
            </a:r>
            <a:endParaRPr lang="en-US" sz="2400" dirty="0">
              <a:cs typeface="Calibri"/>
            </a:endParaRPr>
          </a:p>
          <a:p>
            <a:r>
              <a:rPr lang="en-US" sz="2400" dirty="0">
                <a:cs typeface="Calibri"/>
              </a:rPr>
              <a:t>Wastewater Pumping Station Improvements</a:t>
            </a:r>
          </a:p>
          <a:p>
            <a:pPr marL="0" indent="0">
              <a:buNone/>
            </a:pPr>
            <a:endParaRPr lang="en-US" sz="1100" dirty="0">
              <a:cs typeface="Calibri"/>
            </a:endParaRPr>
          </a:p>
          <a:p>
            <a:pPr marL="0" indent="0">
              <a:buNone/>
            </a:pPr>
            <a:endParaRPr lang="en-US" sz="2400" dirty="0"/>
          </a:p>
          <a:p>
            <a:endParaRPr lang="en-US" sz="2400" dirty="0">
              <a:cs typeface="Calibri"/>
            </a:endParaRPr>
          </a:p>
          <a:p>
            <a:endParaRPr lang="en-US" sz="2400" dirty="0">
              <a:cs typeface="Calibri"/>
            </a:endParaRPr>
          </a:p>
          <a:p>
            <a:pPr marL="0" indent="0" defTabSz="1219170">
              <a:buNone/>
            </a:pPr>
            <a:endParaRPr lang="en-US" sz="2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42EF74C-2025-4001-A5E1-04964DA0DA7C}"/>
              </a:ext>
            </a:extLst>
          </p:cNvPr>
          <p:cNvSpPr/>
          <p:nvPr/>
        </p:nvSpPr>
        <p:spPr>
          <a:xfrm>
            <a:off x="4149346" y="1318902"/>
            <a:ext cx="35321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9170"/>
            <a:r>
              <a:rPr lang="en-US" sz="2800" b="1" dirty="0">
                <a:cs typeface="Times New Roman" panose="02020603050405020304" pitchFamily="18" charset="0"/>
              </a:rPr>
              <a:t>Major FY2027 Projects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80E763-6A95-4D63-B67A-E6BC01F1B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90171-0A32-438C-A2AD-71C158D111B2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95833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E91CB6-E443-4D3C-83A0-493596934C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971698"/>
          </a:xfrm>
        </p:spPr>
        <p:txBody>
          <a:bodyPr>
            <a:noAutofit/>
          </a:bodyPr>
          <a:lstStyle/>
          <a:p>
            <a:r>
              <a:rPr lang="en-US" dirty="0"/>
              <a:t>Citywide Capital Improvement Program –          Parks &amp; Recreation /Technology &amp; Innovation 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FE95CCBC-8A68-4652-B3A1-0DFCB1FD730C}"/>
              </a:ext>
            </a:extLst>
          </p:cNvPr>
          <p:cNvSpPr txBox="1">
            <a:spLocks/>
          </p:cNvSpPr>
          <p:nvPr/>
        </p:nvSpPr>
        <p:spPr>
          <a:xfrm>
            <a:off x="483217" y="1972477"/>
            <a:ext cx="11225566" cy="377730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/>
              <a:t>Parks &amp; Recreation</a:t>
            </a:r>
          </a:p>
          <a:p>
            <a:r>
              <a:rPr lang="en-US" sz="2400" dirty="0"/>
              <a:t>Citywide ADA Improvement (CRA)</a:t>
            </a:r>
            <a:endParaRPr lang="en-US" sz="2400" dirty="0">
              <a:ea typeface="Calibri"/>
              <a:cs typeface="Calibri"/>
            </a:endParaRPr>
          </a:p>
          <a:p>
            <a:r>
              <a:rPr lang="en-US" sz="2400" dirty="0">
                <a:cs typeface="Times New Roman"/>
              </a:rPr>
              <a:t>Yellow Jackets Improvements (CIT – Renewal)</a:t>
            </a:r>
            <a:endParaRPr lang="en-US" dirty="0">
              <a:ea typeface="Calibri"/>
              <a:cs typeface="Calibri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2400" b="1" dirty="0">
                <a:ea typeface="+mn-lt"/>
                <a:cs typeface="+mn-lt"/>
              </a:rPr>
              <a:t>Technology &amp; Innovation</a:t>
            </a:r>
          </a:p>
          <a:p>
            <a:r>
              <a:rPr lang="en-US" sz="2400" dirty="0">
                <a:ea typeface="+mn-lt"/>
                <a:cs typeface="+mn-lt"/>
              </a:rPr>
              <a:t>Cayenta Upgrade &amp; Enhancement (Consumer Services funded)</a:t>
            </a:r>
          </a:p>
          <a:p>
            <a:pPr marL="0" indent="0">
              <a:buNone/>
            </a:pPr>
            <a:endParaRPr lang="en-US" sz="2400" dirty="0">
              <a:ea typeface="+mn-lt"/>
              <a:cs typeface="+mn-lt"/>
            </a:endParaRPr>
          </a:p>
          <a:p>
            <a:endParaRPr lang="en-US" sz="2400" dirty="0">
              <a:ea typeface="+mn-lt"/>
              <a:cs typeface="+mn-lt"/>
            </a:endParaRPr>
          </a:p>
          <a:p>
            <a:endParaRPr lang="en-US" dirty="0"/>
          </a:p>
          <a:p>
            <a:endParaRPr lang="en-US" sz="2000" dirty="0"/>
          </a:p>
          <a:p>
            <a:pPr defTabSz="1219170"/>
            <a:endParaRPr lang="en-US" sz="2133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defTabSz="1219170">
              <a:buNone/>
            </a:pPr>
            <a:endParaRPr lang="en-US" sz="2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42EF74C-2025-4001-A5E1-04964DA0DA7C}"/>
              </a:ext>
            </a:extLst>
          </p:cNvPr>
          <p:cNvSpPr/>
          <p:nvPr/>
        </p:nvSpPr>
        <p:spPr>
          <a:xfrm>
            <a:off x="4149345" y="1315907"/>
            <a:ext cx="35321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9170"/>
            <a:r>
              <a:rPr lang="en-US" sz="2800" b="1" dirty="0">
                <a:cs typeface="Times New Roman" panose="02020603050405020304" pitchFamily="18" charset="0"/>
              </a:rPr>
              <a:t>Major FY2027 Projects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B8C0BC-5A97-4201-A9A8-536B931EFC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90171-0A32-438C-A2AD-71C158D111B2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0792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E91CB6-E443-4D3C-83A0-493596934C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6643"/>
            <a:ext cx="11230708" cy="939146"/>
          </a:xfrm>
        </p:spPr>
        <p:txBody>
          <a:bodyPr>
            <a:noAutofit/>
          </a:bodyPr>
          <a:lstStyle/>
          <a:p>
            <a:r>
              <a:rPr lang="en-US" dirty="0"/>
              <a:t>Citywide Capital Improvement Program - Mobility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384CAE2-6BB9-4C19-453C-86191D9798B2}"/>
              </a:ext>
            </a:extLst>
          </p:cNvPr>
          <p:cNvSpPr/>
          <p:nvPr/>
        </p:nvSpPr>
        <p:spPr>
          <a:xfrm>
            <a:off x="4149345" y="1315907"/>
            <a:ext cx="35321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9170"/>
            <a:r>
              <a:rPr lang="en-US" sz="2800" b="1" dirty="0">
                <a:cs typeface="Times New Roman" panose="02020603050405020304" pitchFamily="18" charset="0"/>
              </a:rPr>
              <a:t>Major FY2027 Projects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FE95CCBC-8A68-4652-B3A1-0DFCB1FD730C}"/>
              </a:ext>
            </a:extLst>
          </p:cNvPr>
          <p:cNvSpPr txBox="1">
            <a:spLocks/>
          </p:cNvSpPr>
          <p:nvPr/>
        </p:nvSpPr>
        <p:spPr>
          <a:xfrm>
            <a:off x="468286" y="2012863"/>
            <a:ext cx="11600622" cy="4588494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>
                <a:ea typeface="+mn-lt"/>
                <a:cs typeface="+mn-lt"/>
              </a:rPr>
              <a:t>Mobility</a:t>
            </a:r>
          </a:p>
          <a:p>
            <a:r>
              <a:rPr lang="en-US" sz="2400" dirty="0">
                <a:cs typeface="Times New Roman"/>
              </a:rPr>
              <a:t>Street Resurfacing  (Parking funded $5.0 million)</a:t>
            </a:r>
          </a:p>
          <a:p>
            <a:pPr>
              <a:spcBef>
                <a:spcPts val="600"/>
              </a:spcBef>
            </a:pPr>
            <a:r>
              <a:rPr lang="en-US" sz="2400" dirty="0">
                <a:ea typeface="+mn-lt"/>
                <a:cs typeface="+mn-lt"/>
              </a:rPr>
              <a:t>Sidewalks Construction and Maintenance (Parking funded $0.7 million)</a:t>
            </a:r>
          </a:p>
          <a:p>
            <a:pPr defTabSz="1219170">
              <a:spcBef>
                <a:spcPts val="600"/>
              </a:spcBef>
            </a:pPr>
            <a:r>
              <a:rPr lang="en-US" sz="2400" dirty="0">
                <a:ea typeface="+mn-lt"/>
                <a:cs typeface="+mn-lt"/>
              </a:rPr>
              <a:t>Tampa Multi-Modal Network and Safety Improvements (CRA)</a:t>
            </a:r>
            <a:endParaRPr lang="en-US" sz="2400" dirty="0">
              <a:solidFill>
                <a:srgbClr val="FF0000"/>
              </a:solidFill>
              <a:ea typeface="+mn-lt"/>
              <a:cs typeface="+mn-lt"/>
            </a:endParaRPr>
          </a:p>
          <a:p>
            <a:pPr>
              <a:spcBef>
                <a:spcPts val="600"/>
              </a:spcBef>
            </a:pPr>
            <a:r>
              <a:rPr lang="en-US" sz="2400" dirty="0">
                <a:ea typeface="+mn-lt"/>
                <a:cs typeface="+mn-lt"/>
              </a:rPr>
              <a:t>Stormwater Pump Station Resiliency Upgrades</a:t>
            </a:r>
          </a:p>
          <a:p>
            <a:pPr>
              <a:spcBef>
                <a:spcPts val="600"/>
              </a:spcBef>
            </a:pPr>
            <a:r>
              <a:rPr lang="en-US" sz="2400" dirty="0">
                <a:ea typeface="+mn-lt"/>
                <a:cs typeface="+mn-lt"/>
              </a:rPr>
              <a:t>Citywide Parking Garage and Lot Improvements</a:t>
            </a:r>
            <a:endParaRPr lang="en-US" sz="2400" dirty="0">
              <a:cs typeface="Times New Roman"/>
            </a:endParaRPr>
          </a:p>
          <a:p>
            <a:pPr>
              <a:spcBef>
                <a:spcPts val="600"/>
              </a:spcBef>
            </a:pPr>
            <a:r>
              <a:rPr lang="en-US" sz="2400" dirty="0">
                <a:ea typeface="+mn-lt"/>
                <a:cs typeface="+mn-lt"/>
              </a:rPr>
              <a:t>Centro Ybor Garage Elevators &amp; Fire Alarm Modernization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B8C0BC-5A97-4201-A9A8-536B931EFC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90171-0A32-438C-A2AD-71C158D111B2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27227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3F544A9-7460-47C5-BE2C-A89DA3A904E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623905" y="2873117"/>
            <a:ext cx="4811958" cy="110799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Debt Program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2833D8D-ACC4-4467-B9FF-3EA966156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90171-0A32-438C-A2AD-71C158D111B2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10394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D1ED3D-2F1D-8A5B-C263-D23F8DF2EA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Bond Ratings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C2B0B06-681C-6210-7FE5-16D1F0F022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9998886"/>
              </p:ext>
            </p:extLst>
          </p:nvPr>
        </p:nvGraphicFramePr>
        <p:xfrm>
          <a:off x="891540" y="2644293"/>
          <a:ext cx="10462260" cy="3992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246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376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4051"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chemeClr val="tx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u="sng" dirty="0">
                          <a:solidFill>
                            <a:schemeClr val="tx1"/>
                          </a:solidFill>
                          <a:latin typeface="+mn-lt"/>
                          <a:cs typeface="Times New Roman"/>
                        </a:rPr>
                        <a:t>Moody’s/Fitch/S&amp;P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2055"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chemeClr val="tx1"/>
                          </a:solidFill>
                          <a:latin typeface="+mn-lt"/>
                          <a:cs typeface="Times New Roman"/>
                        </a:rPr>
                        <a:t>Issuer Credit Rating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latin typeface="+mn-lt"/>
                          <a:cs typeface="Times New Roman"/>
                        </a:rPr>
                        <a:t>             Aa1 / </a:t>
                      </a:r>
                      <a:r>
                        <a:rPr lang="en-US" sz="2800" b="1" kern="1200" dirty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Times New Roman"/>
                        </a:rPr>
                        <a:t>AAA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latin typeface="+mn-lt"/>
                          <a:cs typeface="Times New Roman"/>
                        </a:rPr>
                        <a:t> / AAA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9301842"/>
                  </a:ext>
                </a:extLst>
              </a:tr>
              <a:tr h="392055"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chemeClr val="tx1"/>
                          </a:solidFill>
                          <a:latin typeface="+mn-lt"/>
                          <a:cs typeface="Times New Roman"/>
                        </a:rPr>
                        <a:t>Water and Sewer</a:t>
                      </a:r>
                      <a:r>
                        <a:rPr lang="en-US" sz="2800" baseline="0" dirty="0">
                          <a:solidFill>
                            <a:schemeClr val="tx1"/>
                          </a:solidFill>
                          <a:latin typeface="+mn-lt"/>
                          <a:cs typeface="Times New Roman"/>
                        </a:rPr>
                        <a:t> Bonds</a:t>
                      </a:r>
                      <a:endParaRPr lang="en-US" sz="2800" dirty="0">
                        <a:solidFill>
                          <a:schemeClr val="tx1"/>
                        </a:solidFill>
                        <a:latin typeface="+mn-lt"/>
                        <a:cs typeface="Times New Roman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b="1" dirty="0">
                          <a:solidFill>
                            <a:srgbClr val="00749D"/>
                          </a:solidFill>
                          <a:latin typeface="+mn-lt"/>
                          <a:cs typeface="Times New Roman"/>
                        </a:rPr>
                        <a:t>             </a:t>
                      </a:r>
                      <a:r>
                        <a:rPr lang="en-US" sz="2800" b="1" dirty="0" err="1">
                          <a:solidFill>
                            <a:srgbClr val="00B050"/>
                          </a:solidFill>
                          <a:latin typeface="+mn-lt"/>
                          <a:cs typeface="Times New Roman"/>
                        </a:rPr>
                        <a:t>Aaa</a:t>
                      </a:r>
                      <a:r>
                        <a:rPr lang="en-US" sz="2800" b="1" dirty="0">
                          <a:solidFill>
                            <a:srgbClr val="00749D"/>
                          </a:solidFill>
                          <a:latin typeface="+mn-lt"/>
                          <a:cs typeface="Times New Roman"/>
                        </a:rPr>
                        <a:t> 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latin typeface="+mn-lt"/>
                          <a:cs typeface="Times New Roman"/>
                        </a:rPr>
                        <a:t>/ AAA / AAA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8217173"/>
                  </a:ext>
                </a:extLst>
              </a:tr>
              <a:tr h="392055">
                <a:tc>
                  <a:txBody>
                    <a:bodyPr/>
                    <a:lstStyle/>
                    <a:p>
                      <a:r>
                        <a:rPr lang="en-US" sz="2800">
                          <a:solidFill>
                            <a:schemeClr val="tx1"/>
                          </a:solidFill>
                          <a:latin typeface="+mn-lt"/>
                          <a:cs typeface="Times New Roman"/>
                        </a:rPr>
                        <a:t>Non-Ad Valorem Revenue Bonds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b="1" u="none">
                          <a:solidFill>
                            <a:srgbClr val="00B050"/>
                          </a:solidFill>
                          <a:latin typeface="+mn-lt"/>
                          <a:cs typeface="Times New Roman"/>
                        </a:rPr>
                        <a:t>             </a:t>
                      </a:r>
                      <a:r>
                        <a:rPr lang="en-US" sz="2800" b="1" kern="1200" noProof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Times New Roman"/>
                        </a:rPr>
                        <a:t>Aa1</a:t>
                      </a:r>
                      <a:r>
                        <a:rPr lang="en-US" sz="2800" b="1" kern="120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Times New Roman"/>
                        </a:rPr>
                        <a:t> </a:t>
                      </a:r>
                      <a:r>
                        <a:rPr lang="en-US" sz="2800">
                          <a:solidFill>
                            <a:schemeClr val="tx1"/>
                          </a:solidFill>
                          <a:latin typeface="+mn-lt"/>
                          <a:cs typeface="Times New Roman"/>
                        </a:rPr>
                        <a:t>/ </a:t>
                      </a:r>
                      <a:r>
                        <a:rPr lang="en-US" sz="2800" b="1" kern="1200" noProof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Times New Roman"/>
                        </a:rPr>
                        <a:t>AAA</a:t>
                      </a:r>
                      <a:r>
                        <a:rPr lang="en-US" sz="2800">
                          <a:solidFill>
                            <a:schemeClr val="tx1"/>
                          </a:solidFill>
                          <a:latin typeface="+mn-lt"/>
                          <a:cs typeface="Times New Roman"/>
                        </a:rPr>
                        <a:t> / </a:t>
                      </a:r>
                      <a:r>
                        <a:rPr lang="en-US" sz="2800" b="0">
                          <a:solidFill>
                            <a:schemeClr val="tx1"/>
                          </a:solidFill>
                          <a:latin typeface="+mn-lt"/>
                          <a:cs typeface="Times New Roman"/>
                        </a:rPr>
                        <a:t>AAA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14981816"/>
                  </a:ext>
                </a:extLst>
              </a:tr>
              <a:tr h="392055">
                <a:tc>
                  <a:txBody>
                    <a:bodyPr/>
                    <a:lstStyle/>
                    <a:p>
                      <a:r>
                        <a:rPr lang="en-US" sz="2800">
                          <a:solidFill>
                            <a:schemeClr val="tx1"/>
                          </a:solidFill>
                          <a:latin typeface="+mn-lt"/>
                          <a:cs typeface="Times New Roman"/>
                        </a:rPr>
                        <a:t>Stormwater Bonds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>
                          <a:solidFill>
                            <a:schemeClr val="tx1"/>
                          </a:solidFill>
                          <a:latin typeface="+mn-lt"/>
                          <a:cs typeface="Times New Roman"/>
                        </a:rPr>
                        <a:t>             Aa2</a:t>
                      </a:r>
                      <a:r>
                        <a:rPr lang="en-US" sz="2800" baseline="0">
                          <a:solidFill>
                            <a:schemeClr val="tx1"/>
                          </a:solidFill>
                          <a:latin typeface="+mn-lt"/>
                          <a:cs typeface="Times New Roman"/>
                        </a:rPr>
                        <a:t> / None / </a:t>
                      </a:r>
                      <a:r>
                        <a:rPr lang="en-US" sz="2800" b="0" baseline="0">
                          <a:solidFill>
                            <a:schemeClr val="tx1"/>
                          </a:solidFill>
                          <a:latin typeface="+mn-lt"/>
                          <a:cs typeface="Times New Roman"/>
                        </a:rPr>
                        <a:t>AA+</a:t>
                      </a:r>
                      <a:endParaRPr lang="en-US" sz="2800" b="0">
                        <a:solidFill>
                          <a:schemeClr val="tx1"/>
                        </a:solidFill>
                        <a:latin typeface="+mn-lt"/>
                        <a:cs typeface="Times New Roman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85625894"/>
                  </a:ext>
                </a:extLst>
              </a:tr>
              <a:tr h="392055">
                <a:tc>
                  <a:txBody>
                    <a:bodyPr/>
                    <a:lstStyle/>
                    <a:p>
                      <a:r>
                        <a:rPr lang="en-US" sz="2800">
                          <a:solidFill>
                            <a:schemeClr val="tx1"/>
                          </a:solidFill>
                          <a:latin typeface="+mn-lt"/>
                          <a:cs typeface="Times New Roman"/>
                        </a:rPr>
                        <a:t>Utilities Tax Revenues Bonds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b="1" kern="1200" noProof="0">
                          <a:solidFill>
                            <a:srgbClr val="00749D"/>
                          </a:solidFill>
                          <a:latin typeface="+mn-lt"/>
                          <a:ea typeface="+mn-ea"/>
                          <a:cs typeface="Times New Roman"/>
                        </a:rPr>
                        <a:t>             </a:t>
                      </a:r>
                      <a:r>
                        <a:rPr lang="en-US" sz="2800" b="1" kern="1200" noProof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Times New Roman"/>
                        </a:rPr>
                        <a:t>Aa1</a:t>
                      </a:r>
                      <a:r>
                        <a:rPr lang="en-US" sz="2800">
                          <a:solidFill>
                            <a:schemeClr val="tx1"/>
                          </a:solidFill>
                          <a:latin typeface="+mn-lt"/>
                          <a:cs typeface="Times New Roman"/>
                        </a:rPr>
                        <a:t> / </a:t>
                      </a:r>
                      <a:r>
                        <a:rPr lang="en-US" sz="2800" b="1" kern="1200" noProof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Times New Roman"/>
                        </a:rPr>
                        <a:t>AAA</a:t>
                      </a:r>
                      <a:r>
                        <a:rPr lang="en-US" sz="2800">
                          <a:solidFill>
                            <a:schemeClr val="tx1"/>
                          </a:solidFill>
                          <a:latin typeface="+mn-lt"/>
                          <a:cs typeface="Times New Roman"/>
                        </a:rPr>
                        <a:t> / AA-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2055">
                <a:tc>
                  <a:txBody>
                    <a:bodyPr/>
                    <a:lstStyle/>
                    <a:p>
                      <a:r>
                        <a:rPr lang="en-US" sz="2800">
                          <a:solidFill>
                            <a:schemeClr val="tx1"/>
                          </a:solidFill>
                          <a:latin typeface="+mn-lt"/>
                          <a:cs typeface="Times New Roman"/>
                        </a:rPr>
                        <a:t>Sales Tax Revenue Bonds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b="1" kern="1200" noProof="0">
                          <a:solidFill>
                            <a:srgbClr val="00749D"/>
                          </a:solidFill>
                          <a:latin typeface="+mn-lt"/>
                          <a:ea typeface="+mn-ea"/>
                          <a:cs typeface="Times New Roman"/>
                        </a:rPr>
                        <a:t>             </a:t>
                      </a:r>
                      <a:r>
                        <a:rPr lang="en-US" sz="2800" b="1" kern="1200" noProof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Times New Roman"/>
                        </a:rPr>
                        <a:t>Aa1</a:t>
                      </a:r>
                      <a:r>
                        <a:rPr lang="en-US" sz="2800">
                          <a:solidFill>
                            <a:schemeClr val="tx1"/>
                          </a:solidFill>
                          <a:latin typeface="+mn-lt"/>
                          <a:cs typeface="Times New Roman"/>
                        </a:rPr>
                        <a:t> / AA / AA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6047">
                <a:tc>
                  <a:txBody>
                    <a:bodyPr/>
                    <a:lstStyle/>
                    <a:p>
                      <a:endParaRPr lang="en-US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4123492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232B3EEE-8ED9-207C-B202-9FF251592355}"/>
              </a:ext>
            </a:extLst>
          </p:cNvPr>
          <p:cNvSpPr txBox="1"/>
          <p:nvPr/>
        </p:nvSpPr>
        <p:spPr>
          <a:xfrm>
            <a:off x="3241308" y="1764483"/>
            <a:ext cx="5553893" cy="523220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sz="2800" b="1"/>
              <a:t>7 Credit Rating Upgrades Since 2019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73F2D97-10B0-4D6E-008A-BB6059EEB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90171-0A32-438C-A2AD-71C158D111B2}" type="slidenum">
              <a:rPr lang="en-US" dirty="0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3066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E7C826-F89F-C1F2-5869-9695FF72FF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4B0720-03FA-8020-6AA9-ABEB7FAE99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964487"/>
          </a:xfrm>
        </p:spPr>
        <p:txBody>
          <a:bodyPr>
            <a:normAutofit/>
          </a:bodyPr>
          <a:lstStyle/>
          <a:p>
            <a:r>
              <a:rPr lang="en-US" dirty="0"/>
              <a:t>Potential Future Debt Issuances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FE726B-894C-3A24-9887-33A0F82808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0499"/>
            <a:ext cx="10894996" cy="5032376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>
              <a:lnSpc>
                <a:spcPct val="120000"/>
              </a:lnSpc>
            </a:pPr>
            <a:r>
              <a:rPr lang="en-US" sz="2400">
                <a:cs typeface="Times New Roman"/>
              </a:rPr>
              <a:t>Non-Ad Valorem Debt</a:t>
            </a:r>
          </a:p>
          <a:p>
            <a:pPr lvl="1">
              <a:lnSpc>
                <a:spcPct val="120000"/>
              </a:lnSpc>
            </a:pPr>
            <a:r>
              <a:rPr lang="en-US">
                <a:ea typeface="Calibri"/>
                <a:cs typeface="Times New Roman"/>
              </a:rPr>
              <a:t>Potential debt issuance of $78.3 million after federal grants of $3.3 million </a:t>
            </a:r>
          </a:p>
          <a:p>
            <a:pPr lvl="1">
              <a:lnSpc>
                <a:spcPct val="120000"/>
              </a:lnSpc>
            </a:pPr>
            <a:r>
              <a:rPr lang="en-US">
                <a:ea typeface="Calibri"/>
                <a:cs typeface="Times New Roman"/>
              </a:rPr>
              <a:t>Timing to be determined based on project schedules and/or spend-down requirements</a:t>
            </a:r>
          </a:p>
          <a:p>
            <a:pPr>
              <a:lnSpc>
                <a:spcPct val="120000"/>
              </a:lnSpc>
            </a:pPr>
            <a:r>
              <a:rPr lang="en-US" sz="2400">
                <a:cs typeface="Times New Roman"/>
              </a:rPr>
              <a:t>Water &amp; Wastewater Debt</a:t>
            </a:r>
            <a:endParaRPr lang="en-US" sz="2400">
              <a:ea typeface="Calibri"/>
              <a:cs typeface="Times New Roman"/>
            </a:endParaRPr>
          </a:p>
          <a:p>
            <a:pPr lvl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>
                <a:cs typeface="Times New Roman"/>
              </a:rPr>
              <a:t>Potential debt issuances of $784.4 million</a:t>
            </a:r>
            <a:endParaRPr lang="en-US">
              <a:ea typeface="Calibri"/>
              <a:cs typeface="Times New Roman"/>
            </a:endParaRPr>
          </a:p>
          <a:p>
            <a:pPr lvl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/>
              <a:t>Timing to be determined based on project schedules and/or spend-down requirements</a:t>
            </a:r>
          </a:p>
          <a:p>
            <a:pPr lvl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>
                <a:cs typeface="Times New Roman"/>
              </a:rPr>
              <a:t>Approval of extraterritorial rate adjustment</a:t>
            </a:r>
          </a:p>
          <a:p>
            <a:pPr>
              <a:lnSpc>
                <a:spcPct val="120000"/>
              </a:lnSpc>
            </a:pPr>
            <a:r>
              <a:rPr lang="en-US" sz="2400">
                <a:cs typeface="Times New Roman"/>
              </a:rPr>
              <a:t>Solid Waste Debt - </a:t>
            </a:r>
            <a:r>
              <a:rPr lang="en-US" sz="2400"/>
              <a:t>Anticipates issuing a 30-year, fixed-rate solid waste refunding revenue bond in 2028 to refinance the following notes:</a:t>
            </a:r>
          </a:p>
          <a:p>
            <a:pPr marL="682625" lvl="2">
              <a:lnSpc>
                <a:spcPct val="120000"/>
              </a:lnSpc>
            </a:pPr>
            <a:r>
              <a:rPr lang="en-US" sz="2400"/>
              <a:t>Non-Ad Valorem Revenue Note (Waste-to-Energy Retrofit Project), Series 2024 - $120.5 million</a:t>
            </a:r>
          </a:p>
          <a:p>
            <a:pPr marL="682625" lvl="2">
              <a:lnSpc>
                <a:spcPct val="120000"/>
              </a:lnSpc>
            </a:pPr>
            <a:r>
              <a:rPr lang="en-US" sz="2400"/>
              <a:t>Solid Waste System Revenue Note, Series 2025 (Line of Credit) - $130 million  </a:t>
            </a:r>
          </a:p>
          <a:p>
            <a:pPr lvl="1">
              <a:lnSpc>
                <a:spcPct val="120000"/>
              </a:lnSpc>
            </a:pPr>
            <a:endParaRPr lang="en-US" sz="2000">
              <a:cs typeface="Times New Roman"/>
            </a:endParaRPr>
          </a:p>
          <a:p>
            <a:pPr>
              <a:lnSpc>
                <a:spcPct val="120000"/>
              </a:lnSpc>
            </a:pPr>
            <a:endParaRPr lang="en-US">
              <a:cs typeface="Times New Roman"/>
            </a:endParaRPr>
          </a:p>
          <a:p>
            <a:pPr marL="0" indent="0">
              <a:buNone/>
            </a:pPr>
            <a:endParaRPr lang="en-US">
              <a:cs typeface="Calibri" panose="020F0502020204030204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3B6C68-1747-2A3A-D529-A7172E3632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F90171-0A32-438C-A2AD-71C158D111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2282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24AB7C-E539-1A12-58B6-7C0A2A09D4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33C22D-25EF-6B5F-3748-B88E2B377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Non-Ad Valorem Annual Debt Service </a:t>
            </a:r>
            <a:r>
              <a:rPr lang="en-US" dirty="0">
                <a:solidFill>
                  <a:srgbClr val="FF0000"/>
                </a:solidFill>
              </a:rPr>
              <a:t> </a:t>
            </a:r>
            <a:endParaRPr lang="en-US" dirty="0">
              <a:solidFill>
                <a:srgbClr val="FF0000"/>
              </a:solidFill>
              <a:ea typeface="Calibri Light"/>
              <a:cs typeface="Calibri Light"/>
            </a:endParaRPr>
          </a:p>
        </p:txBody>
      </p:sp>
      <p:graphicFrame>
        <p:nvGraphicFramePr>
          <p:cNvPr id="5" name="Chart 4" descr="Bar chart showing annual debt service paid by the General Fund from FY2027 to FY2035.&#10;FY2027 debt service amount: $30.3 million&#10;FY2028 debt service amount: $30.4 million&#10;FY2029 debt service amount: $30.3 million&#10;FY2030 debt service amount: $13.3 million&#10;FY2031 debt service amount: $13.4 million&#10;FY2032 debt service amount: $14.4 million&#10;FY2033 debt service amount: $14.4 million&#10;FY2034 debt service amount: $14.4 million&#10;FY2035 debt service amount: $14.4 million">
            <a:extLst>
              <a:ext uri="{FF2B5EF4-FFF2-40B4-BE49-F238E27FC236}">
                <a16:creationId xmlns:a16="http://schemas.microsoft.com/office/drawing/2014/main" id="{15716E4E-8410-CEC4-A191-03551374B5B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52336854"/>
              </p:ext>
            </p:extLst>
          </p:nvPr>
        </p:nvGraphicFramePr>
        <p:xfrm>
          <a:off x="748937" y="1598658"/>
          <a:ext cx="10694126" cy="48942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BA5622A-5B3E-2586-A4E8-F1B99B946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90171-0A32-438C-A2AD-71C158D111B2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07221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4D4936-C95C-CF08-09A8-0487E82FA1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07E0A1-9734-F037-92F6-0E627432F7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Anticipated</a:t>
            </a:r>
            <a:r>
              <a:rPr lang="en-US">
                <a:solidFill>
                  <a:srgbClr val="FF0000"/>
                </a:solidFill>
              </a:rPr>
              <a:t> </a:t>
            </a:r>
            <a:r>
              <a:rPr lang="en-US"/>
              <a:t>Non-Ad Valorem Debt Program</a:t>
            </a:r>
            <a:r>
              <a:rPr lang="en-US">
                <a:solidFill>
                  <a:srgbClr val="FF0000"/>
                </a:solidFill>
              </a:rPr>
              <a:t> </a:t>
            </a: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A09C4EE5-CB40-EEC2-97B0-839893FA45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9653674"/>
              </p:ext>
            </p:extLst>
          </p:nvPr>
        </p:nvGraphicFramePr>
        <p:xfrm>
          <a:off x="937768" y="1451273"/>
          <a:ext cx="10316464" cy="28820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52240">
                  <a:extLst>
                    <a:ext uri="{9D8B030D-6E8A-4147-A177-3AD203B41FA5}">
                      <a16:colId xmlns:a16="http://schemas.microsoft.com/office/drawing/2014/main" val="4145594326"/>
                    </a:ext>
                  </a:extLst>
                </a:gridCol>
                <a:gridCol w="1591056">
                  <a:extLst>
                    <a:ext uri="{9D8B030D-6E8A-4147-A177-3AD203B41FA5}">
                      <a16:colId xmlns:a16="http://schemas.microsoft.com/office/drawing/2014/main" val="2966671333"/>
                    </a:ext>
                  </a:extLst>
                </a:gridCol>
                <a:gridCol w="1591056">
                  <a:extLst>
                    <a:ext uri="{9D8B030D-6E8A-4147-A177-3AD203B41FA5}">
                      <a16:colId xmlns:a16="http://schemas.microsoft.com/office/drawing/2014/main" val="3019767256"/>
                    </a:ext>
                  </a:extLst>
                </a:gridCol>
                <a:gridCol w="1591056">
                  <a:extLst>
                    <a:ext uri="{9D8B030D-6E8A-4147-A177-3AD203B41FA5}">
                      <a16:colId xmlns:a16="http://schemas.microsoft.com/office/drawing/2014/main" val="3874599879"/>
                    </a:ext>
                  </a:extLst>
                </a:gridCol>
                <a:gridCol w="1591056">
                  <a:extLst>
                    <a:ext uri="{9D8B030D-6E8A-4147-A177-3AD203B41FA5}">
                      <a16:colId xmlns:a16="http://schemas.microsoft.com/office/drawing/2014/main" val="3386082454"/>
                    </a:ext>
                  </a:extLst>
                </a:gridCol>
              </a:tblGrid>
              <a:tr h="68749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Project/Program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Potential Line of Credit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Potential Debt Issuance 2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Potential Debt Issuance 3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Total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91049692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Fire Station 24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  21,000,000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                     -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                     -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  21,000,000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62202422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TPD Howard Avenue Annex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  27,174,500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                     -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                     -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  27,174,500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69594032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lvl="0" algn="l" defTabSz="914400" rtl="0" eaLnBrk="1" fontAlgn="b" latinLnBrk="0" hangingPunct="1">
                        <a:buNone/>
                      </a:pPr>
                      <a:r>
                        <a:rPr lang="en-U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Fleet Maintenance Decentralization - 40th St.</a:t>
                      </a: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  14,063,685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                     -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                     -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  14,063,685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66714806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Guida House Renovation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    2,500,000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                     -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                     -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    2,500,000  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30625300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West Riverwalk 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  16,855,530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                     -   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                     -   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  16,855,530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997219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Total Non-Ad Valorem Financing Summary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  81,593,715 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                     - 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                     - 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         81,593,715 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719404375"/>
                  </a:ext>
                </a:extLst>
              </a:tr>
            </a:tbl>
          </a:graphicData>
        </a:graphic>
      </p:graphicFrame>
      <p:graphicFrame>
        <p:nvGraphicFramePr>
          <p:cNvPr id="5" name="Table 6">
            <a:extLst>
              <a:ext uri="{FF2B5EF4-FFF2-40B4-BE49-F238E27FC236}">
                <a16:creationId xmlns:a16="http://schemas.microsoft.com/office/drawing/2014/main" id="{C733838A-75FF-7362-11AC-072E4C636F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6603777"/>
              </p:ext>
            </p:extLst>
          </p:nvPr>
        </p:nvGraphicFramePr>
        <p:xfrm>
          <a:off x="937768" y="4640213"/>
          <a:ext cx="10316465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50985">
                  <a:extLst>
                    <a:ext uri="{9D8B030D-6E8A-4147-A177-3AD203B41FA5}">
                      <a16:colId xmlns:a16="http://schemas.microsoft.com/office/drawing/2014/main" val="4145594326"/>
                    </a:ext>
                  </a:extLst>
                </a:gridCol>
                <a:gridCol w="1591370">
                  <a:extLst>
                    <a:ext uri="{9D8B030D-6E8A-4147-A177-3AD203B41FA5}">
                      <a16:colId xmlns:a16="http://schemas.microsoft.com/office/drawing/2014/main" val="2966671333"/>
                    </a:ext>
                  </a:extLst>
                </a:gridCol>
                <a:gridCol w="1591370">
                  <a:extLst>
                    <a:ext uri="{9D8B030D-6E8A-4147-A177-3AD203B41FA5}">
                      <a16:colId xmlns:a16="http://schemas.microsoft.com/office/drawing/2014/main" val="3547595596"/>
                    </a:ext>
                  </a:extLst>
                </a:gridCol>
                <a:gridCol w="1591370">
                  <a:extLst>
                    <a:ext uri="{9D8B030D-6E8A-4147-A177-3AD203B41FA5}">
                      <a16:colId xmlns:a16="http://schemas.microsoft.com/office/drawing/2014/main" val="2664662248"/>
                    </a:ext>
                  </a:extLst>
                </a:gridCol>
                <a:gridCol w="1591370">
                  <a:extLst>
                    <a:ext uri="{9D8B030D-6E8A-4147-A177-3AD203B41FA5}">
                      <a16:colId xmlns:a16="http://schemas.microsoft.com/office/drawing/2014/main" val="3779210857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Federal Grants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Grant Amount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600" b="1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n-US" sz="1600" b="1" i="0" u="none" strike="noStrike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1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Total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91049692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Fire Station 24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  (3,000,000)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  (3,000,000)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77432680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West Riverwalk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     (250,000) 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     (250,000) 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6688352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Revised Debt Requirement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  78,343,715 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$         78,343,715 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962202422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D6699E-57AE-8535-62E5-1599D55EC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90171-0A32-438C-A2AD-71C158D111B2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4618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149A6-DD62-6675-AF8B-0C329AF6F3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280743C-DBCE-9136-8B69-4A6F537469B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618528" y="2910096"/>
            <a:ext cx="4954946" cy="110799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Amendment 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BF8EBC1-4AF6-5AE2-37F6-AFBB50385B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90171-0A32-438C-A2AD-71C158D111B2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99787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Adopting the Millage Rate</a:t>
            </a:r>
            <a:endParaRPr lang="en-US" sz="200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624254" y="1370498"/>
            <a:ext cx="10943492" cy="471636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>
                <a:cs typeface="Times New Roman" panose="02020603050405020304" pitchFamily="18" charset="0"/>
              </a:rPr>
              <a:t>Florida Legislation HB3F/SB 4F amended the number of council member affirmative votes to approve the millage rate:</a:t>
            </a:r>
          </a:p>
          <a:p>
            <a:pPr lvl="1">
              <a:lnSpc>
                <a:spcPct val="150000"/>
              </a:lnSpc>
            </a:pPr>
            <a:r>
              <a:rPr lang="en-US">
                <a:cs typeface="Times New Roman" panose="02020603050405020304" pitchFamily="18" charset="0"/>
              </a:rPr>
              <a:t>Roll Back Rate – Simple majority (4) votes to approve</a:t>
            </a:r>
            <a:endParaRPr lang="en-US" b="1" i="1"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</a:pPr>
            <a:r>
              <a:rPr lang="en-US">
                <a:cs typeface="Times New Roman" panose="02020603050405020304" pitchFamily="18" charset="0"/>
              </a:rPr>
              <a:t>Up 110% of the Roll Back Rate – Two-third (5) votes to approve </a:t>
            </a:r>
          </a:p>
          <a:p>
            <a:pPr lvl="1">
              <a:lnSpc>
                <a:spcPct val="150000"/>
              </a:lnSpc>
            </a:pPr>
            <a:r>
              <a:rPr lang="en-US">
                <a:cs typeface="Times New Roman" panose="02020603050405020304" pitchFamily="18" charset="0"/>
              </a:rPr>
              <a:t>Exceeding the Roll Back Rate 110% – Unanimous vote to approve</a:t>
            </a:r>
          </a:p>
          <a:p>
            <a:pPr marL="0" lvl="1" indent="0">
              <a:lnSpc>
                <a:spcPct val="150000"/>
              </a:lnSpc>
              <a:spcBef>
                <a:spcPts val="1000"/>
              </a:spcBef>
              <a:buNone/>
            </a:pPr>
            <a:r>
              <a:rPr lang="en-US" sz="2800">
                <a:cs typeface="Times New Roman" panose="02020603050405020304" pitchFamily="18" charset="0"/>
              </a:rPr>
              <a:t>For the proposed FY2027 budget, the proposed millage rate is 2.3% higher than the roll back rate which requires five votes to affirm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C0DF9B-188E-4A88-BA80-93CE47D7609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035614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23F616-DBF4-CEBE-9215-71C759C658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C5FCD4F0-05B6-AA0C-2FE3-A14A0560B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FY2027 Budget Calendar</a:t>
            </a:r>
            <a:endParaRPr lang="en-US" sz="2000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61F48B1-D6B5-D470-5E65-5C0378A51C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254" y="1370498"/>
            <a:ext cx="10943492" cy="471636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>
                <a:cs typeface="Times New Roman" panose="02020603050405020304" pitchFamily="18" charset="0"/>
              </a:rPr>
              <a:t>Request City Council’s adoption of a motion:</a:t>
            </a:r>
          </a:p>
          <a:p>
            <a:pPr lvl="1">
              <a:lnSpc>
                <a:spcPct val="150000"/>
              </a:lnSpc>
            </a:pPr>
            <a:r>
              <a:rPr lang="en-US">
                <a:cs typeface="Times New Roman" panose="02020603050405020304" pitchFamily="18" charset="0"/>
              </a:rPr>
              <a:t>Workshop #1 (Enterprise) – </a:t>
            </a:r>
            <a:r>
              <a:rPr lang="en-US" b="1" i="1">
                <a:cs typeface="Times New Roman" panose="02020603050405020304" pitchFamily="18" charset="0"/>
              </a:rPr>
              <a:t>August 3, 2026 (9:00 a.m.)</a:t>
            </a:r>
          </a:p>
          <a:p>
            <a:pPr lvl="1">
              <a:lnSpc>
                <a:spcPct val="150000"/>
              </a:lnSpc>
            </a:pPr>
            <a:r>
              <a:rPr lang="en-US">
                <a:cs typeface="Times New Roman" panose="02020603050405020304" pitchFamily="18" charset="0"/>
              </a:rPr>
              <a:t>Workshop #2 (Stormwater &amp; Transportation) – </a:t>
            </a:r>
            <a:r>
              <a:rPr lang="en-US" b="1" i="1">
                <a:cs typeface="Times New Roman" panose="02020603050405020304" pitchFamily="18" charset="0"/>
              </a:rPr>
              <a:t>August 10, 2026 (9:00 a.m.)</a:t>
            </a:r>
          </a:p>
          <a:p>
            <a:pPr lvl="1">
              <a:lnSpc>
                <a:spcPct val="150000"/>
              </a:lnSpc>
            </a:pPr>
            <a:r>
              <a:rPr lang="en-US">
                <a:cs typeface="Times New Roman" panose="02020603050405020304" pitchFamily="18" charset="0"/>
              </a:rPr>
              <a:t>Workshop #3 (Police, Fire, Parks, Convention Ctr, &amp; Special Events) – </a:t>
            </a:r>
            <a:r>
              <a:rPr lang="en-US" b="1" i="1">
                <a:cs typeface="Times New Roman" panose="02020603050405020304" pitchFamily="18" charset="0"/>
              </a:rPr>
              <a:t>August 17, 2026 (5:01 p.m.)</a:t>
            </a:r>
          </a:p>
          <a:p>
            <a:pPr lvl="1">
              <a:lnSpc>
                <a:spcPct val="150000"/>
              </a:lnSpc>
            </a:pPr>
            <a:r>
              <a:rPr lang="en-US">
                <a:cs typeface="Times New Roman" panose="02020603050405020304" pitchFamily="18" charset="0"/>
              </a:rPr>
              <a:t>1</a:t>
            </a:r>
            <a:r>
              <a:rPr lang="en-US" baseline="30000">
                <a:cs typeface="Times New Roman" panose="02020603050405020304" pitchFamily="18" charset="0"/>
              </a:rPr>
              <a:t>st</a:t>
            </a:r>
            <a:r>
              <a:rPr lang="en-US">
                <a:cs typeface="Times New Roman" panose="02020603050405020304" pitchFamily="18" charset="0"/>
              </a:rPr>
              <a:t> Public Hearing on Budget </a:t>
            </a:r>
            <a:r>
              <a:rPr lang="en-US" i="1">
                <a:cs typeface="Times New Roman" panose="02020603050405020304" pitchFamily="18" charset="0"/>
              </a:rPr>
              <a:t>(Preliminary) – </a:t>
            </a:r>
            <a:r>
              <a:rPr lang="en-US" b="1" i="1">
                <a:cs typeface="Times New Roman" panose="02020603050405020304" pitchFamily="18" charset="0"/>
              </a:rPr>
              <a:t>September 8, 2026 (5:01 p.m.)</a:t>
            </a:r>
          </a:p>
          <a:p>
            <a:pPr lvl="1">
              <a:lnSpc>
                <a:spcPct val="150000"/>
              </a:lnSpc>
            </a:pPr>
            <a:r>
              <a:rPr lang="en-US">
                <a:cs typeface="Times New Roman" panose="02020603050405020304" pitchFamily="18" charset="0"/>
              </a:rPr>
              <a:t>2</a:t>
            </a:r>
            <a:r>
              <a:rPr lang="en-US" baseline="30000">
                <a:cs typeface="Times New Roman" panose="02020603050405020304" pitchFamily="18" charset="0"/>
              </a:rPr>
              <a:t>nd</a:t>
            </a:r>
            <a:r>
              <a:rPr lang="en-US">
                <a:cs typeface="Times New Roman" panose="02020603050405020304" pitchFamily="18" charset="0"/>
              </a:rPr>
              <a:t> Public Hearing on Budget </a:t>
            </a:r>
            <a:r>
              <a:rPr lang="en-US" i="1">
                <a:cs typeface="Times New Roman" panose="02020603050405020304" pitchFamily="18" charset="0"/>
              </a:rPr>
              <a:t>(Final Adoption) – </a:t>
            </a:r>
            <a:r>
              <a:rPr lang="en-US" b="1" i="1">
                <a:cs typeface="Times New Roman" panose="02020603050405020304" pitchFamily="18" charset="0"/>
              </a:rPr>
              <a:t>September 22, 2026 (5:01 p.m.)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0659346-ECF3-0232-952A-34FABFD2C4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C0DF9B-188E-4A88-BA80-93CE47D7609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668436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5059FDF-09E5-4AA6-AE02-3C00B8EB2DD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F90171-0A32-438C-A2AD-71C158D111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054D9A0-C950-46E8-8A36-23B48FF7512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002346"/>
            <a:ext cx="9144000" cy="1675671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3600" b="1" dirty="0">
                <a:solidFill>
                  <a:schemeClr val="bg1"/>
                </a:solidFill>
                <a:cs typeface="Times New Roman" panose="02020603050405020304" pitchFamily="18" charset="0"/>
              </a:rPr>
              <a:t>FY2027 Budget can be found on Tampa.gov:</a:t>
            </a:r>
          </a:p>
          <a:p>
            <a:pPr marL="0" indent="0" algn="ctr">
              <a:buNone/>
            </a:pPr>
            <a:r>
              <a:rPr lang="en-US" sz="3600" b="1" dirty="0">
                <a:solidFill>
                  <a:schemeClr val="bg1"/>
                </a:solidFill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https://www.tampa.gov/budget</a:t>
            </a:r>
            <a:endParaRPr lang="en-US" sz="3600" b="1" dirty="0">
              <a:solidFill>
                <a:schemeClr val="bg1"/>
              </a:solidFill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3600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364561790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054D9A0-C950-46E8-8A36-23B48FF7512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24000" y="3021013"/>
            <a:ext cx="9144000" cy="11811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71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Times New Roman" panose="02020603050405020304" pitchFamily="18" charset="0"/>
              </a:rPr>
              <a:t>Thank You</a:t>
            </a:r>
            <a:endParaRPr kumimoji="0" lang="en-US" sz="71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5059FDF-09E5-4AA6-AE02-3C00B8EB2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F90171-0A32-438C-A2AD-71C158D111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87532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C6AA438-ACF6-61F6-B34F-5AF218608F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Amendment 3 – Calculation of Property Tax Revenues and Authorized Uses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B253133-5344-27E6-2983-C813D4FFEC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Homestead Exemption</a:t>
            </a:r>
          </a:p>
          <a:p>
            <a:pPr lvl="1"/>
            <a:r>
              <a:rPr lang="en-US" dirty="0"/>
              <a:t>Increases the homestead exemption from $50,000 to $150,000 for calendar year 2027 (impacting the </a:t>
            </a:r>
            <a:r>
              <a:rPr lang="en-US" b="1" dirty="0"/>
              <a:t>FY2028 budget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Increases the homestead exemption from $150,000 to $250,000 for calendar year 2028 (impacting the </a:t>
            </a:r>
            <a:r>
              <a:rPr lang="en-US" b="1" dirty="0"/>
              <a:t>FY2029 budget</a:t>
            </a:r>
            <a:r>
              <a:rPr lang="en-US" dirty="0"/>
              <a:t>) </a:t>
            </a:r>
            <a:r>
              <a:rPr lang="en-US" u="sng" dirty="0"/>
              <a:t>and thereafter</a:t>
            </a:r>
          </a:p>
          <a:p>
            <a:r>
              <a:rPr lang="en-US" dirty="0"/>
              <a:t>Non-Homestead Exemption – decreases the annual potential increase in non-homesteaded property from </a:t>
            </a:r>
            <a:r>
              <a:rPr lang="en-US" b="1" dirty="0"/>
              <a:t>10% to 5%</a:t>
            </a:r>
          </a:p>
          <a:p>
            <a:r>
              <a:rPr lang="en-US" dirty="0"/>
              <a:t>Authorized Uses of Property Taxes – identifies </a:t>
            </a:r>
            <a:r>
              <a:rPr lang="en-US" b="1" dirty="0"/>
              <a:t>core services </a:t>
            </a:r>
            <a:r>
              <a:rPr lang="en-US" dirty="0"/>
              <a:t>that can be funded by property taxes (see next slide)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763B2D0-B7EF-C8D2-C868-33AEE886E4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90171-0A32-438C-A2AD-71C158D111B2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55512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931CDC-E4E3-510C-E830-95E140FEE6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DAEBC5D-3574-3350-D224-CCFCA7305D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Amendment 3 – Core Services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30966EF-81A8-A8A9-2CBA-326745FD88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Property taxes can be used ONLY to:</a:t>
            </a:r>
          </a:p>
          <a:p>
            <a:pPr lvl="1"/>
            <a:r>
              <a:rPr lang="en-US" dirty="0"/>
              <a:t>Provide for </a:t>
            </a:r>
            <a:r>
              <a:rPr lang="en-US" b="1" dirty="0"/>
              <a:t>public safety</a:t>
            </a:r>
            <a:r>
              <a:rPr lang="en-US" dirty="0"/>
              <a:t>, including law enforcement, fire service, and emergency medical service</a:t>
            </a:r>
          </a:p>
          <a:p>
            <a:pPr lvl="1"/>
            <a:r>
              <a:rPr lang="en-US" dirty="0"/>
              <a:t>Provide funding for education and public schools</a:t>
            </a:r>
          </a:p>
          <a:p>
            <a:pPr lvl="1"/>
            <a:r>
              <a:rPr lang="en-US" dirty="0"/>
              <a:t>Finance or refinance </a:t>
            </a:r>
            <a:r>
              <a:rPr lang="en-US" b="1" dirty="0"/>
              <a:t>infrastructure</a:t>
            </a:r>
            <a:r>
              <a:rPr lang="en-US" dirty="0"/>
              <a:t>, including expenditures on </a:t>
            </a:r>
            <a:r>
              <a:rPr lang="en-US" b="1" dirty="0"/>
              <a:t>road and bridge construction and maintenance and stormwater control</a:t>
            </a:r>
          </a:p>
          <a:p>
            <a:pPr lvl="1"/>
            <a:r>
              <a:rPr lang="en-US" dirty="0"/>
              <a:t>Finance or refinance </a:t>
            </a:r>
            <a:r>
              <a:rPr lang="en-US" b="1" dirty="0"/>
              <a:t>natural resource projects, including flood control measures</a:t>
            </a:r>
          </a:p>
          <a:p>
            <a:pPr lvl="1"/>
            <a:r>
              <a:rPr lang="en-US" dirty="0"/>
              <a:t>Issue local bonds for uses consistent with this paragraph and to make debt service payments for existent obligations</a:t>
            </a:r>
          </a:p>
          <a:p>
            <a:pPr lvl="1"/>
            <a:r>
              <a:rPr lang="en-US" dirty="0"/>
              <a:t>Meet obligations for </a:t>
            </a:r>
            <a:r>
              <a:rPr lang="en-US" b="1" dirty="0"/>
              <a:t>retirement benefits</a:t>
            </a:r>
            <a:r>
              <a:rPr lang="en-US" dirty="0"/>
              <a:t> of local government employees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BD50FC5-74C7-1FB7-0A76-35AD37913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90171-0A32-438C-A2AD-71C158D111B2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36985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DB58B0-3A50-7ECD-4E8D-D807A8833F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0127D0E-6817-2446-7B05-7E8641E4B9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Amendment 3 – Core Services (Continued)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062CDE0-7541-424D-E46E-AAE47E522C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Property taxes can be used ONLY to:</a:t>
            </a:r>
          </a:p>
          <a:p>
            <a:pPr lvl="1"/>
            <a:r>
              <a:rPr lang="en-US" dirty="0"/>
              <a:t>Fund the operations and administration of </a:t>
            </a:r>
            <a:r>
              <a:rPr lang="en-US" b="1" dirty="0"/>
              <a:t>county officers and commissioners </a:t>
            </a:r>
            <a:r>
              <a:rPr lang="en-US" dirty="0"/>
              <a:t>established under Article VIII and municipalities, and the expenditures approved by such county officers or county or municipal governing bodies, except those expenditures prohibited by general law</a:t>
            </a:r>
          </a:p>
          <a:p>
            <a:pPr lvl="1"/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F10179E-D526-BA91-2766-CCA46F33F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90171-0A32-438C-A2AD-71C158D111B2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76660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332ADE-61BD-49C0-8FC3-CF973D0F88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cs typeface="Times New Roman" panose="02020603050405020304" pitchFamily="18" charset="0"/>
              </a:rPr>
              <a:t>FY2027 Police, Fire, and CRA Expenditures</a:t>
            </a:r>
            <a:endParaRPr lang="en-US" dirty="0"/>
          </a:p>
        </p:txBody>
      </p:sp>
      <p:sp>
        <p:nvSpPr>
          <p:cNvPr id="6" name="TextBox 4">
            <a:extLst>
              <a:ext uri="{FF2B5EF4-FFF2-40B4-BE49-F238E27FC236}">
                <a16:creationId xmlns:a16="http://schemas.microsoft.com/office/drawing/2014/main" id="{CB948E61-E70A-46E8-BB15-94DF82CBDC0E}"/>
              </a:ext>
            </a:extLst>
          </p:cNvPr>
          <p:cNvSpPr txBox="1"/>
          <p:nvPr/>
        </p:nvSpPr>
        <p:spPr>
          <a:xfrm>
            <a:off x="2522235" y="1635110"/>
            <a:ext cx="3424464" cy="796372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lIns="57150" tIns="28575" rIns="57150" bIns="28575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>
                <a:cs typeface="Times New Roman" panose="02020603050405020304" pitchFamily="18" charset="0"/>
              </a:rPr>
              <a:t>Total Fire/Police Expenses</a:t>
            </a:r>
          </a:p>
          <a:p>
            <a:pPr algn="ctr"/>
            <a:r>
              <a:rPr lang="en-US" sz="2400" b="1" dirty="0">
                <a:cs typeface="Times New Roman" panose="02020603050405020304" pitchFamily="18" charset="0"/>
              </a:rPr>
              <a:t>$431.9 Million</a:t>
            </a:r>
          </a:p>
        </p:txBody>
      </p:sp>
      <p:graphicFrame>
        <p:nvGraphicFramePr>
          <p:cNvPr id="4" name="Chart 3" descr="Stacked bar chart showing the combined FY2027 expenses for Fire and Police. Fire has a total expenditure of $169.6 million and Police has a total expenditure of $262.3 million.">
            <a:extLst>
              <a:ext uri="{FF2B5EF4-FFF2-40B4-BE49-F238E27FC236}">
                <a16:creationId xmlns:a16="http://schemas.microsoft.com/office/drawing/2014/main" id="{00000000-0008-0000-0000-000005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2122411"/>
              </p:ext>
            </p:extLst>
          </p:nvPr>
        </p:nvGraphicFramePr>
        <p:xfrm>
          <a:off x="1524045" y="2663752"/>
          <a:ext cx="4572000" cy="36064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4">
            <a:extLst>
              <a:ext uri="{FF2B5EF4-FFF2-40B4-BE49-F238E27FC236}">
                <a16:creationId xmlns:a16="http://schemas.microsoft.com/office/drawing/2014/main" id="{C566917E-0972-45E4-9A92-2E523ED685A2}"/>
              </a:ext>
            </a:extLst>
          </p:cNvPr>
          <p:cNvSpPr txBox="1"/>
          <p:nvPr/>
        </p:nvSpPr>
        <p:spPr>
          <a:xfrm>
            <a:off x="7127587" y="1635353"/>
            <a:ext cx="2683812" cy="796372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lIns="57150" tIns="28575" rIns="57150" bIns="28575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>
                <a:cs typeface="Times New Roman" panose="02020603050405020304" pitchFamily="18" charset="0"/>
              </a:rPr>
              <a:t>Total Property Taxes</a:t>
            </a:r>
          </a:p>
          <a:p>
            <a:pPr algn="ctr"/>
            <a:r>
              <a:rPr lang="en-US" sz="2400" b="1" dirty="0">
                <a:cs typeface="Times New Roman" panose="02020603050405020304" pitchFamily="18" charset="0"/>
              </a:rPr>
              <a:t>$397.1 Million</a:t>
            </a:r>
          </a:p>
        </p:txBody>
      </p:sp>
      <p:graphicFrame>
        <p:nvGraphicFramePr>
          <p:cNvPr id="15" name="Chart 14" descr="Pie chart showing the total property taxes of $397.1 million. The slice for Fire and Police is $334.7 million and the slice for the CRA is $62.4 million.">
            <a:extLst>
              <a:ext uri="{FF2B5EF4-FFF2-40B4-BE49-F238E27FC236}">
                <a16:creationId xmlns:a16="http://schemas.microsoft.com/office/drawing/2014/main" id="{672349AD-8B61-4A46-9980-87BF3430099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12783021"/>
              </p:ext>
            </p:extLst>
          </p:nvPr>
        </p:nvGraphicFramePr>
        <p:xfrm>
          <a:off x="6784405" y="2663752"/>
          <a:ext cx="4364414" cy="34605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Box 1">
            <a:extLst>
              <a:ext uri="{FF2B5EF4-FFF2-40B4-BE49-F238E27FC236}">
                <a16:creationId xmlns:a16="http://schemas.microsoft.com/office/drawing/2014/main" id="{088542C3-BABF-49F1-A660-619057BCEF6A}"/>
              </a:ext>
            </a:extLst>
          </p:cNvPr>
          <p:cNvSpPr txBox="1"/>
          <p:nvPr/>
        </p:nvSpPr>
        <p:spPr>
          <a:xfrm>
            <a:off x="10112202" y="4804035"/>
            <a:ext cx="1644211" cy="1040620"/>
          </a:xfrm>
          <a:prstGeom prst="rect">
            <a:avLst/>
          </a:prstGeom>
        </p:spPr>
        <p:txBody>
          <a:bodyPr wrap="square" lIns="57150" tIns="28575" rIns="57150" bIns="28575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Times New Roman" panose="02020603050405020304" pitchFamily="18" charset="0"/>
              </a:rPr>
              <a:t>$62.4 million is the amount the City will pay in TIF revenues to the CRAs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A69DB3-3427-4291-BDA9-B8078B732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90171-0A32-438C-A2AD-71C158D111B2}" type="slidenum">
              <a:rPr lang="en-US" smtClean="0"/>
              <a:t>7</a:t>
            </a:fld>
            <a:endParaRPr lang="en-US" dirty="0"/>
          </a:p>
        </p:txBody>
      </p:sp>
      <p:sp>
        <p:nvSpPr>
          <p:cNvPr id="11" name="Right Brace 10">
            <a:extLst>
              <a:ext uri="{FF2B5EF4-FFF2-40B4-BE49-F238E27FC236}">
                <a16:creationId xmlns:a16="http://schemas.microsoft.com/office/drawing/2014/main" id="{EBFE963E-9D0F-F8DC-62B0-5D94028862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76811" y="2764234"/>
            <a:ext cx="566958" cy="3080421"/>
          </a:xfrm>
          <a:prstGeom prst="rightBrac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1001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C67DC1-0240-3BB4-819C-8745D2B2B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9EA458-B523-D48C-7972-FC84197BFC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>
                <a:cs typeface="Times New Roman" panose="02020603050405020304" pitchFamily="18" charset="0"/>
              </a:rPr>
              <a:t>FY2027 Police, Fire, Parks, and CRA Expenditures</a:t>
            </a:r>
            <a:endParaRPr lang="en-US" dirty="0"/>
          </a:p>
        </p:txBody>
      </p:sp>
      <p:sp>
        <p:nvSpPr>
          <p:cNvPr id="6" name="TextBox 4">
            <a:extLst>
              <a:ext uri="{FF2B5EF4-FFF2-40B4-BE49-F238E27FC236}">
                <a16:creationId xmlns:a16="http://schemas.microsoft.com/office/drawing/2014/main" id="{6970841C-5109-7ADD-10CF-4B56F8DC32C7}"/>
              </a:ext>
            </a:extLst>
          </p:cNvPr>
          <p:cNvSpPr txBox="1"/>
          <p:nvPr/>
        </p:nvSpPr>
        <p:spPr>
          <a:xfrm>
            <a:off x="1708842" y="1635110"/>
            <a:ext cx="5051255" cy="796372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lIns="57150" tIns="28575" rIns="57150" bIns="28575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>
                <a:cs typeface="Times New Roman" panose="02020603050405020304" pitchFamily="18" charset="0"/>
              </a:rPr>
              <a:t>Total Fire/Police/Parks &amp; Rec Expenses</a:t>
            </a:r>
          </a:p>
          <a:p>
            <a:pPr algn="ctr"/>
            <a:r>
              <a:rPr lang="en-US" sz="2400" b="1" dirty="0">
                <a:cs typeface="Times New Roman" panose="02020603050405020304" pitchFamily="18" charset="0"/>
              </a:rPr>
              <a:t>$505.7 Million</a:t>
            </a:r>
          </a:p>
        </p:txBody>
      </p:sp>
      <p:graphicFrame>
        <p:nvGraphicFramePr>
          <p:cNvPr id="10" name="Chart 9" descr="Stacked bar chart showing the combined FY2027 expenses for Fire, Police, and Parks &amp; Recreation. Fire has a total expenditure of $169.6 million. Police has a total expenditure of $262.3 million. Parks &amp; Recreation has a total expenditure of $73.8 million.">
            <a:extLst>
              <a:ext uri="{FF2B5EF4-FFF2-40B4-BE49-F238E27FC236}">
                <a16:creationId xmlns:a16="http://schemas.microsoft.com/office/drawing/2014/main" id="{00000000-0008-0000-0000-000005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96876853"/>
              </p:ext>
            </p:extLst>
          </p:nvPr>
        </p:nvGraphicFramePr>
        <p:xfrm>
          <a:off x="1443190" y="2525435"/>
          <a:ext cx="4572000" cy="38309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4">
            <a:extLst>
              <a:ext uri="{FF2B5EF4-FFF2-40B4-BE49-F238E27FC236}">
                <a16:creationId xmlns:a16="http://schemas.microsoft.com/office/drawing/2014/main" id="{01AD4AED-3310-0CDB-15BF-249BC5405EA8}"/>
              </a:ext>
            </a:extLst>
          </p:cNvPr>
          <p:cNvSpPr txBox="1"/>
          <p:nvPr/>
        </p:nvSpPr>
        <p:spPr>
          <a:xfrm>
            <a:off x="7127587" y="1635353"/>
            <a:ext cx="2683812" cy="796372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lIns="57150" tIns="28575" rIns="57150" bIns="28575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b="1" dirty="0">
                <a:cs typeface="Times New Roman" panose="02020603050405020304" pitchFamily="18" charset="0"/>
              </a:rPr>
              <a:t>Total Property Taxes</a:t>
            </a:r>
          </a:p>
          <a:p>
            <a:pPr algn="ctr"/>
            <a:r>
              <a:rPr lang="en-US" sz="2400" b="1" dirty="0">
                <a:cs typeface="Times New Roman" panose="02020603050405020304" pitchFamily="18" charset="0"/>
              </a:rPr>
              <a:t>$397.1 Million</a:t>
            </a:r>
          </a:p>
        </p:txBody>
      </p:sp>
      <p:graphicFrame>
        <p:nvGraphicFramePr>
          <p:cNvPr id="15" name="Chart 14" descr="Pie chart showing the total property taxes of $397.1 million. The slice for Fire and Police is $334.7 million and the slice for the CRA is $62.4 million.">
            <a:extLst>
              <a:ext uri="{FF2B5EF4-FFF2-40B4-BE49-F238E27FC236}">
                <a16:creationId xmlns:a16="http://schemas.microsoft.com/office/drawing/2014/main" id="{B2BED3FD-D757-4211-7FEE-566B5493161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12608293"/>
              </p:ext>
            </p:extLst>
          </p:nvPr>
        </p:nvGraphicFramePr>
        <p:xfrm>
          <a:off x="6784405" y="2663752"/>
          <a:ext cx="4364414" cy="34605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Box 1">
            <a:extLst>
              <a:ext uri="{FF2B5EF4-FFF2-40B4-BE49-F238E27FC236}">
                <a16:creationId xmlns:a16="http://schemas.microsoft.com/office/drawing/2014/main" id="{A974410A-349A-A631-2705-4F51481AA8AC}"/>
              </a:ext>
            </a:extLst>
          </p:cNvPr>
          <p:cNvSpPr txBox="1"/>
          <p:nvPr/>
        </p:nvSpPr>
        <p:spPr>
          <a:xfrm>
            <a:off x="10112202" y="4804035"/>
            <a:ext cx="1644211" cy="1040620"/>
          </a:xfrm>
          <a:prstGeom prst="rect">
            <a:avLst/>
          </a:prstGeom>
        </p:spPr>
        <p:txBody>
          <a:bodyPr wrap="square" lIns="57150" tIns="28575" rIns="57150" bIns="28575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Times New Roman" panose="02020603050405020304" pitchFamily="18" charset="0"/>
              </a:rPr>
              <a:t>$62.4 million is the amount the City will pay in TIF revenues to the CRAs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D51E6CC-C772-962F-84F4-13E940EED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90171-0A32-438C-A2AD-71C158D111B2}" type="slidenum">
              <a:rPr lang="en-US" smtClean="0"/>
              <a:t>8</a:t>
            </a:fld>
            <a:endParaRPr lang="en-US" dirty="0"/>
          </a:p>
        </p:txBody>
      </p:sp>
      <p:sp>
        <p:nvSpPr>
          <p:cNvPr id="11" name="Right Brace 10">
            <a:extLst>
              <a:ext uri="{FF2B5EF4-FFF2-40B4-BE49-F238E27FC236}">
                <a16:creationId xmlns:a16="http://schemas.microsoft.com/office/drawing/2014/main" id="{044DD678-C086-1514-A82C-4D2ABF6CF4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76811" y="2764234"/>
            <a:ext cx="566958" cy="3080421"/>
          </a:xfrm>
          <a:prstGeom prst="rightBrac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24074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98DB32-1698-53E5-CC78-1EE9001D3D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5680B86-D51E-181E-FFD5-E8E01D7BBB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Amendment 3 – Financial Impacts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ECC6D7E-DF5E-C965-021E-46E2BF6093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i="1" dirty="0"/>
              <a:t>IF THE REFERENDUM PASSES</a:t>
            </a:r>
            <a:r>
              <a:rPr lang="en-US" dirty="0"/>
              <a:t>, the City will likely see a reduction in property tax revenues from FY2028 onward.  For example:</a:t>
            </a:r>
            <a:endParaRPr lang="en-US" strike="sngStrike" dirty="0"/>
          </a:p>
          <a:p>
            <a:endParaRPr lang="en-US" dirty="0"/>
          </a:p>
          <a:p>
            <a:pPr lvl="1"/>
            <a:r>
              <a:rPr lang="en-US" dirty="0"/>
              <a:t>FY2028 reduction in property taxes of approximately $35 - $40 million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FY2029 reduction in property taxes of approximately $60 - $65 million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FY2030 reduction in property taxes of approximately $65 – $68 million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r>
              <a:rPr lang="en-US" dirty="0"/>
              <a:t>FY2031 reduction in property taxes of approximately $68 – $71 million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FY2032 reduction in property taxes of approximately $71 – $74 million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CD5A992-E280-9B18-9220-6D428FE98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90171-0A32-438C-A2AD-71C158D111B2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62072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oT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72BC"/>
      </a:accent1>
      <a:accent2>
        <a:srgbClr val="8DC63F"/>
      </a:accent2>
      <a:accent3>
        <a:srgbClr val="A5A5A5"/>
      </a:accent3>
      <a:accent4>
        <a:srgbClr val="FFC000"/>
      </a:accent4>
      <a:accent5>
        <a:srgbClr val="A3C7E9"/>
      </a:accent5>
      <a:accent6>
        <a:srgbClr val="007146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33D8BBDA-80CF-47EB-BE22-C5020A9DB8EB}" vid="{28C94347-9FE7-4EF4-B079-8E18555BEC6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 2007 - 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 2007 - 2010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2007 - 2010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Budget Book FY 2023 PPT Template</Template>
  <TotalTime>222</TotalTime>
  <Words>1717</Words>
  <Application>Microsoft Office PowerPoint</Application>
  <PresentationFormat>Widescreen</PresentationFormat>
  <Paragraphs>454</Paragraphs>
  <Slides>33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9" baseType="lpstr">
      <vt:lpstr>Aptos</vt:lpstr>
      <vt:lpstr>Arial</vt:lpstr>
      <vt:lpstr>Calibri</vt:lpstr>
      <vt:lpstr>Calibri Light</vt:lpstr>
      <vt:lpstr>Times New Roman</vt:lpstr>
      <vt:lpstr>Office Theme</vt:lpstr>
      <vt:lpstr>FY2027 Budget Presentation</vt:lpstr>
      <vt:lpstr>Table of Contents / Agenda</vt:lpstr>
      <vt:lpstr>Amendment 3</vt:lpstr>
      <vt:lpstr>Amendment 3 – Calculation of Property Tax Revenues and Authorized Uses</vt:lpstr>
      <vt:lpstr>Amendment 3 – Core Services</vt:lpstr>
      <vt:lpstr>Amendment 3 – Core Services (Continued)</vt:lpstr>
      <vt:lpstr>FY2027 Police, Fire, and CRA Expenditures</vt:lpstr>
      <vt:lpstr>FY2027 Police, Fire, Parks, and CRA Expenditures</vt:lpstr>
      <vt:lpstr>Amendment 3 – Financial Impacts</vt:lpstr>
      <vt:lpstr>FY2027 Recommended Operating &amp; Capital Budget</vt:lpstr>
      <vt:lpstr>FY2027 Recommended Budget – All Funds</vt:lpstr>
      <vt:lpstr>FY2027 Recommended Budget</vt:lpstr>
      <vt:lpstr>General Fund Balance</vt:lpstr>
      <vt:lpstr>General Fund Budget – Revenues</vt:lpstr>
      <vt:lpstr>General Fund Budget – Expenditures</vt:lpstr>
      <vt:lpstr>City-Wide Position Summary</vt:lpstr>
      <vt:lpstr>FTE History Growth FY2019-FY2027</vt:lpstr>
      <vt:lpstr>Staffing Ratio Comparison</vt:lpstr>
      <vt:lpstr>City Millage Comparisons</vt:lpstr>
      <vt:lpstr>Capital Improvement Program </vt:lpstr>
      <vt:lpstr>FY2027-FY2031 Capital Improvement Program</vt:lpstr>
      <vt:lpstr>Citywide Capital Improvement Program - PIPES</vt:lpstr>
      <vt:lpstr>Citywide Capital Improvement Program –          Parks &amp; Recreation /Technology &amp; Innovation </vt:lpstr>
      <vt:lpstr>Citywide Capital Improvement Program - Mobility</vt:lpstr>
      <vt:lpstr>Debt Program</vt:lpstr>
      <vt:lpstr>Bond Ratings</vt:lpstr>
      <vt:lpstr>Potential Future Debt Issuances</vt:lpstr>
      <vt:lpstr>Non-Ad Valorem Annual Debt Service  </vt:lpstr>
      <vt:lpstr>Anticipated Non-Ad Valorem Debt Program </vt:lpstr>
      <vt:lpstr>Adopting the Millage Rate</vt:lpstr>
      <vt:lpstr>FY2027 Budget Calendar</vt:lpstr>
      <vt:lpstr>32</vt:lpstr>
      <vt:lpstr>Thank You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Herrera</dc:creator>
  <cp:lastModifiedBy>Carleigh Blesing</cp:lastModifiedBy>
  <cp:revision>10</cp:revision>
  <cp:lastPrinted>2026-07-29T17:45:50Z</cp:lastPrinted>
  <dcterms:created xsi:type="dcterms:W3CDTF">2023-06-30T19:41:52Z</dcterms:created>
  <dcterms:modified xsi:type="dcterms:W3CDTF">2026-07-30T20:21:51Z</dcterms:modified>
  <cp:contentStatus/>
</cp:coreProperties>
</file>