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2" r:id="rId5"/>
    <p:sldId id="263" r:id="rId6"/>
    <p:sldId id="268" r:id="rId7"/>
    <p:sldId id="259" r:id="rId8"/>
    <p:sldId id="260" r:id="rId9"/>
    <p:sldId id="261" r:id="rId10"/>
    <p:sldId id="265" r:id="rId11"/>
    <p:sldId id="267" r:id="rId12"/>
    <p:sldId id="264" r:id="rId13"/>
    <p:sldId id="266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3" autoAdjust="0"/>
    <p:restoredTop sz="80100" autoAdjust="0"/>
  </p:normalViewPr>
  <p:slideViewPr>
    <p:cSldViewPr snapToGrid="0">
      <p:cViewPr varScale="1">
        <p:scale>
          <a:sx n="111" d="100"/>
          <a:sy n="111" d="100"/>
        </p:scale>
        <p:origin x="4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913C8-EFD0-4BD7-80BC-F6DF486AB4B4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F8FA5-12A6-4185-9EDB-873CDF818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80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/>
              <a:t>For full section of Slide Options,</a:t>
            </a:r>
            <a:r>
              <a:rPr lang="en-US" sz="1600" b="1" baseline="0" dirty="0"/>
              <a:t> click “New Slide” dropdown menu under the Home tab.</a:t>
            </a:r>
            <a:endParaRPr lang="en-US" sz="1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F8FA5-12A6-4185-9EDB-873CDF818B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876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257" y="5176159"/>
            <a:ext cx="9029700" cy="946376"/>
          </a:xfrm>
        </p:spPr>
        <p:txBody>
          <a:bodyPr anchor="b"/>
          <a:lstStyle>
            <a:lvl1pPr algn="l">
              <a:defRPr sz="60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338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Right Alt Option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365125"/>
            <a:ext cx="8153400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825625"/>
            <a:ext cx="81534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0DF9B-188E-4A88-BA80-93CE47D76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351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eft Alt Option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3B4DA-7350-40C8-883E-93D55609DC38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2593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8586" y="6356350"/>
            <a:ext cx="800100" cy="365125"/>
          </a:xfrm>
        </p:spPr>
        <p:txBody>
          <a:bodyPr/>
          <a:lstStyle/>
          <a:p>
            <a:fld id="{37C0DF9B-188E-4A88-BA80-93CE47D760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81454"/>
            <a:ext cx="8621486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856014"/>
            <a:ext cx="862148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119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eft Alt Option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3B4DA-7350-40C8-883E-93D55609DC38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2593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8586" y="6360886"/>
            <a:ext cx="800100" cy="365125"/>
          </a:xfrm>
        </p:spPr>
        <p:txBody>
          <a:bodyPr/>
          <a:lstStyle/>
          <a:p>
            <a:fld id="{37C0DF9B-188E-4A88-BA80-93CE47D760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81454"/>
            <a:ext cx="8621486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841954"/>
            <a:ext cx="862148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671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eft Alt Option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3B4DA-7350-40C8-883E-93D55609DC38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2593" y="6355444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8586" y="6353629"/>
            <a:ext cx="800100" cy="365125"/>
          </a:xfrm>
        </p:spPr>
        <p:txBody>
          <a:bodyPr/>
          <a:lstStyle/>
          <a:p>
            <a:fld id="{37C0DF9B-188E-4A88-BA80-93CE47D760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81454"/>
            <a:ext cx="8621486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841954"/>
            <a:ext cx="862148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497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ner Title and Content Left Alt Option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3B4DA-7350-40C8-883E-93D55609DC38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26628" y="6356350"/>
            <a:ext cx="800100" cy="365125"/>
          </a:xfrm>
        </p:spPr>
        <p:txBody>
          <a:bodyPr/>
          <a:lstStyle/>
          <a:p>
            <a:fld id="{37C0DF9B-188E-4A88-BA80-93CE47D760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679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ner Title and Content Left Alt Option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3B4DA-7350-40C8-883E-93D55609DC38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26628" y="6356350"/>
            <a:ext cx="800100" cy="365125"/>
          </a:xfrm>
        </p:spPr>
        <p:txBody>
          <a:bodyPr/>
          <a:lstStyle/>
          <a:p>
            <a:fld id="{37C0DF9B-188E-4A88-BA80-93CE47D760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3258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Option 1 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225"/>
            <a:ext cx="105156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3B4DA-7350-40C8-883E-93D55609DC38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0DF9B-188E-4A88-BA80-93CE47D7609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1819275"/>
            <a:ext cx="4876800" cy="4065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6477000" y="1819275"/>
            <a:ext cx="4876800" cy="4065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41189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Option 2 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3B4DA-7350-40C8-883E-93D55609DC38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0DF9B-188E-4A88-BA80-93CE47D7609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1808163"/>
            <a:ext cx="4876800" cy="4065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6477000" y="1808163"/>
            <a:ext cx="4876800" cy="4065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2246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Option 3 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2614" y="0"/>
            <a:ext cx="10031186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3B4DA-7350-40C8-883E-93D55609DC38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0DF9B-188E-4A88-BA80-93CE47D7609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1808163"/>
            <a:ext cx="4876800" cy="4065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6477000" y="1808163"/>
            <a:ext cx="4876800" cy="4065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32145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Option 1 Singl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96"/>
            <a:ext cx="10515600" cy="1333046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3B4DA-7350-40C8-883E-93D55609DC38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0DF9B-188E-4A88-BA80-93CE47D7609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1566863"/>
            <a:ext cx="10515600" cy="445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6468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3 Welcome Option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257" y="5176159"/>
            <a:ext cx="9029700" cy="946376"/>
          </a:xfrm>
        </p:spPr>
        <p:txBody>
          <a:bodyPr anchor="b"/>
          <a:lstStyle>
            <a:lvl1pPr algn="l">
              <a:defRPr sz="60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5918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Option 2 Singl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225"/>
            <a:ext cx="10515600" cy="1333046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3B4DA-7350-40C8-883E-93D55609DC38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0DF9B-188E-4A88-BA80-93CE47D7609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1747157"/>
            <a:ext cx="10515600" cy="42774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1534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 Option 3 Singl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2614" y="5896"/>
            <a:ext cx="10031186" cy="1333046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3B4DA-7350-40C8-883E-93D55609DC38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0DF9B-188E-4A88-BA80-93CE47D7609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1566863"/>
            <a:ext cx="10515600" cy="445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04344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A Generi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027" y="5035097"/>
            <a:ext cx="11636830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2804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A T3 Option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5084083"/>
            <a:ext cx="8599714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9977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A T3 Option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5084083"/>
            <a:ext cx="7407728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0604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Generi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5084083"/>
            <a:ext cx="10515600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3621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T3 Option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5084083"/>
            <a:ext cx="7554686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4219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T3 Option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5084083"/>
            <a:ext cx="8648700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6350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3B4DA-7350-40C8-883E-93D55609DC38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0DF9B-188E-4A88-BA80-93CE47D76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54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3 Welcome Option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257" y="5176159"/>
            <a:ext cx="7625443" cy="946376"/>
          </a:xfrm>
        </p:spPr>
        <p:txBody>
          <a:bodyPr anchor="b">
            <a:noAutofit/>
          </a:bodyPr>
          <a:lstStyle>
            <a:lvl1pPr algn="l">
              <a:defRPr sz="54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2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al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84083"/>
            <a:ext cx="12192000" cy="1325563"/>
          </a:xfrm>
        </p:spPr>
        <p:txBody>
          <a:bodyPr/>
          <a:lstStyle>
            <a:lvl1pPr algn="ctr"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664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365125"/>
            <a:ext cx="8153400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825625"/>
            <a:ext cx="81534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0DF9B-188E-4A88-BA80-93CE47D76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787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e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3B4DA-7350-40C8-883E-93D55609DC38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800100" cy="365125"/>
          </a:xfrm>
        </p:spPr>
        <p:txBody>
          <a:bodyPr/>
          <a:lstStyle/>
          <a:p>
            <a:fld id="{37C0DF9B-188E-4A88-BA80-93CE47D760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81454"/>
            <a:ext cx="8621486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841954"/>
            <a:ext cx="862148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82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ner Title and Content Le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3B4DA-7350-40C8-883E-93D55609DC38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26628" y="6356350"/>
            <a:ext cx="800100" cy="365125"/>
          </a:xfrm>
        </p:spPr>
        <p:txBody>
          <a:bodyPr/>
          <a:lstStyle/>
          <a:p>
            <a:fld id="{37C0DF9B-188E-4A88-BA80-93CE47D760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021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Right Alt Option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365125"/>
            <a:ext cx="8153400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825625"/>
            <a:ext cx="81534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0DF9B-188E-4A88-BA80-93CE47D76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386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Right Alt Option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365125"/>
            <a:ext cx="8153400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825625"/>
            <a:ext cx="81534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0DF9B-188E-4A88-BA80-93CE47D76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381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3B4DA-7350-40C8-883E-93D55609DC38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0DF9B-188E-4A88-BA80-93CE47D76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791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5" r:id="rId3"/>
    <p:sldLayoutId id="2147483654" r:id="rId4"/>
    <p:sldLayoutId id="2147483650" r:id="rId5"/>
    <p:sldLayoutId id="2147483651" r:id="rId6"/>
    <p:sldLayoutId id="214748365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60" r:id="rId16"/>
    <p:sldLayoutId id="2147483662" r:id="rId17"/>
    <p:sldLayoutId id="2147483672" r:id="rId18"/>
    <p:sldLayoutId id="2147483663" r:id="rId19"/>
    <p:sldLayoutId id="2147483661" r:id="rId20"/>
    <p:sldLayoutId id="2147483671" r:id="rId21"/>
    <p:sldLayoutId id="2147483670" r:id="rId22"/>
    <p:sldLayoutId id="2147483668" r:id="rId23"/>
    <p:sldLayoutId id="2147483669" r:id="rId24"/>
    <p:sldLayoutId id="2147483653" r:id="rId25"/>
    <p:sldLayoutId id="2147483666" r:id="rId26"/>
    <p:sldLayoutId id="2147483667" r:id="rId27"/>
    <p:sldLayoutId id="2147483655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gov.e-builder.net/da2/documents/FolderList.aspx?FolderID=%7b3D28F854-8D62-45EE-B9F5-11D1962B83CA%7d&amp;FormsTabOn=1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257" y="5176159"/>
            <a:ext cx="9227800" cy="946376"/>
          </a:xfrm>
        </p:spPr>
        <p:txBody>
          <a:bodyPr>
            <a:normAutofit/>
          </a:bodyPr>
          <a:lstStyle/>
          <a:p>
            <a:r>
              <a:rPr lang="en-US" sz="4400" dirty="0"/>
              <a:t>Progress Meetings in Calendar Module</a:t>
            </a:r>
          </a:p>
        </p:txBody>
      </p:sp>
    </p:spTree>
    <p:extLst>
      <p:ext uri="{BB962C8B-B14F-4D97-AF65-F5344CB8AC3E}">
        <p14:creationId xmlns:p14="http://schemas.microsoft.com/office/powerpoint/2010/main" val="1071921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29B14-4AD9-74F7-E9FB-19FF00978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 Attendees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6C166-2B5E-5760-870F-41D1F6D028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0614" y="4924036"/>
            <a:ext cx="11161143" cy="1933964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Track attendance using the attendees tab.  Only organizer or authorized meeting users can update or add persons to meeting.  </a:t>
            </a:r>
          </a:p>
          <a:p>
            <a:r>
              <a:rPr lang="en-US" dirty="0"/>
              <a:t>Invitees with e-Builder user ID will have complete information displayed in the grid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E29DDC-EF6F-8535-7EEA-9795CE566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8162"/>
            <a:ext cx="12192000" cy="3165298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7A016DF2-3A67-41B1-0BB3-E55AD11E913B}"/>
              </a:ext>
            </a:extLst>
          </p:cNvPr>
          <p:cNvSpPr/>
          <p:nvPr/>
        </p:nvSpPr>
        <p:spPr>
          <a:xfrm>
            <a:off x="10239555" y="4106174"/>
            <a:ext cx="1673524" cy="6276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161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482DF-4DB7-3966-421C-66E2D03DB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How to accept meeting in e-builder and outlook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D3A50-E414-FC96-9CD2-1E43D034FA0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Invitees will receive an email from e-Builder.</a:t>
            </a:r>
          </a:p>
          <a:p>
            <a:r>
              <a:rPr lang="en-US" dirty="0"/>
              <a:t>Example on right shows person </a:t>
            </a:r>
            <a:r>
              <a:rPr lang="en-US" b="1" dirty="0"/>
              <a:t>must accept in two locations</a:t>
            </a:r>
            <a:r>
              <a:rPr lang="en-US" dirty="0"/>
              <a:t> in an Outlook environment</a:t>
            </a:r>
          </a:p>
          <a:p>
            <a:pPr lvl="1"/>
            <a:r>
              <a:rPr lang="en-US" dirty="0"/>
              <a:t>Accept the meeting inside the email body first. This will update the e-Builder meeting</a:t>
            </a:r>
          </a:p>
          <a:p>
            <a:pPr lvl="1"/>
            <a:r>
              <a:rPr lang="en-US" dirty="0"/>
              <a:t>Accept the meeting in the outlook toolbar area second. This will update your email calendar.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D0D0AE-C5C6-B4C7-5F43-AA7CE05F6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6733" y="1512773"/>
            <a:ext cx="4382218" cy="525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758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29B14-4AD9-74F7-E9FB-19FF00978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Print to review the meeting minutes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872B4A-423F-4B4E-CB7E-E5AEE06BF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7788"/>
            <a:ext cx="11999343" cy="379647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6C166-2B5E-5760-870F-41D1F6D028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0614" y="4924036"/>
            <a:ext cx="5519469" cy="1933964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“Print” Button at top right of page will allow you save a PDF version and print if required.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D3B5E4-DD68-3AB0-5EC2-D279C19103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54404"/>
            <a:ext cx="5834332" cy="513387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D5001B87-5E53-66A2-4909-C5B702397EB3}"/>
              </a:ext>
            </a:extLst>
          </p:cNvPr>
          <p:cNvSpPr/>
          <p:nvPr/>
        </p:nvSpPr>
        <p:spPr>
          <a:xfrm>
            <a:off x="11162581" y="1340574"/>
            <a:ext cx="836762" cy="4450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13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29B14-4AD9-74F7-E9FB-19FF00978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Publish the Meeting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872B4A-423F-4B4E-CB7E-E5AEE06BF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7788"/>
            <a:ext cx="11999343" cy="379647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6C166-2B5E-5760-870F-41D1F6D028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0614" y="4924036"/>
            <a:ext cx="11161143" cy="1933964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Publish the meeting using the “Publish” button.  Will send email to all participants and then save PDF to the </a:t>
            </a: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Documents</a:t>
            </a:r>
            <a:r>
              <a:rPr lang="en-US" dirty="0"/>
              <a:t> \ </a:t>
            </a: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 Project Management</a:t>
            </a:r>
            <a:r>
              <a:rPr lang="en-US" dirty="0"/>
              <a:t> \ 1.3 Meeting Minutes documents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033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1317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5CAC1-0242-D7C8-FA9E-97F04805D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Meeting in Calendar Module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29F47D4-B393-8939-71B5-CDC6F1574E2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42781" y="1357118"/>
            <a:ext cx="11882441" cy="4989486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7047E7-212F-0BF0-9854-EFA1656E39D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864743" y="3429000"/>
            <a:ext cx="9394166" cy="1938832"/>
          </a:xfrm>
        </p:spPr>
        <p:txBody>
          <a:bodyPr>
            <a:normAutofit/>
          </a:bodyPr>
          <a:lstStyle/>
          <a:p>
            <a:r>
              <a:rPr lang="en-US" sz="2000" dirty="0"/>
              <a:t>Go to “Project” from global project tabs then Select Calander from left vertical menu</a:t>
            </a:r>
          </a:p>
          <a:p>
            <a:pPr lvl="1"/>
            <a:r>
              <a:rPr lang="en-US" sz="1600" dirty="0"/>
              <a:t>The page layout will change to the calendar background and the global “calendar” tab will show</a:t>
            </a:r>
          </a:p>
          <a:p>
            <a:pPr lvl="1"/>
            <a:r>
              <a:rPr lang="en-US" sz="1600" dirty="0"/>
              <a:t>Your “active” project will be displayed in the dropdown menu </a:t>
            </a:r>
          </a:p>
          <a:p>
            <a:r>
              <a:rPr lang="en-US" sz="2000" dirty="0"/>
              <a:t>The background will now show the “created” or sent calendar events for shown period</a:t>
            </a:r>
          </a:p>
          <a:p>
            <a:r>
              <a:rPr lang="en-US" sz="2000" dirty="0"/>
              <a:t>To create a new meeting select “add event” button on top right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D31B5D-7A59-868A-78F9-49258C88C8D5}"/>
              </a:ext>
            </a:extLst>
          </p:cNvPr>
          <p:cNvSpPr/>
          <p:nvPr/>
        </p:nvSpPr>
        <p:spPr>
          <a:xfrm>
            <a:off x="1864743" y="1759789"/>
            <a:ext cx="680049" cy="37093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F124063-33EB-EFBD-6517-8B4D6E14E8CB}"/>
              </a:ext>
            </a:extLst>
          </p:cNvPr>
          <p:cNvSpPr/>
          <p:nvPr/>
        </p:nvSpPr>
        <p:spPr>
          <a:xfrm>
            <a:off x="0" y="5489470"/>
            <a:ext cx="1590675" cy="37093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7940118-2CA3-F585-2E3F-6069B89173C6}"/>
              </a:ext>
            </a:extLst>
          </p:cNvPr>
          <p:cNvSpPr/>
          <p:nvPr/>
        </p:nvSpPr>
        <p:spPr>
          <a:xfrm>
            <a:off x="11109384" y="2594395"/>
            <a:ext cx="680049" cy="37093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C69816B-1FBE-5194-61CB-A1CFF437636D}"/>
              </a:ext>
            </a:extLst>
          </p:cNvPr>
          <p:cNvCxnSpPr/>
          <p:nvPr/>
        </p:nvCxnSpPr>
        <p:spPr>
          <a:xfrm flipH="1">
            <a:off x="542925" y="2200275"/>
            <a:ext cx="1438275" cy="32891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208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5CAC1-0242-D7C8-FA9E-97F04805D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Entry Form: Subject and Meeting Type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500A039-847B-9F28-1702-89ACCE85DF7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-322" r="1448" b="25747"/>
          <a:stretch/>
        </p:blipFill>
        <p:spPr>
          <a:xfrm>
            <a:off x="1" y="1510747"/>
            <a:ext cx="7429930" cy="4134679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7047E7-212F-0BF0-9854-EFA1656E39D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15200" y="1396206"/>
            <a:ext cx="4876800" cy="5439568"/>
          </a:xfrm>
        </p:spPr>
        <p:txBody>
          <a:bodyPr>
            <a:normAutofit/>
          </a:bodyPr>
          <a:lstStyle/>
          <a:p>
            <a:r>
              <a:rPr lang="en-US" sz="2400" dirty="0"/>
              <a:t>Start filling all fields from top down</a:t>
            </a:r>
          </a:p>
          <a:p>
            <a:r>
              <a:rPr lang="en-US" sz="2400" b="1" dirty="0"/>
              <a:t>Subject field: </a:t>
            </a:r>
            <a:r>
              <a:rPr lang="en-US" sz="2400" dirty="0"/>
              <a:t>Title of your </a:t>
            </a:r>
            <a:r>
              <a:rPr lang="en-US" sz="2400" dirty="0" err="1"/>
              <a:t>precon</a:t>
            </a:r>
            <a:r>
              <a:rPr lang="en-US" sz="2400" dirty="0"/>
              <a:t>, progress meetings, site visits </a:t>
            </a:r>
            <a:r>
              <a:rPr lang="en-US" sz="2400" dirty="0" err="1"/>
              <a:t>etc</a:t>
            </a:r>
            <a:endParaRPr lang="en-US" sz="2400" dirty="0"/>
          </a:p>
          <a:p>
            <a:r>
              <a:rPr lang="en-US" sz="2400" dirty="0"/>
              <a:t>Meeting Type: Use dropdown to pick from predefined list</a:t>
            </a:r>
          </a:p>
          <a:p>
            <a:pPr lvl="1"/>
            <a:r>
              <a:rPr lang="en-US" sz="2000" dirty="0"/>
              <a:t>This is a category of meeting so many different people can start and or pull data from types of meetings</a:t>
            </a:r>
          </a:p>
          <a:p>
            <a:pPr lvl="1"/>
            <a:r>
              <a:rPr lang="en-US" sz="2000" dirty="0"/>
              <a:t>Important for when or if the city or company changes a PM who created the meetings.  This feature allows new meetings to be started and all data pulled into new event created by new PM </a:t>
            </a:r>
          </a:p>
          <a:p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E90FD9B-824D-D5D8-98DA-B491FEE39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497" y="3300489"/>
            <a:ext cx="1329135" cy="1790545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45AD995-C76F-4F8A-57B2-D44377C0C912}"/>
              </a:ext>
            </a:extLst>
          </p:cNvPr>
          <p:cNvCxnSpPr/>
          <p:nvPr/>
        </p:nvCxnSpPr>
        <p:spPr>
          <a:xfrm flipH="1">
            <a:off x="1685925" y="2286000"/>
            <a:ext cx="1076325" cy="971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0685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5CAC1-0242-D7C8-FA9E-97F04805D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Entry Form: Date, Time and Frequency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500A039-847B-9F28-1702-89ACCE85DF7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21037" b="34730"/>
          <a:stretch/>
        </p:blipFill>
        <p:spPr>
          <a:xfrm>
            <a:off x="105039" y="1347788"/>
            <a:ext cx="7198052" cy="4408956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7047E7-212F-0BF0-9854-EFA1656E39D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15200" y="1396206"/>
            <a:ext cx="4876800" cy="5439568"/>
          </a:xfrm>
        </p:spPr>
        <p:txBody>
          <a:bodyPr>
            <a:normAutofit/>
          </a:bodyPr>
          <a:lstStyle/>
          <a:p>
            <a:r>
              <a:rPr lang="en-US" sz="2400" dirty="0"/>
              <a:t>Date and Time</a:t>
            </a:r>
          </a:p>
          <a:p>
            <a:pPr lvl="1"/>
            <a:r>
              <a:rPr lang="en-US" sz="2000" dirty="0"/>
              <a:t>The start and end time and date establishes the time of day for the first meeting</a:t>
            </a:r>
          </a:p>
          <a:p>
            <a:r>
              <a:rPr lang="en-US" sz="2400" dirty="0"/>
              <a:t>Repeats is the “reoccurring feature”</a:t>
            </a:r>
          </a:p>
          <a:p>
            <a:pPr lvl="1"/>
            <a:r>
              <a:rPr lang="en-US" sz="2000" dirty="0"/>
              <a:t>Options for one time through monthly</a:t>
            </a:r>
          </a:p>
          <a:p>
            <a:pPr lvl="1"/>
            <a:r>
              <a:rPr lang="en-US" sz="2000" dirty="0"/>
              <a:t>Repeats very will change based on first selection. This options shows a meeting occurring every 2 weeks on Wednesday starting on March 16</a:t>
            </a:r>
            <a:r>
              <a:rPr lang="en-US" sz="2000" baseline="30000" dirty="0"/>
              <a:t>th</a:t>
            </a:r>
            <a:r>
              <a:rPr lang="en-US" sz="2000" dirty="0"/>
              <a:t>.</a:t>
            </a:r>
          </a:p>
          <a:p>
            <a:pPr lvl="2"/>
            <a:r>
              <a:rPr lang="en-US" sz="1600" dirty="0"/>
              <a:t>Caveat, if you need to change the frequency, this event will have to end and a new event must be created (importance for the meeting type)</a:t>
            </a:r>
          </a:p>
          <a:p>
            <a:pPr lvl="1"/>
            <a:r>
              <a:rPr lang="en-US" sz="2000" dirty="0"/>
              <a:t>Choose when to end meeting</a:t>
            </a:r>
          </a:p>
          <a:p>
            <a:r>
              <a:rPr lang="en-US" sz="2400" dirty="0"/>
              <a:t>Location: </a:t>
            </a:r>
            <a:r>
              <a:rPr lang="en-US" sz="2000" dirty="0"/>
              <a:t>examples are “TEAMS” or CAD/CEI 1</a:t>
            </a:r>
            <a:r>
              <a:rPr lang="en-US" sz="2000" baseline="30000" dirty="0"/>
              <a:t>st</a:t>
            </a:r>
            <a:r>
              <a:rPr lang="en-US" sz="2000" dirty="0"/>
              <a:t> floor  main conference room</a:t>
            </a:r>
          </a:p>
        </p:txBody>
      </p:sp>
    </p:spTree>
    <p:extLst>
      <p:ext uri="{BB962C8B-B14F-4D97-AF65-F5344CB8AC3E}">
        <p14:creationId xmlns:p14="http://schemas.microsoft.com/office/powerpoint/2010/main" val="738190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5CAC1-0242-D7C8-FA9E-97F04805D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Agenda/Description Text Box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500A039-847B-9F28-1702-89ACCE85DF7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20500" t="9695" b="16619"/>
          <a:stretch/>
        </p:blipFill>
        <p:spPr>
          <a:xfrm>
            <a:off x="82692" y="1385241"/>
            <a:ext cx="7314110" cy="5023501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7047E7-212F-0BF0-9854-EFA1656E39D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15200" y="1396206"/>
            <a:ext cx="4876800" cy="5439568"/>
          </a:xfrm>
        </p:spPr>
        <p:txBody>
          <a:bodyPr>
            <a:normAutofit/>
          </a:bodyPr>
          <a:lstStyle/>
          <a:p>
            <a:r>
              <a:rPr lang="en-US" sz="2000" b="1" dirty="0"/>
              <a:t>Agenda</a:t>
            </a:r>
            <a:r>
              <a:rPr lang="en-US" sz="2000" dirty="0"/>
              <a:t>: Type in agenda or copy the video conferencing program link created in another program. </a:t>
            </a:r>
          </a:p>
          <a:p>
            <a:r>
              <a:rPr lang="en-US" sz="2000" dirty="0"/>
              <a:t>Use outlook to open a new meeting invite, pick day and time and then create TEAMS message with link and copy the link to the agenda field in eBuilder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                                            DELETE the </a:t>
            </a:r>
          </a:p>
          <a:p>
            <a:pPr marL="0" indent="0">
              <a:buNone/>
            </a:pPr>
            <a:r>
              <a:rPr lang="en-US" sz="2000" dirty="0"/>
              <a:t>                                               Outlook invite</a:t>
            </a:r>
          </a:p>
          <a:p>
            <a:pPr marL="0" indent="0">
              <a:buNone/>
            </a:pPr>
            <a:r>
              <a:rPr lang="en-US" sz="2000" dirty="0"/>
              <a:t>                                                  after copying info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                                       We want to send</a:t>
            </a:r>
          </a:p>
          <a:p>
            <a:pPr marL="0" indent="0">
              <a:buNone/>
            </a:pPr>
            <a:r>
              <a:rPr lang="en-US" sz="2000" dirty="0"/>
              <a:t>                                          invite from e-Builder</a:t>
            </a:r>
          </a:p>
          <a:p>
            <a:pPr marL="0" indent="0">
              <a:buNone/>
            </a:pPr>
            <a:r>
              <a:rPr lang="en-US" sz="2000" dirty="0"/>
              <a:t>                                                  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EC362D-6D99-CD82-25CF-F63073C48E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8556" y="3543301"/>
            <a:ext cx="2172045" cy="3204181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BF41C3E-87DB-34D8-9EDA-4341A72C4EBB}"/>
              </a:ext>
            </a:extLst>
          </p:cNvPr>
          <p:cNvCxnSpPr/>
          <p:nvPr/>
        </p:nvCxnSpPr>
        <p:spPr>
          <a:xfrm flipH="1">
            <a:off x="3467100" y="4895850"/>
            <a:ext cx="48958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5746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44A55-1D60-93F5-7766-A71B5F16F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Adding Invitees and Sending </a:t>
            </a:r>
            <a:r>
              <a:rPr lang="en-US" dirty="0"/>
              <a:t>I</a:t>
            </a:r>
            <a:r>
              <a:rPr lang="en-US"/>
              <a:t>nvite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99561E-043F-54B3-EEBE-8E045027791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1630017"/>
            <a:ext cx="3248770" cy="465946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Be sure to add yourself to the required attendees</a:t>
            </a:r>
          </a:p>
          <a:p>
            <a:r>
              <a:rPr lang="en-US" dirty="0"/>
              <a:t>Choose a backup to be able to manage the meeting.   </a:t>
            </a:r>
          </a:p>
          <a:p>
            <a:pPr lvl="1"/>
            <a:r>
              <a:rPr lang="en-US" dirty="0"/>
              <a:t>If Contractor is running meeting, make sure both City PMs can manage </a:t>
            </a:r>
          </a:p>
          <a:p>
            <a:r>
              <a:rPr lang="en-US" dirty="0"/>
              <a:t>And then send invite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8A821F-708C-F6E4-5D7C-660D3BE85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3626" y="1535015"/>
            <a:ext cx="8038374" cy="4065587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D54FD68-B4D8-185F-70B1-5070D64FE6D6}"/>
              </a:ext>
            </a:extLst>
          </p:cNvPr>
          <p:cNvCxnSpPr/>
          <p:nvPr/>
        </p:nvCxnSpPr>
        <p:spPr>
          <a:xfrm flipV="1">
            <a:off x="3601941" y="5263763"/>
            <a:ext cx="7561690" cy="7474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232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5CAC1-0242-D7C8-FA9E-97F04805D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25"/>
            <a:ext cx="10444701" cy="1325563"/>
          </a:xfrm>
        </p:spPr>
        <p:txBody>
          <a:bodyPr/>
          <a:lstStyle/>
          <a:p>
            <a:r>
              <a:rPr lang="en-US" dirty="0"/>
              <a:t>Creating the event to enable tracking topics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6AED2-D6A9-9F35-6929-15F6D12D998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DFAB1C-0CAF-302F-16FB-006E0E4F0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4284"/>
            <a:ext cx="10691276" cy="5451491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7047E7-212F-0BF0-9854-EFA1656E39D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886575" y="1485900"/>
            <a:ext cx="5305425" cy="3648075"/>
          </a:xfrm>
        </p:spPr>
        <p:txBody>
          <a:bodyPr>
            <a:normAutofit/>
          </a:bodyPr>
          <a:lstStyle/>
          <a:p>
            <a:r>
              <a:rPr lang="en-US" sz="2400" dirty="0"/>
              <a:t>Open the event from calendar view</a:t>
            </a:r>
          </a:p>
          <a:p>
            <a:r>
              <a:rPr lang="en-US" sz="2400" dirty="0"/>
              <a:t>Organizer will have this view with six operator buttons </a:t>
            </a:r>
          </a:p>
          <a:p>
            <a:r>
              <a:rPr lang="en-US" sz="2400" dirty="0"/>
              <a:t>To create the next (or first event agenda items)</a:t>
            </a:r>
          </a:p>
          <a:p>
            <a:pPr lvl="1"/>
            <a:r>
              <a:rPr lang="en-US" sz="2000" dirty="0"/>
              <a:t>The number is sequential number of meetings and you can change is desired </a:t>
            </a:r>
          </a:p>
          <a:p>
            <a:pPr lvl="1"/>
            <a:r>
              <a:rPr lang="en-US" sz="2000" dirty="0"/>
              <a:t>Hit save on bottom portion of the page.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321AD38-B9C4-97E1-6293-72162D1C6A9E}"/>
              </a:ext>
            </a:extLst>
          </p:cNvPr>
          <p:cNvSpPr/>
          <p:nvPr/>
        </p:nvSpPr>
        <p:spPr>
          <a:xfrm>
            <a:off x="4381169" y="6233823"/>
            <a:ext cx="1812897" cy="6019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8CCB9FC-9907-2084-98A1-FD19C9206978}"/>
              </a:ext>
            </a:extLst>
          </p:cNvPr>
          <p:cNvCxnSpPr/>
          <p:nvPr/>
        </p:nvCxnSpPr>
        <p:spPr>
          <a:xfrm flipH="1">
            <a:off x="5979381" y="4039263"/>
            <a:ext cx="1415332" cy="200372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1989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5CAC1-0242-D7C8-FA9E-97F04805D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Agenda Topics in the Event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4AA732-51FD-0AFC-6A8B-E51131A9E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1542298"/>
            <a:ext cx="11925301" cy="321669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6AED2-D6A9-9F35-6929-15F6D12D998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00024" y="4505325"/>
            <a:ext cx="6086475" cy="2286458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r>
              <a:rPr lang="en-US" sz="2000" dirty="0"/>
              <a:t>Now to add topics:</a:t>
            </a:r>
          </a:p>
          <a:p>
            <a:r>
              <a:rPr lang="en-US" sz="2000" dirty="0"/>
              <a:t>Use dropdown menu to choose preformatted or type in specific to meeting/contract </a:t>
            </a:r>
          </a:p>
          <a:p>
            <a:r>
              <a:rPr lang="en-US" sz="2000" dirty="0"/>
              <a:t>Number is auto generated and not editable after assigned</a:t>
            </a:r>
          </a:p>
          <a:p>
            <a:pPr lvl="1"/>
            <a:r>
              <a:rPr lang="en-US" sz="1600" dirty="0"/>
              <a:t>Number starts with meeting number and then 1, 2 </a:t>
            </a:r>
            <a:r>
              <a:rPr lang="en-US" sz="1600" dirty="0" err="1"/>
              <a:t>etc</a:t>
            </a:r>
            <a:r>
              <a:rPr lang="en-US" sz="1600" dirty="0"/>
              <a:t> for each topic added</a:t>
            </a:r>
          </a:p>
          <a:p>
            <a:r>
              <a:rPr lang="en-US" sz="2000" dirty="0"/>
              <a:t>Must select add to save the info</a:t>
            </a:r>
          </a:p>
          <a:p>
            <a:pPr lvl="1"/>
            <a:endParaRPr lang="en-US" sz="1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804971-154B-79EB-00D8-25A1C9DBE1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2656"/>
          <a:stretch/>
        </p:blipFill>
        <p:spPr>
          <a:xfrm>
            <a:off x="933612" y="3138320"/>
            <a:ext cx="1329438" cy="124443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7047E7-212F-0BF0-9854-EFA1656E39D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86500" y="4382754"/>
            <a:ext cx="5838825" cy="2409029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000" dirty="0"/>
              <a:t>Bring Items from previous meetings</a:t>
            </a:r>
          </a:p>
          <a:p>
            <a:r>
              <a:rPr lang="en-US" sz="2000" dirty="0"/>
              <a:t>Select “Add open items” button</a:t>
            </a:r>
          </a:p>
          <a:p>
            <a:r>
              <a:rPr lang="en-US" sz="2000" dirty="0"/>
              <a:t>The dropdown will show all open items to choose, use the check boxes to select topics to bring forward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152A434-400E-62FE-8A16-F09BF405BACC}"/>
              </a:ext>
            </a:extLst>
          </p:cNvPr>
          <p:cNvSpPr/>
          <p:nvPr/>
        </p:nvSpPr>
        <p:spPr>
          <a:xfrm>
            <a:off x="838200" y="3015749"/>
            <a:ext cx="1329438" cy="3333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7AC9DEE-AE8B-BADB-0D7E-1C14CCD4057F}"/>
              </a:ext>
            </a:extLst>
          </p:cNvPr>
          <p:cNvCxnSpPr/>
          <p:nvPr/>
        </p:nvCxnSpPr>
        <p:spPr>
          <a:xfrm flipH="1">
            <a:off x="361788" y="3123494"/>
            <a:ext cx="47641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C3F59632-DF81-FAE2-4081-93CDE4F1DEE7}"/>
              </a:ext>
            </a:extLst>
          </p:cNvPr>
          <p:cNvSpPr/>
          <p:nvPr/>
        </p:nvSpPr>
        <p:spPr>
          <a:xfrm>
            <a:off x="11087101" y="2475246"/>
            <a:ext cx="904875" cy="3333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6460A9-CEFF-A995-8DE3-0101A252D5B9}"/>
              </a:ext>
            </a:extLst>
          </p:cNvPr>
          <p:cNvSpPr txBox="1"/>
          <p:nvPr/>
        </p:nvSpPr>
        <p:spPr>
          <a:xfrm>
            <a:off x="2943225" y="3502581"/>
            <a:ext cx="57892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is a rich text box field with some formatting capabilities</a:t>
            </a:r>
          </a:p>
          <a:p>
            <a:r>
              <a:rPr lang="en-US" dirty="0"/>
              <a:t>Will not always copy formatting correctly from word or PDF</a:t>
            </a:r>
          </a:p>
        </p:txBody>
      </p:sp>
    </p:spTree>
    <p:extLst>
      <p:ext uri="{BB962C8B-B14F-4D97-AF65-F5344CB8AC3E}">
        <p14:creationId xmlns:p14="http://schemas.microsoft.com/office/powerpoint/2010/main" val="2640203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5CAC1-0242-D7C8-FA9E-97F04805D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 task to individuals or person in a role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6AED2-D6A9-9F35-6929-15F6D12D998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Each agenda topic can track multiple subtasks using the Action Required Column</a:t>
            </a:r>
          </a:p>
          <a:p>
            <a:r>
              <a:rPr lang="en-US" dirty="0"/>
              <a:t>Can assign to a group of people in the same role or one person in that role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0BE1E3-5968-5BC2-A9C0-C1AE9E5E3C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35976" r="1" b="6444"/>
          <a:stretch/>
        </p:blipFill>
        <p:spPr>
          <a:xfrm>
            <a:off x="5715000" y="1347788"/>
            <a:ext cx="6400800" cy="5022957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BED153AD-2815-88E3-E22D-7965262F7E02}"/>
              </a:ext>
            </a:extLst>
          </p:cNvPr>
          <p:cNvSpPr/>
          <p:nvPr/>
        </p:nvSpPr>
        <p:spPr>
          <a:xfrm>
            <a:off x="10915650" y="2105025"/>
            <a:ext cx="438150" cy="4476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C00E3FF-31C0-7297-3F0A-6953C4BECF1D}"/>
              </a:ext>
            </a:extLst>
          </p:cNvPr>
          <p:cNvSpPr/>
          <p:nvPr/>
        </p:nvSpPr>
        <p:spPr>
          <a:xfrm>
            <a:off x="11515725" y="5884862"/>
            <a:ext cx="438150" cy="2238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73FA67B-EA03-8CD6-A34C-55E0D2B90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5032481"/>
            <a:ext cx="5171429" cy="170476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47D7BA2-68CC-1886-8770-F52801536D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6571" y="5297754"/>
            <a:ext cx="4523809" cy="141904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E159661-9066-E436-EAB3-0DAEE3B0662B}"/>
              </a:ext>
            </a:extLst>
          </p:cNvPr>
          <p:cNvSpPr/>
          <p:nvPr/>
        </p:nvSpPr>
        <p:spPr>
          <a:xfrm>
            <a:off x="171450" y="6391275"/>
            <a:ext cx="9498930" cy="32543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5D24C4E-33CB-BF90-2320-C4BBF206052B}"/>
              </a:ext>
            </a:extLst>
          </p:cNvPr>
          <p:cNvCxnSpPr>
            <a:endCxn id="8" idx="1"/>
          </p:cNvCxnSpPr>
          <p:nvPr/>
        </p:nvCxnSpPr>
        <p:spPr>
          <a:xfrm>
            <a:off x="5563131" y="2706582"/>
            <a:ext cx="6016760" cy="32110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65312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AB2BE98-8A37-432D-A765-A91C2B8D9A76}" vid="{F18CE948-EE21-446A-BE67-2872F3D30E3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COT Powerpoint Template Full</Template>
  <TotalTime>231</TotalTime>
  <Words>794</Words>
  <Application>Microsoft Office PowerPoint</Application>
  <PresentationFormat>Widescreen</PresentationFormat>
  <Paragraphs>72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Progress Meetings in Calendar Module</vt:lpstr>
      <vt:lpstr>Progress Meeting in Calendar Module</vt:lpstr>
      <vt:lpstr>The Entry Form: Subject and Meeting Type</vt:lpstr>
      <vt:lpstr>Entry Form: Date, Time and Frequency</vt:lpstr>
      <vt:lpstr>The Agenda/Description Text Box</vt:lpstr>
      <vt:lpstr>Adding Invitees and Sending Invite</vt:lpstr>
      <vt:lpstr>Creating the event to enable tracking topics </vt:lpstr>
      <vt:lpstr>Creating Agenda Topics in the Event</vt:lpstr>
      <vt:lpstr>Assign task to individuals or person in a role</vt:lpstr>
      <vt:lpstr>Track Attendees</vt:lpstr>
      <vt:lpstr>How to accept meeting in e-builder and outlook</vt:lpstr>
      <vt:lpstr>Print to review the meeting minutes</vt:lpstr>
      <vt:lpstr>Publish the Meeting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Tanya West</dc:creator>
  <cp:lastModifiedBy>Angelina Farag</cp:lastModifiedBy>
  <cp:revision>23</cp:revision>
  <dcterms:created xsi:type="dcterms:W3CDTF">2023-07-19T12:51:16Z</dcterms:created>
  <dcterms:modified xsi:type="dcterms:W3CDTF">2026-03-12T11:37:25Z</dcterms:modified>
</cp:coreProperties>
</file>