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theme/themeOverride1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  <p:sldMasterId id="2147483675" r:id="rId2"/>
    <p:sldMasterId id="2147483689" r:id="rId3"/>
    <p:sldMasterId id="2147483696" r:id="rId4"/>
  </p:sldMasterIdLst>
  <p:notesMasterIdLst>
    <p:notesMasterId r:id="rId32"/>
  </p:notesMasterIdLst>
  <p:handoutMasterIdLst>
    <p:handoutMasterId r:id="rId33"/>
  </p:handoutMasterIdLst>
  <p:sldIdLst>
    <p:sldId id="832" r:id="rId5"/>
    <p:sldId id="489" r:id="rId6"/>
    <p:sldId id="834" r:id="rId7"/>
    <p:sldId id="835" r:id="rId8"/>
    <p:sldId id="491" r:id="rId9"/>
    <p:sldId id="836" r:id="rId10"/>
    <p:sldId id="353" r:id="rId11"/>
    <p:sldId id="346" r:id="rId12"/>
    <p:sldId id="847" r:id="rId13"/>
    <p:sldId id="457" r:id="rId14"/>
    <p:sldId id="360" r:id="rId15"/>
    <p:sldId id="466" r:id="rId16"/>
    <p:sldId id="831" r:id="rId17"/>
    <p:sldId id="494" r:id="rId18"/>
    <p:sldId id="837" r:id="rId19"/>
    <p:sldId id="500" r:id="rId20"/>
    <p:sldId id="498" r:id="rId21"/>
    <p:sldId id="848" r:id="rId22"/>
    <p:sldId id="851" r:id="rId23"/>
    <p:sldId id="505" r:id="rId24"/>
    <p:sldId id="506" r:id="rId25"/>
    <p:sldId id="504" r:id="rId26"/>
    <p:sldId id="852" r:id="rId27"/>
    <p:sldId id="842" r:id="rId28"/>
    <p:sldId id="497" r:id="rId29"/>
    <p:sldId id="374" r:id="rId30"/>
    <p:sldId id="828" r:id="rId3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D45811-478C-BF83-BA7C-09D16F2A0B09}" name="Adam Hanes" initials="AH" userId="S::Adam.Hanes@tampagov.net::af736599-8866-49fa-9bba-c2ebc060aa21" providerId="AD"/>
  <p188:author id="{217EF838-8E3B-8125-EF57-E96B73995406}" name="Michael Perry" initials="MP" userId="S::Michael.Perry@tampagov.net::89fd9210-5ff3-4c0f-921a-3d026b3d0a14" providerId="AD"/>
  <p188:author id="{E2DEC5A6-902D-406F-2B09-3CE641470020}" name="Dennis Rogero" initials="DR" userId="S::Dennis.Rogero@tampagov.net::a0f83237-75ab-4d05-bc06-0c5833fc7609" providerId="AD"/>
  <p188:author id="{499749AF-5F3B-4844-899E-64373244398F}" name="wreed@fordassocinc.com" initials="wr" userId="S::urn:spo:guest#wreed@fordassocinc.com::" providerId="AD"/>
  <p188:author id="{35D04FB6-FD55-C0EC-5BB6-1F9B3976AB32}" name="Thomas McColgan" initials="TM" userId="S::Thomas.Mccolgan@tampagov.net::f99e5bd0-f7e7-4139-a398-ca2e238842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70BC"/>
    <a:srgbClr val="7D7F7D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41" autoAdjust="0"/>
  </p:normalViewPr>
  <p:slideViewPr>
    <p:cSldViewPr snapToGrid="0">
      <p:cViewPr varScale="1">
        <p:scale>
          <a:sx n="101" d="100"/>
          <a:sy n="101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1\revfin\budget\FY26%20Budget%20Planning\Mayor's%20Presentation\Backup\FY2026%20Net%20Budget%20All%20Funds%20Pie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as1\revfin\budget\FY27%20Budget%20Planning\Mid%20Year%20Review\Backup\Fund%20Balance%20Calculation%20Chart%20(FY2026%20Mid-Year)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1\revfin\budget\FY26%20Budget%20Planning\Mayor's%20Presentation\Backup\FY2026%20Net%20Budget%20All%20Funds%20Pie%20Char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1\revfin\budget\FY26%20Budget%20Planning\Mayor's%20Presentation\Backup\FY2026%20General%20Fund%20Expenditures%20Pie%20Cha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nas1\revfin\budget\FY26%20Budget%20Planning\Mayor's%20Presentation\Backup\FY2026%20Enterprise%20Fund%20Chart%20in%20Microsoft%20PowerPoin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1\revfin\budget\FY26%20Budget%20Planning\Mayor's%20Presentation\Backup\FY2026%20Net%20Budget%20All%20Funds%20Pie%20Char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1\revfin\budget\FY27%20Budget%20Planning\Mid%20Year%20Review\Backup\Electric%20Franchise%20Fee-%20Electric%20Utilities%20Services%20Tax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0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24190788508433"/>
          <c:y val="0.15868421322656728"/>
          <c:w val="0.48351618422983134"/>
          <c:h val="0.8067402751792858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DC-4A1D-9E54-1FD229786D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DC-4A1D-9E54-1FD229786D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DC-4A1D-9E54-1FD229786D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DC-4A1D-9E54-1FD229786D8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DC-4A1D-9E54-1FD229786D8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DC-4A1D-9E54-1FD229786D8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9DC-4A1D-9E54-1FD229786D8B}"/>
              </c:ext>
            </c:extLst>
          </c:dPt>
          <c:dLbls>
            <c:dLbl>
              <c:idx val="0"/>
              <c:layout>
                <c:manualLayout>
                  <c:x val="0.12111969585730924"/>
                  <c:y val="-4.7172660960148258E-2"/>
                </c:manualLayout>
              </c:layout>
              <c:tx>
                <c:rich>
                  <a:bodyPr/>
                  <a:lstStyle/>
                  <a:p>
                    <a:fld id="{B7EF7827-9614-4BD2-8F54-0FE7C5C95C95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2FB80BDA-BF99-45FA-BA44-E4A4BD7F7332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40.8%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9DC-4A1D-9E54-1FD229786D8B}"/>
                </c:ext>
              </c:extLst>
            </c:dLbl>
            <c:dLbl>
              <c:idx val="1"/>
              <c:layout>
                <c:manualLayout>
                  <c:x val="-0.17449079908033266"/>
                  <c:y val="-5.6165050891896925E-2"/>
                </c:manualLayout>
              </c:layout>
              <c:tx>
                <c:rich>
                  <a:bodyPr/>
                  <a:lstStyle/>
                  <a:p>
                    <a:fld id="{70E1BA9F-658F-4508-ADB3-FAF84CCD8B82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B605FBB7-9E15-4FDC-9DBC-776B3CF1AE2B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35.6%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9DC-4A1D-9E54-1FD229786D8B}"/>
                </c:ext>
              </c:extLst>
            </c:dLbl>
            <c:dLbl>
              <c:idx val="2"/>
              <c:layout>
                <c:manualLayout>
                  <c:x val="-2.5353336123338913E-2"/>
                  <c:y val="0.28088761632068721"/>
                </c:manualLayout>
              </c:layout>
              <c:tx>
                <c:rich>
                  <a:bodyPr/>
                  <a:lstStyle/>
                  <a:p>
                    <a:fld id="{EB3955CF-9513-4BE3-B0E0-B3EC27460F2A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E220F966-D5DD-4FAD-A717-E4ADBE0C682A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8.5%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779369975406615"/>
                      <c:h val="0.209604934645322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9DC-4A1D-9E54-1FD229786D8B}"/>
                </c:ext>
              </c:extLst>
            </c:dLbl>
            <c:dLbl>
              <c:idx val="3"/>
              <c:layout>
                <c:manualLayout>
                  <c:x val="-5.5991407816148968E-2"/>
                  <c:y val="0.22910853282420326"/>
                </c:manualLayout>
              </c:layout>
              <c:tx>
                <c:rich>
                  <a:bodyPr/>
                  <a:lstStyle/>
                  <a:p>
                    <a:fld id="{C0C4E4D4-FDF5-450A-B986-9EEF42C497E5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ECC0490D-BB46-4B97-80B0-E89C299FC7E4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4.5%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80935147404772"/>
                      <c:h val="0.209604934645322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9DC-4A1D-9E54-1FD229786D8B}"/>
                </c:ext>
              </c:extLst>
            </c:dLbl>
            <c:dLbl>
              <c:idx val="4"/>
              <c:layout>
                <c:manualLayout>
                  <c:x val="-0.14039695579391159"/>
                  <c:y val="9.9340266414414444E-2"/>
                </c:manualLayout>
              </c:layout>
              <c:tx>
                <c:rich>
                  <a:bodyPr/>
                  <a:lstStyle/>
                  <a:p>
                    <a:fld id="{9BE9AF50-9BB0-4EE4-BA5F-A2884CF84D14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9D6E4457-1435-4B16-8472-3443AB9B15F2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4.3%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249999999999999"/>
                      <c:h val="0.209604934645322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9DC-4A1D-9E54-1FD229786D8B}"/>
                </c:ext>
              </c:extLst>
            </c:dLbl>
            <c:dLbl>
              <c:idx val="5"/>
              <c:layout>
                <c:manualLayout>
                  <c:x val="-4.8424421848843699E-2"/>
                  <c:y val="-1.1145507971732642E-3"/>
                </c:manualLayout>
              </c:layout>
              <c:tx>
                <c:rich>
                  <a:bodyPr/>
                  <a:lstStyle/>
                  <a:p>
                    <a:fld id="{21418D98-A29B-4106-8D28-894A815E0DA6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E4264A23-90D6-4DC0-996B-EF5D0D0323EE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3.3%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9DC-4A1D-9E54-1FD229786D8B}"/>
                </c:ext>
              </c:extLst>
            </c:dLbl>
            <c:dLbl>
              <c:idx val="6"/>
              <c:layout>
                <c:manualLayout>
                  <c:x val="0.32946568809804289"/>
                  <c:y val="0"/>
                </c:manualLayout>
              </c:layout>
              <c:tx>
                <c:rich>
                  <a:bodyPr/>
                  <a:lstStyle/>
                  <a:p>
                    <a:fld id="{3CF4190B-D8B6-4E8A-8DCA-D964AC569F75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16A6028D-168E-448D-91D7-13ECDFA8AD18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3.0%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985892388451443"/>
                      <c:h val="0.209604934645322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9DC-4A1D-9E54-1FD229786D8B}"/>
                </c:ext>
              </c:extLst>
            </c:dLbl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'Net Budget All Funds'!$A$6:$A$12</c:f>
              <c:strCache>
                <c:ptCount val="7"/>
                <c:pt idx="0">
                  <c:v>Enterprise Funds</c:v>
                </c:pt>
                <c:pt idx="1">
                  <c:v>General Fund</c:v>
                </c:pt>
                <c:pt idx="2">
                  <c:v>Special Revenue Funds</c:v>
                </c:pt>
                <c:pt idx="3">
                  <c:v>Trust and Agency Funds</c:v>
                </c:pt>
                <c:pt idx="4">
                  <c:v>Capital Project Funds</c:v>
                </c:pt>
                <c:pt idx="5">
                  <c:v>Debt Services Funds</c:v>
                </c:pt>
                <c:pt idx="6">
                  <c:v>Internal Service Funds</c:v>
                </c:pt>
              </c:strCache>
            </c:strRef>
          </c:cat>
          <c:val>
            <c:numRef>
              <c:f>'Net Budget All Funds'!$I$6:$I$12</c:f>
              <c:numCache>
                <c:formatCode>_(* #,##0.0_);_(* \(#,##0.0\);_(* "-"??_);_(@_)</c:formatCode>
                <c:ptCount val="7"/>
                <c:pt idx="0">
                  <c:v>813.8</c:v>
                </c:pt>
                <c:pt idx="1">
                  <c:v>708.2</c:v>
                </c:pt>
                <c:pt idx="2">
                  <c:v>169</c:v>
                </c:pt>
                <c:pt idx="3">
                  <c:v>89.4</c:v>
                </c:pt>
                <c:pt idx="4">
                  <c:v>85.8</c:v>
                </c:pt>
                <c:pt idx="5">
                  <c:v>65.900000000000006</c:v>
                </c:pt>
                <c:pt idx="6">
                  <c:v>60.2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9DC-4A1D-9E54-1FD229786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88442043973731"/>
          <c:y val="8.1755871258164706E-2"/>
          <c:w val="0.8796526950028829"/>
          <c:h val="0.76009528769849255"/>
        </c:manualLayout>
      </c:layout>
      <c:lineChart>
        <c:grouping val="standard"/>
        <c:varyColors val="0"/>
        <c:ser>
          <c:idx val="0"/>
          <c:order val="0"/>
          <c:dLbls>
            <c:dLbl>
              <c:idx val="2"/>
              <c:layout>
                <c:manualLayout>
                  <c:x val="-4.0852746781395381E-2"/>
                  <c:y val="-4.85295490880169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B7-48F6-BCFB-442F03C36041}"/>
                </c:ext>
              </c:extLst>
            </c:dLbl>
            <c:dLbl>
              <c:idx val="6"/>
              <c:layout>
                <c:manualLayout>
                  <c:x val="-5.7351928754051443E-2"/>
                  <c:y val="-5.3641290960347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7C-45F6-8D75-8D6EB5128F97}"/>
                </c:ext>
              </c:extLst>
            </c:dLbl>
            <c:dLbl>
              <c:idx val="7"/>
              <c:layout>
                <c:manualLayout>
                  <c:x val="-6.1883886774916991E-2"/>
                  <c:y val="-5.1085420024182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B7-48F6-BCFB-442F03C36041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'GenFund-Utax'!$Q$91:$Y$91</c:f>
              <c:strCache>
                <c:ptCount val="9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  <c:pt idx="6">
                  <c:v>FY2024</c:v>
                </c:pt>
                <c:pt idx="7">
                  <c:v>FY2025</c:v>
                </c:pt>
                <c:pt idx="8">
                  <c:v>FY2026 Budget</c:v>
                </c:pt>
              </c:strCache>
            </c:strRef>
          </c:cat>
          <c:val>
            <c:numRef>
              <c:f>'GenFund-Utax'!$Q$92:$Y$92</c:f>
              <c:numCache>
                <c:formatCode>_("$"* #,##0.0_);_("$"* \(#,##0.0\);_("$"* "-"??_);_(@_)</c:formatCode>
                <c:ptCount val="9"/>
                <c:pt idx="0">
                  <c:v>73.2</c:v>
                </c:pt>
                <c:pt idx="1">
                  <c:v>74.5</c:v>
                </c:pt>
                <c:pt idx="2">
                  <c:v>72.5</c:v>
                </c:pt>
                <c:pt idx="3">
                  <c:v>81.3</c:v>
                </c:pt>
                <c:pt idx="4">
                  <c:v>91.3</c:v>
                </c:pt>
                <c:pt idx="5">
                  <c:v>96.3</c:v>
                </c:pt>
                <c:pt idx="6">
                  <c:v>100.5</c:v>
                </c:pt>
                <c:pt idx="7">
                  <c:v>112.2</c:v>
                </c:pt>
                <c:pt idx="8">
                  <c:v>133.69999999999999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E8-4847-9A0C-7668632215EA}"/>
            </c:ext>
          </c:extLst>
        </c:ser>
        <c:ser>
          <c:idx val="1"/>
          <c:order val="1"/>
          <c:spPr>
            <a:ln w="101600">
              <a:solidFill>
                <a:sysClr val="windowText" lastClr="000000"/>
              </a:solidFill>
            </a:ln>
          </c:spPr>
          <c:marker>
            <c:symbol val="square"/>
            <c:size val="1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3"/>
              <c:layout>
                <c:manualLayout>
                  <c:x val="-3.5581490805433318E-2"/>
                  <c:y val="0.10220303999716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A8-47F8-BF27-9F8015D00690}"/>
                </c:ext>
              </c:extLst>
            </c:dLbl>
            <c:dLbl>
              <c:idx val="4"/>
              <c:layout>
                <c:manualLayout>
                  <c:x val="-1.0211982336425979E-2"/>
                  <c:y val="-5.1085420024182183E-2"/>
                </c:manualLayout>
              </c:layout>
              <c:spPr>
                <a:ln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7C-45F6-8D75-8D6EB5128F97}"/>
                </c:ext>
              </c:extLst>
            </c:dLbl>
            <c:dLbl>
              <c:idx val="8"/>
              <c:layout>
                <c:manualLayout>
                  <c:x val="-3.5581490805433318E-2"/>
                  <c:y val="4.98714819543436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06-46AB-B5D5-D55E2C9A5084}"/>
                </c:ext>
              </c:extLst>
            </c:dLbl>
            <c:spPr>
              <a:ln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'GenFund-Utax'!$Q$91:$Y$91</c:f>
              <c:strCache>
                <c:ptCount val="9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  <c:pt idx="6">
                  <c:v>FY2024</c:v>
                </c:pt>
                <c:pt idx="7">
                  <c:v>FY2025</c:v>
                </c:pt>
                <c:pt idx="8">
                  <c:v>FY2026 Budget</c:v>
                </c:pt>
              </c:strCache>
            </c:strRef>
          </c:cat>
          <c:val>
            <c:numRef>
              <c:f>'GenFund-Utax'!$Q$93:$Y$93</c:f>
              <c:numCache>
                <c:formatCode>General</c:formatCode>
                <c:ptCount val="9"/>
                <c:pt idx="8" formatCode="_(&quot;$&quot;* #,##0.0_);_(&quot;$&quot;* \(#,##0.0\);_(&quot;$&quot;* &quot;-&quot;??_);_(@_)">
                  <c:v>127.9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5E8-4847-9A0C-766863221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64736"/>
        <c:axId val="46966272"/>
      </c:lineChart>
      <c:catAx>
        <c:axId val="46964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966272"/>
        <c:crosses val="autoZero"/>
        <c:auto val="1"/>
        <c:lblAlgn val="ctr"/>
        <c:lblOffset val="100"/>
        <c:noMultiLvlLbl val="0"/>
      </c:catAx>
      <c:valAx>
        <c:axId val="46966272"/>
        <c:scaling>
          <c:orientation val="minMax"/>
          <c:max val="140"/>
          <c:min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$ Millions</a:t>
                </a:r>
              </a:p>
            </c:rich>
          </c:tx>
          <c:layout>
            <c:manualLayout>
              <c:xMode val="edge"/>
              <c:yMode val="edge"/>
              <c:x val="0"/>
              <c:y val="0.40233353028968677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46964736"/>
        <c:crosses val="autoZero"/>
        <c:crossBetween val="between"/>
        <c:majorUnit val="20"/>
      </c:valAx>
    </c:plotArea>
    <c:plotVisOnly val="1"/>
    <c:dispBlanksAs val="gap"/>
    <c:showDLblsOverMax val="0"/>
  </c:chart>
  <c:spPr>
    <a:ln w="9525">
      <a:noFill/>
    </a:ln>
  </c:spPr>
  <c:txPr>
    <a:bodyPr/>
    <a:lstStyle/>
    <a:p>
      <a:pPr>
        <a:defRPr sz="1800">
          <a:latin typeface="+mn-lt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39834930272271"/>
          <c:y val="0.16031874049182171"/>
          <c:w val="0.86408129104343889"/>
          <c:h val="0.695136846966991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'FB History'!$A$18</c:f>
              <c:strCache>
                <c:ptCount val="1"/>
                <c:pt idx="0">
                  <c:v>Ending Available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'FB History'!$AE$5:$AM$5</c:f>
              <c:strCache>
                <c:ptCount val="9"/>
                <c:pt idx="0">
                  <c:v>FY2018 </c:v>
                </c:pt>
                <c:pt idx="1">
                  <c:v>FY2019</c:v>
                </c:pt>
                <c:pt idx="2">
                  <c:v>FY2020 </c:v>
                </c:pt>
                <c:pt idx="3">
                  <c:v>FY2021 </c:v>
                </c:pt>
                <c:pt idx="4">
                  <c:v>FY2022</c:v>
                </c:pt>
                <c:pt idx="5">
                  <c:v>FY2023</c:v>
                </c:pt>
                <c:pt idx="6">
                  <c:v>FY2024</c:v>
                </c:pt>
                <c:pt idx="7">
                  <c:v>FY2025</c:v>
                </c:pt>
                <c:pt idx="8">
                  <c:v>FY2026 Projection</c:v>
                </c:pt>
              </c:strCache>
            </c:strRef>
          </c:cat>
          <c:val>
            <c:numRef>
              <c:f>'FB History'!$AE$18:$AM$18</c:f>
              <c:numCache>
                <c:formatCode>_(* #,##0_);_(* \(#,##0\);_(* "-"??_);_(@_)</c:formatCode>
                <c:ptCount val="9"/>
                <c:pt idx="0">
                  <c:v>96387451</c:v>
                </c:pt>
                <c:pt idx="1">
                  <c:v>106422816</c:v>
                </c:pt>
                <c:pt idx="2">
                  <c:v>120391476</c:v>
                </c:pt>
                <c:pt idx="3">
                  <c:v>124477191</c:v>
                </c:pt>
                <c:pt idx="4">
                  <c:v>127497405</c:v>
                </c:pt>
                <c:pt idx="5">
                  <c:v>137000000</c:v>
                </c:pt>
                <c:pt idx="6">
                  <c:v>149260800</c:v>
                </c:pt>
                <c:pt idx="7">
                  <c:v>159500000</c:v>
                </c:pt>
                <c:pt idx="8">
                  <c:v>172592202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D-4D54-B269-7C953FC80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206848"/>
        <c:axId val="288208384"/>
      </c:barChart>
      <c:lineChart>
        <c:grouping val="standard"/>
        <c:varyColors val="0"/>
        <c:ser>
          <c:idx val="1"/>
          <c:order val="1"/>
          <c:tx>
            <c:strRef>
              <c:f>'FB History'!$A$31</c:f>
              <c:strCache>
                <c:ptCount val="1"/>
                <c:pt idx="0">
                  <c:v>Fund Balance Target</c:v>
                </c:pt>
              </c:strCache>
            </c:strRef>
          </c:tx>
          <c:spPr>
            <a:ln w="34925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'FB History'!$AE$5:$AM$5</c:f>
              <c:strCache>
                <c:ptCount val="9"/>
                <c:pt idx="0">
                  <c:v>FY2018 </c:v>
                </c:pt>
                <c:pt idx="1">
                  <c:v>FY2019</c:v>
                </c:pt>
                <c:pt idx="2">
                  <c:v>FY2020 </c:v>
                </c:pt>
                <c:pt idx="3">
                  <c:v>FY2021 </c:v>
                </c:pt>
                <c:pt idx="4">
                  <c:v>FY2022</c:v>
                </c:pt>
                <c:pt idx="5">
                  <c:v>FY2023</c:v>
                </c:pt>
                <c:pt idx="6">
                  <c:v>FY2024</c:v>
                </c:pt>
                <c:pt idx="7">
                  <c:v>FY2025</c:v>
                </c:pt>
                <c:pt idx="8">
                  <c:v>FY2026 Projection</c:v>
                </c:pt>
              </c:strCache>
            </c:strRef>
          </c:cat>
          <c:val>
            <c:numRef>
              <c:f>'FB History'!$AE$31:$AM$31</c:f>
              <c:numCache>
                <c:formatCode>"$"#,##0_);[Red]\("$"#,##0\)</c:formatCode>
                <c:ptCount val="9"/>
                <c:pt idx="0">
                  <c:v>83018355</c:v>
                </c:pt>
                <c:pt idx="1">
                  <c:v>87453023</c:v>
                </c:pt>
                <c:pt idx="2">
                  <c:v>87564776</c:v>
                </c:pt>
                <c:pt idx="3">
                  <c:v>92327701.600000009</c:v>
                </c:pt>
                <c:pt idx="4">
                  <c:v>105193210.60000001</c:v>
                </c:pt>
                <c:pt idx="5">
                  <c:v>118030169.60000001</c:v>
                </c:pt>
                <c:pt idx="6">
                  <c:v>129755980.60000001</c:v>
                </c:pt>
                <c:pt idx="7">
                  <c:v>138805001.59999999</c:v>
                </c:pt>
                <c:pt idx="8">
                  <c:v>147306833.20000002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8D-4D54-B269-7C953FC80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206848"/>
        <c:axId val="288208384"/>
      </c:lineChart>
      <c:catAx>
        <c:axId val="28820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65000"/>
                <a:lumOff val="35000"/>
              </a:schemeClr>
            </a:solidFill>
          </a:ln>
        </c:spPr>
        <c:crossAx val="288208384"/>
        <c:crosses val="autoZero"/>
        <c:auto val="1"/>
        <c:lblAlgn val="ctr"/>
        <c:lblOffset val="100"/>
        <c:noMultiLvlLbl val="0"/>
      </c:catAx>
      <c:valAx>
        <c:axId val="2882083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$ Thousands</a:t>
                </a:r>
              </a:p>
            </c:rich>
          </c:tx>
          <c:layout>
            <c:manualLayout>
              <c:xMode val="edge"/>
              <c:yMode val="edge"/>
              <c:x val="8.5587672356007595E-3"/>
              <c:y val="0.41871887668185293"/>
            </c:manualLayout>
          </c:layout>
          <c:overlay val="0"/>
        </c:title>
        <c:numFmt formatCode="#,##0_);[Red]\(#,##0\)" sourceLinked="0"/>
        <c:majorTickMark val="out"/>
        <c:minorTickMark val="none"/>
        <c:tickLblPos val="nextTo"/>
        <c:spPr>
          <a:ln>
            <a:solidFill>
              <a:schemeClr val="tx1">
                <a:lumMod val="65000"/>
                <a:lumOff val="35000"/>
              </a:schemeClr>
            </a:solidFill>
          </a:ln>
        </c:spPr>
        <c:crossAx val="28820684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24190788508433"/>
          <c:y val="0.15868421322656728"/>
          <c:w val="0.48351618422983134"/>
          <c:h val="0.80674027517928582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rgbClr val="8DC6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DC-4A1D-9E54-1FD229786D8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DC-4A1D-9E54-1FD229786D8B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DC-4A1D-9E54-1FD229786D8B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DC-4A1D-9E54-1FD229786D8B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DC-4A1D-9E54-1FD229786D8B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DC-4A1D-9E54-1FD229786D8B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9DC-4A1D-9E54-1FD229786D8B}"/>
              </c:ext>
            </c:extLst>
          </c:dPt>
          <c:dLbls>
            <c:dLbl>
              <c:idx val="0"/>
              <c:layout>
                <c:manualLayout>
                  <c:x val="4.5149781966230602E-2"/>
                  <c:y val="-4.7172628168137817E-2"/>
                </c:manualLayout>
              </c:layout>
              <c:tx>
                <c:rich>
                  <a:bodyPr/>
                  <a:lstStyle/>
                  <a:p>
                    <a:fld id="{B7EF7827-9614-4BD2-8F54-0FE7C5C95C95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2FB80BDA-BF99-45FA-BA44-E4A4BD7F7332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40.8%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9DC-4A1D-9E54-1FD229786D8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DC-4A1D-9E54-1FD229786D8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4779369975406615"/>
                      <c:h val="0.20960493464532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9DC-4A1D-9E54-1FD229786D8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1249999999999999"/>
                      <c:h val="0.20960493464532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9DC-4A1D-9E54-1FD229786D8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5985892388451443"/>
                      <c:h val="0.20960493464532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9DC-4A1D-9E54-1FD229786D8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980935147404772"/>
                      <c:h val="0.20960493464532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9DC-4A1D-9E54-1FD229786D8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9DC-4A1D-9E54-1FD229786D8B}"/>
                </c:ext>
              </c:extLst>
            </c:dLbl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'Net Budget All Funds'!$A$6:$A$12</c:f>
              <c:strCache>
                <c:ptCount val="7"/>
                <c:pt idx="0">
                  <c:v>Enterprise Funds</c:v>
                </c:pt>
                <c:pt idx="1">
                  <c:v>General Fund</c:v>
                </c:pt>
                <c:pt idx="2">
                  <c:v>Special Revenue Funds</c:v>
                </c:pt>
                <c:pt idx="3">
                  <c:v>Trust and Agency Funds</c:v>
                </c:pt>
                <c:pt idx="4">
                  <c:v>Capital Project Funds</c:v>
                </c:pt>
                <c:pt idx="5">
                  <c:v>Debt Services Funds</c:v>
                </c:pt>
                <c:pt idx="6">
                  <c:v>Internal Service Funds</c:v>
                </c:pt>
              </c:strCache>
            </c:strRef>
          </c:cat>
          <c:val>
            <c:numRef>
              <c:f>'Net Budget All Funds'!$I$6:$I$12</c:f>
              <c:numCache>
                <c:formatCode>_(* #,##0.0_);_(* \(#,##0.0\);_(* "-"??_);_(@_)</c:formatCode>
                <c:ptCount val="7"/>
                <c:pt idx="0">
                  <c:v>813.8</c:v>
                </c:pt>
                <c:pt idx="1">
                  <c:v>708.2</c:v>
                </c:pt>
                <c:pt idx="2">
                  <c:v>169</c:v>
                </c:pt>
                <c:pt idx="3">
                  <c:v>89.4</c:v>
                </c:pt>
                <c:pt idx="4">
                  <c:v>85.8</c:v>
                </c:pt>
                <c:pt idx="5">
                  <c:v>65.900000000000006</c:v>
                </c:pt>
                <c:pt idx="6">
                  <c:v>60.2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9DC-4A1D-9E54-1FD229786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FY2026 General Fund Expenditures</a:t>
            </a:r>
          </a:p>
          <a:p>
            <a:pPr>
              <a:defRPr/>
            </a:pPr>
            <a:r>
              <a:rPr lang="en-US" sz="2400" b="1"/>
              <a:t>$708.2 million</a:t>
            </a:r>
          </a:p>
        </c:rich>
      </c:tx>
      <c:layout>
        <c:manualLayout>
          <c:xMode val="edge"/>
          <c:yMode val="edge"/>
          <c:x val="0.1635196309747571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04-45FF-AF16-03C2B491EC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04-45FF-AF16-03C2B491EC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04-45FF-AF16-03C2B491EC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04-45FF-AF16-03C2B491EC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B04-45FF-AF16-03C2B491ECA9}"/>
              </c:ext>
            </c:extLst>
          </c:dPt>
          <c:dLbls>
            <c:dLbl>
              <c:idx val="0"/>
              <c:layout>
                <c:manualLayout>
                  <c:x val="2.6422159581439373E-2"/>
                  <c:y val="0.10423364869572964"/>
                </c:manualLayout>
              </c:layout>
              <c:tx>
                <c:rich>
                  <a:bodyPr/>
                  <a:lstStyle/>
                  <a:p>
                    <a:fld id="{F3A2EC33-C783-4E56-B2FB-8DFA49AC82D9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7752BE14-0406-4BA2-A573-0459DA0E4B51}" type="VALUE">
                      <a:rPr lang="en-US"/>
                      <a:pPr/>
                      <a:t>[VALUE]</a:t>
                    </a:fld>
                    <a:endParaRPr lang="en-US" baseline="0"/>
                  </a:p>
                  <a:p>
                    <a:fld id="{D66454A0-C781-4DCA-B735-2216153304B8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04-45FF-AF16-03C2B491ECA9}"/>
                </c:ext>
              </c:extLst>
            </c:dLbl>
            <c:dLbl>
              <c:idx val="1"/>
              <c:layout>
                <c:manualLayout>
                  <c:x val="5.3230565465974614E-3"/>
                  <c:y val="0.12691659414975437"/>
                </c:manualLayout>
              </c:layout>
              <c:tx>
                <c:rich>
                  <a:bodyPr/>
                  <a:lstStyle/>
                  <a:p>
                    <a:fld id="{6EC8CBB3-EC71-490D-8882-7299752B660D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2D429BA1-36D8-402A-8AB9-3886496B0FA1}" type="VALUE">
                      <a:rPr lang="en-US"/>
                      <a:pPr/>
                      <a:t>[VALUE]</a:t>
                    </a:fld>
                    <a:endParaRPr lang="en-US" baseline="0"/>
                  </a:p>
                  <a:p>
                    <a:r>
                      <a:rPr lang="en-US"/>
                      <a:t>18.8%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B04-45FF-AF16-03C2B491ECA9}"/>
                </c:ext>
              </c:extLst>
            </c:dLbl>
            <c:dLbl>
              <c:idx val="2"/>
              <c:layout>
                <c:manualLayout>
                  <c:x val="-8.9257121667082315E-2"/>
                  <c:y val="0.24919720994163116"/>
                </c:manualLayout>
              </c:layout>
              <c:tx>
                <c:rich>
                  <a:bodyPr/>
                  <a:lstStyle/>
                  <a:p>
                    <a:fld id="{E6B2BD04-4C54-49A6-9EC5-B70BD8DA79C1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490AF585-F341-41DE-949C-58E0B69F01CD}" type="VALUE">
                      <a:rPr lang="en-US"/>
                      <a:pPr/>
                      <a:t>[VALUE]</a:t>
                    </a:fld>
                    <a:endParaRPr lang="en-US" baseline="0"/>
                  </a:p>
                  <a:p>
                    <a:fld id="{92C2FBFE-563E-4128-B873-17B61211F157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B04-45FF-AF16-03C2B491ECA9}"/>
                </c:ext>
              </c:extLst>
            </c:dLbl>
            <c:dLbl>
              <c:idx val="3"/>
              <c:layout>
                <c:manualLayout>
                  <c:x val="-0.1608007849745334"/>
                  <c:y val="0.18931328737855738"/>
                </c:manualLayout>
              </c:layout>
              <c:tx>
                <c:rich>
                  <a:bodyPr/>
                  <a:lstStyle/>
                  <a:p>
                    <a:fld id="{8430F287-BA1E-4FDA-ACC9-D15C0860DF35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331FF617-1F6F-4C72-842D-55EF219A3FAA}" type="VALUE">
                      <a:rPr lang="en-US"/>
                      <a:pPr/>
                      <a:t>[VALUE]</a:t>
                    </a:fld>
                    <a:endParaRPr lang="en-US" baseline="0"/>
                  </a:p>
                  <a:p>
                    <a:fld id="{B8EAA0BA-FAEE-438B-8B3E-101D78A7CE42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B04-45FF-AF16-03C2B491ECA9}"/>
                </c:ext>
              </c:extLst>
            </c:dLbl>
            <c:dLbl>
              <c:idx val="4"/>
              <c:layout>
                <c:manualLayout>
                  <c:x val="-0.2099467091052192"/>
                  <c:y val="8.4320398543404354E-2"/>
                </c:manualLayout>
              </c:layout>
              <c:tx>
                <c:rich>
                  <a:bodyPr/>
                  <a:lstStyle/>
                  <a:p>
                    <a:fld id="{A068825C-A5FC-454A-836A-06F7E8BCD287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F8F9AED2-9146-48DC-9FC4-DCA71EA37C40}" type="VALUE">
                      <a:rPr lang="en-US"/>
                      <a:pPr/>
                      <a:t>[VALUE]</a:t>
                    </a:fld>
                    <a:endParaRPr lang="en-US" baseline="0"/>
                  </a:p>
                  <a:p>
                    <a:fld id="{55531432-91AC-4582-8DCE-FA38BD981C01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B04-45FF-AF16-03C2B491EC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'General Fund Pie Chart'!$J$8:$J$12</c:f>
              <c:strCache>
                <c:ptCount val="5"/>
                <c:pt idx="0">
                  <c:v>Public Safety</c:v>
                </c:pt>
                <c:pt idx="1">
                  <c:v>Central Government</c:v>
                </c:pt>
                <c:pt idx="2">
                  <c:v>Parks &amp; Recreation</c:v>
                </c:pt>
                <c:pt idx="3">
                  <c:v>Public Works</c:v>
                </c:pt>
                <c:pt idx="4">
                  <c:v>Economic Development</c:v>
                </c:pt>
              </c:strCache>
            </c:strRef>
          </c:cat>
          <c:val>
            <c:numRef>
              <c:f>'General Fund Pie Chart'!$K$8:$K$12</c:f>
              <c:numCache>
                <c:formatCode>General</c:formatCode>
                <c:ptCount val="5"/>
                <c:pt idx="0">
                  <c:v>427.4</c:v>
                </c:pt>
                <c:pt idx="1">
                  <c:v>133.5</c:v>
                </c:pt>
                <c:pt idx="2">
                  <c:v>71.599999999999994</c:v>
                </c:pt>
                <c:pt idx="3">
                  <c:v>38.299999999999997</c:v>
                </c:pt>
                <c:pt idx="4">
                  <c:v>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B04-45FF-AF16-03C2B491E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FY2026 Enterprise Fund Expenditures</a:t>
            </a:r>
          </a:p>
          <a:p>
            <a:pPr>
              <a:defRPr/>
            </a:pPr>
            <a:r>
              <a:rPr lang="en-US" sz="2400" b="1"/>
              <a:t>$813.8 million</a:t>
            </a:r>
          </a:p>
        </c:rich>
      </c:tx>
      <c:layout>
        <c:manualLayout>
          <c:xMode val="edge"/>
          <c:yMode val="edge"/>
          <c:x val="0.10989121724401023"/>
          <c:y val="8.190962578297866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274497134365389"/>
          <c:y val="0.22776438819346626"/>
          <c:w val="0.5754810157602045"/>
          <c:h val="0.6916137389427474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99-4977-9132-09A8503511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99-4977-9132-09A8503511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99-4977-9132-09A8503511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99-4977-9132-09A8503511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499-4977-9132-09A8503511FE}"/>
              </c:ext>
            </c:extLst>
          </c:dPt>
          <c:dLbls>
            <c:dLbl>
              <c:idx val="0"/>
              <c:layout>
                <c:manualLayout>
                  <c:x val="6.9395965419880246E-2"/>
                  <c:y val="0.15193151806436364"/>
                </c:manualLayout>
              </c:layout>
              <c:tx>
                <c:rich>
                  <a:bodyPr/>
                  <a:lstStyle/>
                  <a:p>
                    <a:fld id="{F22554D4-609E-4D79-8972-CB2F12ED0699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53AFB9F4-DE05-4B50-9637-C1A1DF2C1DD1}" type="VALUE">
                      <a:rPr lang="en-US"/>
                      <a:pPr/>
                      <a:t>[VALUE]</a:t>
                    </a:fld>
                    <a:endParaRPr lang="en-US" baseline="0"/>
                  </a:p>
                  <a:p>
                    <a:fld id="{B46DBCAC-4B4F-4CBD-97A9-4D3BE5C3E1A9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499-4977-9132-09A8503511FE}"/>
                </c:ext>
              </c:extLst>
            </c:dLbl>
            <c:dLbl>
              <c:idx val="1"/>
              <c:layout>
                <c:manualLayout>
                  <c:x val="-7.0171542053353325E-2"/>
                  <c:y val="2.5136106464297783E-2"/>
                </c:manualLayout>
              </c:layout>
              <c:tx>
                <c:rich>
                  <a:bodyPr/>
                  <a:lstStyle/>
                  <a:p>
                    <a:fld id="{A03B63C1-DFFF-4462-AEA9-9C352181F410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FCD0255B-29C1-453F-AE5A-FB08655DD612}" type="VALUE">
                      <a:rPr lang="en-US"/>
                      <a:pPr/>
                      <a:t>[VALUE]</a:t>
                    </a:fld>
                    <a:endParaRPr lang="en-US" baseline="0"/>
                  </a:p>
                  <a:p>
                    <a:fld id="{F4A68161-3850-41FA-B852-D4531FF312E0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499-4977-9132-09A8503511FE}"/>
                </c:ext>
              </c:extLst>
            </c:dLbl>
            <c:dLbl>
              <c:idx val="2"/>
              <c:layout>
                <c:manualLayout>
                  <c:x val="-0.13266929694859883"/>
                  <c:y val="8.4668820998321015E-2"/>
                </c:manualLayout>
              </c:layout>
              <c:tx>
                <c:rich>
                  <a:bodyPr/>
                  <a:lstStyle/>
                  <a:p>
                    <a:fld id="{6F6B6F61-615E-4810-A2F0-5749D8CF5B9D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8035785F-78C3-48D1-A21E-D5AC8E84A0BD}" type="VALUE">
                      <a:rPr lang="en-US"/>
                      <a:pPr/>
                      <a:t>[VALUE]</a:t>
                    </a:fld>
                    <a:endParaRPr lang="en-US" baseline="0"/>
                  </a:p>
                  <a:p>
                    <a:fld id="{597424DD-2336-4A2D-A18F-B143014A86C1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499-4977-9132-09A8503511FE}"/>
                </c:ext>
              </c:extLst>
            </c:dLbl>
            <c:dLbl>
              <c:idx val="3"/>
              <c:layout>
                <c:manualLayout>
                  <c:x val="-0.32072882482160303"/>
                  <c:y val="9.6464911967538494E-2"/>
                </c:manualLayout>
              </c:layout>
              <c:tx>
                <c:rich>
                  <a:bodyPr/>
                  <a:lstStyle/>
                  <a:p>
                    <a:fld id="{A7BEF83C-2D5E-4B9C-A71F-CA18EB45FF1D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373311E2-E60A-4D04-AE1B-45F03F05E261}" type="VALUE">
                      <a:rPr lang="en-US"/>
                      <a:pPr/>
                      <a:t>[VALUE]</a:t>
                    </a:fld>
                    <a:endParaRPr lang="en-US" baseline="0"/>
                  </a:p>
                  <a:p>
                    <a:fld id="{8D7E20C9-B618-4EF3-AE7A-DF5FE6FBCC9F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499-4977-9132-09A8503511FE}"/>
                </c:ext>
              </c:extLst>
            </c:dLbl>
            <c:dLbl>
              <c:idx val="4"/>
              <c:layout>
                <c:manualLayout>
                  <c:x val="0.27693517886359159"/>
                  <c:y val="6.5880474785496787E-2"/>
                </c:manualLayout>
              </c:layout>
              <c:tx>
                <c:rich>
                  <a:bodyPr/>
                  <a:lstStyle/>
                  <a:p>
                    <a:fld id="{431FF152-942C-4C5A-95EB-5F4D1B45F636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D98FBB4C-ABB0-42AA-BD4E-B5871AF8FCB7}" type="VALUE">
                      <a:rPr lang="en-US"/>
                      <a:pPr/>
                      <a:t>[VALUE]</a:t>
                    </a:fld>
                    <a:endParaRPr lang="en-US" baseline="0"/>
                  </a:p>
                  <a:p>
                    <a:fld id="{F20FCCAF-01EB-4712-8C97-C04698B71A8D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499-4977-9132-09A8503511F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'Tampa Data Snapshot (62)'!$G$10:$G$14</c:f>
              <c:strCache>
                <c:ptCount val="5"/>
                <c:pt idx="0">
                  <c:v>Water</c:v>
                </c:pt>
                <c:pt idx="1">
                  <c:v>Wastewater</c:v>
                </c:pt>
                <c:pt idx="2">
                  <c:v>Solid Waste</c:v>
                </c:pt>
                <c:pt idx="3">
                  <c:v>Parking</c:v>
                </c:pt>
                <c:pt idx="4">
                  <c:v>Golf Courses</c:v>
                </c:pt>
              </c:strCache>
            </c:strRef>
          </c:cat>
          <c:val>
            <c:numRef>
              <c:f>'Tampa Data Snapshot (62)'!$H$10:$H$14</c:f>
              <c:numCache>
                <c:formatCode>General</c:formatCode>
                <c:ptCount val="5"/>
                <c:pt idx="0">
                  <c:v>379.9</c:v>
                </c:pt>
                <c:pt idx="1">
                  <c:v>248.6</c:v>
                </c:pt>
                <c:pt idx="2">
                  <c:v>134.69999999999999</c:v>
                </c:pt>
                <c:pt idx="3">
                  <c:v>42.8</c:v>
                </c:pt>
                <c:pt idx="4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499-4977-9132-09A850351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24190788508433"/>
          <c:y val="0.15868421322656728"/>
          <c:w val="0.48351618422983134"/>
          <c:h val="0.8067402751792858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DC-4A1D-9E54-1FD229786D8B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DC-4A1D-9E54-1FD229786D8B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DC-4A1D-9E54-1FD229786D8B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DC-4A1D-9E54-1FD229786D8B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DC-4A1D-9E54-1FD229786D8B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DC-4A1D-9E54-1FD229786D8B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9DC-4A1D-9E54-1FD229786D8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DC-4A1D-9E54-1FD229786D8B}"/>
                </c:ext>
              </c:extLst>
            </c:dLbl>
            <c:dLbl>
              <c:idx val="1"/>
              <c:layout>
                <c:manualLayout>
                  <c:x val="-0.17449079908033266"/>
                  <c:y val="-5.6165050891896925E-2"/>
                </c:manualLayout>
              </c:layout>
              <c:tx>
                <c:rich>
                  <a:bodyPr/>
                  <a:lstStyle/>
                  <a:p>
                    <a:fld id="{70E1BA9F-658F-4508-ADB3-FAF84CCD8B82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B605FBB7-9E15-4FDC-9DBC-776B3CF1AE2B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35.6%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9DC-4A1D-9E54-1FD229786D8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4779369975406615"/>
                      <c:h val="0.20960493464532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9DC-4A1D-9E54-1FD229786D8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1249999999999999"/>
                      <c:h val="0.20960493464532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9DC-4A1D-9E54-1FD229786D8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5985892388451443"/>
                      <c:h val="0.20960493464532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9DC-4A1D-9E54-1FD229786D8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980935147404772"/>
                      <c:h val="0.20960493464532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9DC-4A1D-9E54-1FD229786D8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9DC-4A1D-9E54-1FD229786D8B}"/>
                </c:ext>
              </c:extLst>
            </c:dLbl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'Net Budget All Funds'!$A$6:$A$12</c:f>
              <c:strCache>
                <c:ptCount val="7"/>
                <c:pt idx="0">
                  <c:v>Enterprise Funds</c:v>
                </c:pt>
                <c:pt idx="1">
                  <c:v>General Fund</c:v>
                </c:pt>
                <c:pt idx="2">
                  <c:v>Special Revenue Funds</c:v>
                </c:pt>
                <c:pt idx="3">
                  <c:v>Trust and Agency Funds</c:v>
                </c:pt>
                <c:pt idx="4">
                  <c:v>Capital Project Funds</c:v>
                </c:pt>
                <c:pt idx="5">
                  <c:v>Debt Services Funds</c:v>
                </c:pt>
                <c:pt idx="6">
                  <c:v>Internal Service Funds</c:v>
                </c:pt>
              </c:strCache>
            </c:strRef>
          </c:cat>
          <c:val>
            <c:numRef>
              <c:f>'Net Budget All Funds'!$I$6:$I$12</c:f>
              <c:numCache>
                <c:formatCode>_(* #,##0.0_);_(* \(#,##0.0\);_(* "-"??_);_(@_)</c:formatCode>
                <c:ptCount val="7"/>
                <c:pt idx="0">
                  <c:v>813.8</c:v>
                </c:pt>
                <c:pt idx="1">
                  <c:v>708.2</c:v>
                </c:pt>
                <c:pt idx="2">
                  <c:v>169</c:v>
                </c:pt>
                <c:pt idx="3">
                  <c:v>89.4</c:v>
                </c:pt>
                <c:pt idx="4">
                  <c:v>85.8</c:v>
                </c:pt>
                <c:pt idx="5">
                  <c:v>65.900000000000006</c:v>
                </c:pt>
                <c:pt idx="6">
                  <c:v>60.2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9DC-4A1D-9E54-1FD229786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65708017157922"/>
          <c:y val="8.1690380600408244E-2"/>
          <c:w val="0.87020958666446624"/>
          <c:h val="0.77912090699586023"/>
        </c:manualLayout>
      </c:layout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1.8927946140087595E-2"/>
                  <c:y val="4.26587227536275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9D-4B81-AD67-4D0F9A8134B6}"/>
                </c:ext>
              </c:extLst>
            </c:dLbl>
            <c:dLbl>
              <c:idx val="1"/>
              <c:layout>
                <c:manualLayout>
                  <c:x val="-1.8032476531455142E-2"/>
                  <c:y val="4.167933145868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A9-4DA6-9659-AC878E4469D9}"/>
                </c:ext>
              </c:extLst>
            </c:dLbl>
            <c:dLbl>
              <c:idx val="5"/>
              <c:layout>
                <c:manualLayout>
                  <c:x val="-3.4335376773931198E-2"/>
                  <c:y val="5.0552596045257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04-4929-9089-E37B8051D563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'prop tax data'!$N$4:$V$4</c:f>
              <c:strCache>
                <c:ptCount val="9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  <c:pt idx="6">
                  <c:v>FY2024</c:v>
                </c:pt>
                <c:pt idx="7">
                  <c:v>FY2025</c:v>
                </c:pt>
                <c:pt idx="8">
                  <c:v>FY2026 Budget</c:v>
                </c:pt>
              </c:strCache>
            </c:strRef>
          </c:cat>
          <c:val>
            <c:numRef>
              <c:f>'prop tax data'!$N$5:$V$5</c:f>
              <c:numCache>
                <c:formatCode>_("$"* #,##0.0_);_("$"* \(#,##0.0\);_("$"* "-"??_);_(@_)</c:formatCode>
                <c:ptCount val="9"/>
                <c:pt idx="0">
                  <c:v>183.6</c:v>
                </c:pt>
                <c:pt idx="1">
                  <c:v>202.9</c:v>
                </c:pt>
                <c:pt idx="2">
                  <c:v>221</c:v>
                </c:pt>
                <c:pt idx="3">
                  <c:v>241.3</c:v>
                </c:pt>
                <c:pt idx="4">
                  <c:v>261.39999999999998</c:v>
                </c:pt>
                <c:pt idx="5">
                  <c:v>301.7</c:v>
                </c:pt>
                <c:pt idx="6">
                  <c:v>337.6</c:v>
                </c:pt>
                <c:pt idx="7">
                  <c:v>358</c:v>
                </c:pt>
                <c:pt idx="8">
                  <c:v>380.4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A8D-4C89-B447-341A5962C324}"/>
            </c:ext>
          </c:extLst>
        </c:ser>
        <c:ser>
          <c:idx val="1"/>
          <c:order val="1"/>
          <c:spPr>
            <a:ln w="101600">
              <a:solidFill>
                <a:sysClr val="windowText" lastClr="000000"/>
              </a:solidFill>
            </a:ln>
          </c:spPr>
          <c:marker>
            <c:symbol val="square"/>
            <c:size val="1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3"/>
              <c:layout>
                <c:manualLayout>
                  <c:x val="-3.9553088257871884E-2"/>
                  <c:y val="-5.1043359277469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04-4929-9089-E37B8051D563}"/>
                </c:ext>
              </c:extLst>
            </c:dLbl>
            <c:dLbl>
              <c:idx val="4"/>
              <c:layout>
                <c:manualLayout>
                  <c:x val="-1.3881492246123135E-2"/>
                  <c:y val="-5.7763314599357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11-4FD5-9AAF-4F19F4174F24}"/>
                </c:ext>
              </c:extLst>
            </c:dLbl>
            <c:dLbl>
              <c:idx val="5"/>
              <c:layout>
                <c:manualLayout>
                  <c:x val="-8.6870023463458124E-3"/>
                  <c:y val="-5.8572937667618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11-4FD5-9AAF-4F19F4174F24}"/>
                </c:ext>
              </c:extLst>
            </c:dLbl>
            <c:dLbl>
              <c:idx val="6"/>
              <c:layout>
                <c:manualLayout>
                  <c:x val="0"/>
                  <c:y val="-6.389775018285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11-4FD5-9AAF-4F19F4174F24}"/>
                </c:ext>
              </c:extLst>
            </c:dLbl>
            <c:dLbl>
              <c:idx val="8"/>
              <c:layout>
                <c:manualLayout>
                  <c:x val="-8.6870023463458124E-3"/>
                  <c:y val="-5.5910531409999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D7-45C2-8882-0D2D81651B4D}"/>
                </c:ext>
              </c:extLst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'prop tax data'!$N$4:$V$4</c:f>
              <c:strCache>
                <c:ptCount val="9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  <c:pt idx="6">
                  <c:v>FY2024</c:v>
                </c:pt>
                <c:pt idx="7">
                  <c:v>FY2025</c:v>
                </c:pt>
                <c:pt idx="8">
                  <c:v>FY2026 Budget</c:v>
                </c:pt>
              </c:strCache>
            </c:strRef>
          </c:cat>
          <c:val>
            <c:numRef>
              <c:f>'prop tax data'!$N$6:$V$6</c:f>
              <c:numCache>
                <c:formatCode>General</c:formatCode>
                <c:ptCount val="9"/>
                <c:pt idx="8" formatCode="_(&quot;$&quot;* #,##0.0_);_(&quot;$&quot;* \(#,##0.0\);_(&quot;$&quot;* &quot;-&quot;??_);_(@_)">
                  <c:v>384.2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A8D-4C89-B447-341A5962C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058816"/>
        <c:axId val="81064704"/>
      </c:lineChart>
      <c:catAx>
        <c:axId val="81058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1064704"/>
        <c:crosses val="autoZero"/>
        <c:auto val="1"/>
        <c:lblAlgn val="ctr"/>
        <c:lblOffset val="0"/>
        <c:noMultiLvlLbl val="0"/>
      </c:catAx>
      <c:valAx>
        <c:axId val="81064704"/>
        <c:scaling>
          <c:orientation val="minMax"/>
          <c:max val="400"/>
          <c:min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$ Millions</a:t>
                </a:r>
              </a:p>
            </c:rich>
          </c:tx>
          <c:layout>
            <c:manualLayout>
              <c:xMode val="edge"/>
              <c:yMode val="edge"/>
              <c:x val="1.5857541369711126E-2"/>
              <c:y val="0.3745745652992869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81058816"/>
        <c:crosses val="autoZero"/>
        <c:crossBetween val="between"/>
        <c:majorUnit val="50"/>
      </c:valAx>
      <c:spPr>
        <a:ln>
          <a:noFill/>
        </a:ln>
      </c:spPr>
    </c:plotArea>
    <c:plotVisOnly val="1"/>
    <c:dispBlanksAs val="gap"/>
    <c:showDLblsOverMax val="0"/>
  </c:chart>
  <c:spPr>
    <a:ln w="9525">
      <a:noFill/>
    </a:ln>
  </c:spPr>
  <c:txPr>
    <a:bodyPr/>
    <a:lstStyle/>
    <a:p>
      <a:pPr>
        <a:defRPr sz="1800">
          <a:latin typeface="+mn-lt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dLbls>
            <c:dLbl>
              <c:idx val="2"/>
              <c:layout>
                <c:manualLayout>
                  <c:x val="-4.7295015025779472E-2"/>
                  <c:y val="-6.4779529791957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A7-49AD-89AB-A7A6A75CAA4E}"/>
                </c:ext>
              </c:extLst>
            </c:dLbl>
            <c:dLbl>
              <c:idx val="3"/>
              <c:layout>
                <c:manualLayout>
                  <c:x val="-5.7662313066641234E-2"/>
                  <c:y val="-6.1961494543884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D9-484F-A041-C4448A8C5839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'GenFund-Utax'!$Q$3:$Y$3</c:f>
              <c:strCache>
                <c:ptCount val="9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  <c:pt idx="6">
                  <c:v>FY2024</c:v>
                </c:pt>
                <c:pt idx="7">
                  <c:v>FY2025</c:v>
                </c:pt>
                <c:pt idx="8">
                  <c:v>FY2026 Budget</c:v>
                </c:pt>
              </c:strCache>
            </c:strRef>
          </c:cat>
          <c:val>
            <c:numRef>
              <c:f>'GenFund-Utax'!$Q$4:$Y$4</c:f>
              <c:numCache>
                <c:formatCode>_("$"* #,##0.0_);_("$"* \(#,##0.0\);_("$"* "-"??_);_(@_)</c:formatCode>
                <c:ptCount val="9"/>
                <c:pt idx="0">
                  <c:v>33</c:v>
                </c:pt>
                <c:pt idx="1">
                  <c:v>34.4</c:v>
                </c:pt>
                <c:pt idx="2">
                  <c:v>32.9</c:v>
                </c:pt>
                <c:pt idx="3">
                  <c:v>38.299999999999997</c:v>
                </c:pt>
                <c:pt idx="4">
                  <c:v>45.2</c:v>
                </c:pt>
                <c:pt idx="5">
                  <c:v>46.3</c:v>
                </c:pt>
                <c:pt idx="6">
                  <c:v>44.6</c:v>
                </c:pt>
                <c:pt idx="7">
                  <c:v>44</c:v>
                </c:pt>
                <c:pt idx="8">
                  <c:v>45.3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C7-4C23-BF7B-8F479276328B}"/>
            </c:ext>
          </c:extLst>
        </c:ser>
        <c:ser>
          <c:idx val="1"/>
          <c:order val="1"/>
          <c:spPr>
            <a:ln w="101600">
              <a:solidFill>
                <a:sysClr val="windowText" lastClr="000000"/>
              </a:solidFill>
            </a:ln>
          </c:spPr>
          <c:marker>
            <c:symbol val="square"/>
            <c:size val="10"/>
            <c:spPr>
              <a:solidFill>
                <a:srgbClr val="C00000"/>
              </a:solidFill>
              <a:ln>
                <a:solidFill>
                  <a:sysClr val="windowText" lastClr="000000"/>
                </a:solidFill>
              </a:ln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90A7-49AD-89AB-A7A6A75CAA4E}"/>
              </c:ext>
            </c:extLst>
          </c:dPt>
          <c:dLbls>
            <c:dLbl>
              <c:idx val="0"/>
              <c:layout>
                <c:manualLayout>
                  <c:x val="-2.7991190402533894E-2"/>
                  <c:y val="3.9572728598319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A7-49AD-89AB-A7A6A75CAA4E}"/>
                </c:ext>
              </c:extLst>
            </c:dLbl>
            <c:dLbl>
              <c:idx val="1"/>
              <c:layout>
                <c:manualLayout>
                  <c:x val="6.6397620619979003E-3"/>
                  <c:y val="-2.946127946127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D9-484F-A041-C4448A8C5839}"/>
                </c:ext>
              </c:extLst>
            </c:dLbl>
            <c:dLbl>
              <c:idx val="3"/>
              <c:layout>
                <c:manualLayout>
                  <c:x val="-3.7249257418468414E-2"/>
                  <c:y val="-6.012000836091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A7-49AD-89AB-A7A6A75CAA4E}"/>
                </c:ext>
              </c:extLst>
            </c:dLbl>
            <c:dLbl>
              <c:idx val="4"/>
              <c:layout>
                <c:manualLayout>
                  <c:x val="0"/>
                  <c:y val="-6.7632845953767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A3-483C-8397-E1F134B2FC6F}"/>
                </c:ext>
              </c:extLst>
            </c:dLbl>
            <c:dLbl>
              <c:idx val="5"/>
              <c:layout>
                <c:manualLayout>
                  <c:x val="-1.0367298040861847E-2"/>
                  <c:y val="5.072463446532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C7-4C23-BF7B-8F479276328B}"/>
                </c:ext>
              </c:extLst>
            </c:dLbl>
            <c:dLbl>
              <c:idx val="6"/>
              <c:layout>
                <c:manualLayout>
                  <c:x val="-8.063454031781438E-3"/>
                  <c:y val="7.89049869460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D9-484F-A041-C4448A8C5839}"/>
                </c:ext>
              </c:extLst>
            </c:dLbl>
            <c:numFmt formatCode="&quot;$&quot;#,##0.0" sourceLinked="0"/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'GenFund-Utax'!$Q$3:$Y$3</c:f>
              <c:strCache>
                <c:ptCount val="9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  <c:pt idx="6">
                  <c:v>FY2024</c:v>
                </c:pt>
                <c:pt idx="7">
                  <c:v>FY2025</c:v>
                </c:pt>
                <c:pt idx="8">
                  <c:v>FY2026 Budget</c:v>
                </c:pt>
              </c:strCache>
            </c:strRef>
          </c:cat>
          <c:val>
            <c:numRef>
              <c:f>'GenFund-Utax'!$Q$5:$Y$5</c:f>
              <c:numCache>
                <c:formatCode>General</c:formatCode>
                <c:ptCount val="9"/>
                <c:pt idx="8">
                  <c:v>42.6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C7-4C23-BF7B-8F4792763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48384"/>
        <c:axId val="55249920"/>
      </c:lineChart>
      <c:catAx>
        <c:axId val="55248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249920"/>
        <c:crosses val="autoZero"/>
        <c:auto val="1"/>
        <c:lblAlgn val="ctr"/>
        <c:lblOffset val="100"/>
        <c:noMultiLvlLbl val="0"/>
      </c:catAx>
      <c:valAx>
        <c:axId val="55249920"/>
        <c:scaling>
          <c:orientation val="minMax"/>
          <c:max val="50"/>
          <c:min val="2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$ Millions</a:t>
                </a:r>
              </a:p>
            </c:rich>
          </c:tx>
          <c:layout>
            <c:manualLayout>
              <c:xMode val="edge"/>
              <c:yMode val="edge"/>
              <c:x val="0"/>
              <c:y val="0.38842510882719589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55248384"/>
        <c:crosses val="autoZero"/>
        <c:crossBetween val="between"/>
        <c:majorUnit val="5"/>
      </c:valAx>
    </c:plotArea>
    <c:plotVisOnly val="1"/>
    <c:dispBlanksAs val="gap"/>
    <c:showDLblsOverMax val="0"/>
  </c:chart>
  <c:spPr>
    <a:ln w="9525">
      <a:noFill/>
    </a:ln>
  </c:spPr>
  <c:txPr>
    <a:bodyPr/>
    <a:lstStyle/>
    <a:p>
      <a:pPr>
        <a:defRPr sz="1800">
          <a:latin typeface="+mn-lt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5600686975168"/>
          <c:y val="7.3442532578357908E-2"/>
          <c:w val="0.88013059921149628"/>
          <c:h val="0.7641855431186458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6"/>
            <c:marker>
              <c:symbol val="diamond"/>
              <c:size val="7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70B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2C8-4CAD-92C5-D068E4B277B8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Sheet1!$A$1:$I$1</c:f>
              <c:strCache>
                <c:ptCount val="9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  <c:pt idx="6">
                  <c:v>FY2024</c:v>
                </c:pt>
                <c:pt idx="7">
                  <c:v>FY2025</c:v>
                </c:pt>
                <c:pt idx="8">
                  <c:v>FY2026 Budget</c:v>
                </c:pt>
              </c:strCache>
            </c:strRef>
          </c:cat>
          <c:val>
            <c:numRef>
              <c:f>Sheet1!$A$2:$I$2</c:f>
              <c:numCache>
                <c:formatCode>General</c:formatCode>
                <c:ptCount val="9"/>
                <c:pt idx="0">
                  <c:v>67.099999999999994</c:v>
                </c:pt>
                <c:pt idx="1">
                  <c:v>66.900000000000006</c:v>
                </c:pt>
                <c:pt idx="2">
                  <c:v>63.7</c:v>
                </c:pt>
                <c:pt idx="3">
                  <c:v>66.5</c:v>
                </c:pt>
                <c:pt idx="4">
                  <c:v>78.8</c:v>
                </c:pt>
                <c:pt idx="5">
                  <c:v>89.3</c:v>
                </c:pt>
                <c:pt idx="6">
                  <c:v>86.4</c:v>
                </c:pt>
                <c:pt idx="7">
                  <c:v>98.5</c:v>
                </c:pt>
                <c:pt idx="8">
                  <c:v>102.1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C8-4CAD-92C5-D068E4B277B8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rgbClr val="00B050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8"/>
            <c:marker>
              <c:symbol val="square"/>
              <c:size val="11"/>
              <c:spPr>
                <a:solidFill>
                  <a:srgbClr val="00B05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2C8-4CAD-92C5-D068E4B277B8}"/>
              </c:ext>
            </c:extLst>
          </c:dPt>
          <c:dLbls>
            <c:dLbl>
              <c:idx val="8"/>
              <c:layout>
                <c:manualLayout>
                  <c:x val="-2.0779225225305935E-2"/>
                  <c:y val="-4.5940938495142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C8-4CAD-92C5-D068E4B277B8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Sheet1!$A$1:$I$1</c:f>
              <c:strCache>
                <c:ptCount val="9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  <c:pt idx="6">
                  <c:v>FY2024</c:v>
                </c:pt>
                <c:pt idx="7">
                  <c:v>FY2025</c:v>
                </c:pt>
                <c:pt idx="8">
                  <c:v>FY2026 Budget</c:v>
                </c:pt>
              </c:strCache>
            </c:strRef>
          </c:cat>
          <c:val>
            <c:numRef>
              <c:f>Sheet1!$A$3:$I$3</c:f>
              <c:numCache>
                <c:formatCode>General</c:formatCode>
                <c:ptCount val="9"/>
                <c:pt idx="8">
                  <c:v>111.3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2C8-4CAD-92C5-D068E4B27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8378191"/>
        <c:axId val="508378671"/>
      </c:lineChart>
      <c:catAx>
        <c:axId val="5083781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508378671"/>
        <c:crosses val="autoZero"/>
        <c:auto val="1"/>
        <c:lblAlgn val="ctr"/>
        <c:lblOffset val="100"/>
        <c:noMultiLvlLbl val="0"/>
      </c:catAx>
      <c:valAx>
        <c:axId val="508378671"/>
        <c:scaling>
          <c:orientation val="minMax"/>
          <c:max val="130"/>
          <c:min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$ Millions</a:t>
                </a:r>
              </a:p>
            </c:rich>
          </c:tx>
          <c:layout>
            <c:manualLayout>
              <c:xMode val="edge"/>
              <c:yMode val="edge"/>
              <c:x val="1.0819912221221787E-2"/>
              <c:y val="0.403629675790893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508378191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0070BC"/>
              </a:solidFill>
            </a:ln>
          </c:spP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'GenFund-Utax'!$Q$57:$Y$57</c:f>
              <c:strCache>
                <c:ptCount val="9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  <c:pt idx="6">
                  <c:v>FY2024</c:v>
                </c:pt>
                <c:pt idx="7">
                  <c:v>FY2025</c:v>
                </c:pt>
                <c:pt idx="8">
                  <c:v>FY2026 Budget</c:v>
                </c:pt>
              </c:strCache>
            </c:strRef>
          </c:cat>
          <c:val>
            <c:numRef>
              <c:f>'GenFund-Utax'!$Q$58:$Y$58</c:f>
              <c:numCache>
                <c:formatCode>"$"#,##0.0</c:formatCode>
                <c:ptCount val="9"/>
                <c:pt idx="0">
                  <c:v>18.399999999999999</c:v>
                </c:pt>
                <c:pt idx="1">
                  <c:v>17.2</c:v>
                </c:pt>
                <c:pt idx="2">
                  <c:v>16.8</c:v>
                </c:pt>
                <c:pt idx="3">
                  <c:v>16.8</c:v>
                </c:pt>
                <c:pt idx="4">
                  <c:v>16.5</c:v>
                </c:pt>
                <c:pt idx="5">
                  <c:v>17.3</c:v>
                </c:pt>
                <c:pt idx="6">
                  <c:v>17.3</c:v>
                </c:pt>
                <c:pt idx="7">
                  <c:v>18.100000000000001</c:v>
                </c:pt>
                <c:pt idx="8">
                  <c:v>17.600000000000001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2B-48CD-B9D3-29C72762B36B}"/>
            </c:ext>
          </c:extLst>
        </c:ser>
        <c:ser>
          <c:idx val="1"/>
          <c:order val="1"/>
          <c:spPr>
            <a:ln w="63500">
              <a:solidFill>
                <a:sysClr val="windowText" lastClr="000000"/>
              </a:solidFill>
            </a:ln>
          </c:spPr>
          <c:marker>
            <c:symbol val="square"/>
            <c:size val="1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</c:marker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2-0422-4384-9233-70A75A6F8030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0-AB44-41E7-AA86-DF26C3016CD3}"/>
              </c:ext>
            </c:extLst>
          </c:dPt>
          <c:dLbls>
            <c:dLbl>
              <c:idx val="5"/>
              <c:layout>
                <c:manualLayout>
                  <c:x val="-5.1868997574536391E-2"/>
                  <c:y val="4.2513514838398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9F-4243-8678-9DECA61AC4B4}"/>
                </c:ext>
              </c:extLst>
            </c:dLbl>
            <c:spPr>
              <a:ln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'GenFund-Utax'!$Q$57:$Y$57</c:f>
              <c:strCache>
                <c:ptCount val="9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  <c:pt idx="6">
                  <c:v>FY2024</c:v>
                </c:pt>
                <c:pt idx="7">
                  <c:v>FY2025</c:v>
                </c:pt>
                <c:pt idx="8">
                  <c:v>FY2026 Budget</c:v>
                </c:pt>
              </c:strCache>
            </c:strRef>
          </c:cat>
          <c:val>
            <c:numRef>
              <c:f>'GenFund-Utax'!$Q$59:$Y$59</c:f>
              <c:numCache>
                <c:formatCode>General</c:formatCode>
                <c:ptCount val="9"/>
                <c:pt idx="8" formatCode="&quot;$&quot;#,##0.0">
                  <c:v>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82B-48CD-B9D3-29C72762B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896256"/>
        <c:axId val="50906240"/>
      </c:lineChart>
      <c:catAx>
        <c:axId val="5089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7D7F7D"/>
            </a:solidFill>
          </a:ln>
        </c:spPr>
        <c:crossAx val="50906240"/>
        <c:crosses val="autoZero"/>
        <c:auto val="1"/>
        <c:lblAlgn val="ctr"/>
        <c:lblOffset val="100"/>
        <c:noMultiLvlLbl val="0"/>
      </c:catAx>
      <c:valAx>
        <c:axId val="50906240"/>
        <c:scaling>
          <c:orientation val="minMax"/>
          <c:max val="30"/>
          <c:min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$ Millions</a:t>
                </a:r>
              </a:p>
            </c:rich>
          </c:tx>
          <c:layout>
            <c:manualLayout>
              <c:xMode val="edge"/>
              <c:yMode val="edge"/>
              <c:x val="2.9225977672011082E-4"/>
              <c:y val="0.3954796164384665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50896256"/>
        <c:crosses val="autoZero"/>
        <c:crossBetween val="between"/>
        <c:majorUnit val="5"/>
      </c:valAx>
    </c:plotArea>
    <c:plotVisOnly val="1"/>
    <c:dispBlanksAs val="gap"/>
    <c:showDLblsOverMax val="0"/>
  </c:chart>
  <c:spPr>
    <a:ln w="9525">
      <a:noFill/>
    </a:ln>
  </c:spPr>
  <c:txPr>
    <a:bodyPr/>
    <a:lstStyle/>
    <a:p>
      <a:pPr>
        <a:defRPr sz="1800">
          <a:latin typeface="+mn-lt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88442043973731"/>
          <c:y val="7.408825844966907E-2"/>
          <c:w val="0.8796526950028829"/>
          <c:h val="0.76776290050698826"/>
        </c:manualLayout>
      </c:layout>
      <c:lineChart>
        <c:grouping val="standard"/>
        <c:varyColors val="0"/>
        <c:ser>
          <c:idx val="0"/>
          <c:order val="0"/>
          <c:dLbls>
            <c:dLbl>
              <c:idx val="3"/>
              <c:layout>
                <c:manualLayout>
                  <c:x val="-3.242615963929199E-2"/>
                  <c:y val="4.8529750337696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15-40B3-A1A0-2560B84371AF}"/>
                </c:ext>
              </c:extLst>
            </c:dLbl>
            <c:dLbl>
              <c:idx val="5"/>
              <c:layout>
                <c:manualLayout>
                  <c:x val="-2.3452882757978365E-2"/>
                  <c:y val="4.5973879401531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15-40B3-A1A0-2560B84371AF}"/>
                </c:ext>
              </c:extLst>
            </c:dLbl>
            <c:dLbl>
              <c:idx val="6"/>
              <c:layout>
                <c:manualLayout>
                  <c:x val="-3.0590716640841345E-3"/>
                  <c:y val="4.08621375292013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E8-4F09-8102-D841B82E4B8E}"/>
                </c:ext>
              </c:extLst>
            </c:dLbl>
            <c:dLbl>
              <c:idx val="8"/>
              <c:layout>
                <c:manualLayout>
                  <c:x val="-2.3807856399022134E-2"/>
                  <c:y val="-5.626095804507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54-4C78-B3C4-1841266E37F2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'GenFund-Utax'!$Q$91:$Y$91</c:f>
              <c:strCache>
                <c:ptCount val="9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  <c:pt idx="6">
                  <c:v>FY2024</c:v>
                </c:pt>
                <c:pt idx="7">
                  <c:v>FY2025</c:v>
                </c:pt>
                <c:pt idx="8">
                  <c:v>FY2026 Budget</c:v>
                </c:pt>
              </c:strCache>
            </c:strRef>
          </c:cat>
          <c:val>
            <c:numRef>
              <c:f>'GenFund-Utax'!$Q$92:$Y$92</c:f>
              <c:numCache>
                <c:formatCode>_("$"* #,##0.0_);_("$"* \(#,##0.0\);_("$"* "-"??_);_(@_)</c:formatCode>
                <c:ptCount val="9"/>
                <c:pt idx="0">
                  <c:v>320.89999999999998</c:v>
                </c:pt>
                <c:pt idx="1">
                  <c:v>333.4</c:v>
                </c:pt>
                <c:pt idx="2">
                  <c:v>335.3</c:v>
                </c:pt>
                <c:pt idx="3">
                  <c:v>351.4</c:v>
                </c:pt>
                <c:pt idx="4">
                  <c:v>379.3</c:v>
                </c:pt>
                <c:pt idx="5">
                  <c:v>414.5</c:v>
                </c:pt>
                <c:pt idx="6">
                  <c:v>470.5</c:v>
                </c:pt>
                <c:pt idx="7">
                  <c:v>500.2</c:v>
                </c:pt>
                <c:pt idx="8">
                  <c:v>538.29999999999995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F2-4180-AB2A-BDA370238690}"/>
            </c:ext>
          </c:extLst>
        </c:ser>
        <c:ser>
          <c:idx val="1"/>
          <c:order val="1"/>
          <c:spPr>
            <a:ln w="101600">
              <a:solidFill>
                <a:sysClr val="windowText" lastClr="000000"/>
              </a:solidFill>
            </a:ln>
          </c:spPr>
          <c:marker>
            <c:symbol val="square"/>
            <c:size val="1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3"/>
              <c:layout>
                <c:manualLayout>
                  <c:x val="-3.5581490805433318E-2"/>
                  <c:y val="0.10220303999716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15-40B3-A1A0-2560B84371AF}"/>
                </c:ext>
              </c:extLst>
            </c:dLbl>
            <c:dLbl>
              <c:idx val="4"/>
              <c:layout>
                <c:manualLayout>
                  <c:x val="-1.0211982336425979E-2"/>
                  <c:y val="-5.1085420024182183E-2"/>
                </c:manualLayout>
              </c:layout>
              <c:spPr>
                <a:ln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E8-4F09-8102-D841B82E4B8E}"/>
                </c:ext>
              </c:extLst>
            </c:dLbl>
            <c:dLbl>
              <c:idx val="8"/>
              <c:layout>
                <c:manualLayout>
                  <c:x val="-2.3807856399022134E-2"/>
                  <c:y val="5.7539094762839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54-4C78-B3C4-1841266E37F2}"/>
                </c:ext>
              </c:extLst>
            </c:dLbl>
            <c:spPr>
              <a:ln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'GenFund-Utax'!$Q$91:$Y$91</c:f>
              <c:strCache>
                <c:ptCount val="9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  <c:pt idx="6">
                  <c:v>FY2024</c:v>
                </c:pt>
                <c:pt idx="7">
                  <c:v>FY2025</c:v>
                </c:pt>
                <c:pt idx="8">
                  <c:v>FY2026 Budget</c:v>
                </c:pt>
              </c:strCache>
            </c:strRef>
          </c:cat>
          <c:val>
            <c:numRef>
              <c:f>'GenFund-Utax'!$Q$93:$Y$93</c:f>
              <c:numCache>
                <c:formatCode>General</c:formatCode>
                <c:ptCount val="9"/>
                <c:pt idx="8" formatCode="_(&quot;$&quot;* #,##0.0_);_(&quot;$&quot;* \(#,##0.0\);_(&quot;$&quot;* &quot;-&quot;??_);_(@_)">
                  <c:v>532.9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CF2-4180-AB2A-BDA370238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64736"/>
        <c:axId val="46966272"/>
      </c:lineChart>
      <c:catAx>
        <c:axId val="46964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966272"/>
        <c:crosses val="autoZero"/>
        <c:auto val="1"/>
        <c:lblAlgn val="ctr"/>
        <c:lblOffset val="100"/>
        <c:noMultiLvlLbl val="0"/>
      </c:catAx>
      <c:valAx>
        <c:axId val="46966272"/>
        <c:scaling>
          <c:orientation val="minMax"/>
          <c:max val="540"/>
          <c:min val="26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$ Millions</a:t>
                </a:r>
              </a:p>
            </c:rich>
          </c:tx>
          <c:layout>
            <c:manualLayout>
              <c:xMode val="edge"/>
              <c:yMode val="edge"/>
              <c:x val="0"/>
              <c:y val="0.40233353028968677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46964736"/>
        <c:crosses val="autoZero"/>
        <c:crossBetween val="between"/>
        <c:majorUnit val="4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9525">
      <a:noFill/>
    </a:ln>
  </c:spPr>
  <c:txPr>
    <a:bodyPr/>
    <a:lstStyle/>
    <a:p>
      <a:pPr>
        <a:defRPr sz="1800">
          <a:latin typeface="+mn-lt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0.23767</cdr:x>
      <cdr:y>0.4275</cdr:y>
    </cdr:from>
    <cdr:to>
      <cdr:x>0.2878</cdr:x>
      <cdr:y>0.47949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818461" y="2380376"/>
          <a:ext cx="594473" cy="289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0" dirty="0">
              <a:latin typeface="+mn-lt"/>
              <a:cs typeface="Times New Roman" panose="02020603050405020304" pitchFamily="18" charset="0"/>
            </a:rPr>
            <a:t>24%</a:t>
          </a:r>
        </a:p>
      </cdr:txBody>
    </cdr:sp>
  </cdr:relSizeAnchor>
  <cdr:relSizeAnchor xmlns:cdr="http://schemas.openxmlformats.org/drawingml/2006/chartDrawing">
    <cdr:from>
      <cdr:x>0.62078</cdr:x>
      <cdr:y>0.32428</cdr:y>
    </cdr:from>
    <cdr:to>
      <cdr:x>0.67091</cdr:x>
      <cdr:y>0.37656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7361648" y="1805619"/>
          <a:ext cx="594473" cy="291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0" dirty="0">
              <a:latin typeface="+mn-lt"/>
              <a:cs typeface="Times New Roman" panose="02020603050405020304" pitchFamily="18" charset="0"/>
            </a:rPr>
            <a:t>23%</a:t>
          </a:r>
        </a:p>
      </cdr:txBody>
    </cdr:sp>
  </cdr:relSizeAnchor>
  <cdr:relSizeAnchor xmlns:cdr="http://schemas.openxmlformats.org/drawingml/2006/chartDrawing">
    <cdr:from>
      <cdr:x>0.32878</cdr:x>
      <cdr:y>0.38474</cdr:y>
    </cdr:from>
    <cdr:to>
      <cdr:x>0.38968</cdr:x>
      <cdr:y>0.43264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98934" y="2142249"/>
          <a:ext cx="722190" cy="266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latin typeface="+mn-lt"/>
              <a:cs typeface="Times New Roman" panose="02020603050405020304" pitchFamily="18" charset="0"/>
            </a:rPr>
            <a:t>28%</a:t>
          </a:r>
        </a:p>
      </cdr:txBody>
    </cdr:sp>
  </cdr:relSizeAnchor>
  <cdr:relSizeAnchor xmlns:cdr="http://schemas.openxmlformats.org/drawingml/2006/chartDrawing">
    <cdr:from>
      <cdr:x>0.14328</cdr:x>
      <cdr:y>0.46514</cdr:y>
    </cdr:from>
    <cdr:to>
      <cdr:x>0.19341</cdr:x>
      <cdr:y>0.5154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699045" y="2589925"/>
          <a:ext cx="594473" cy="279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0" dirty="0">
              <a:latin typeface="+mn-lt"/>
              <a:cs typeface="Times New Roman" panose="02020603050405020304" pitchFamily="18" charset="0"/>
            </a:rPr>
            <a:t>23%</a:t>
          </a:r>
        </a:p>
      </cdr:txBody>
    </cdr:sp>
  </cdr:relSizeAnchor>
  <cdr:relSizeAnchor xmlns:cdr="http://schemas.openxmlformats.org/drawingml/2006/chartDrawing">
    <cdr:from>
      <cdr:x>0.52493</cdr:x>
      <cdr:y>0.35641</cdr:y>
    </cdr:from>
    <cdr:to>
      <cdr:x>0.57506</cdr:x>
      <cdr:y>0.40869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6225003" y="1984501"/>
          <a:ext cx="594473" cy="291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0" dirty="0">
              <a:latin typeface="+mn-lt"/>
              <a:cs typeface="Times New Roman" panose="02020603050405020304" pitchFamily="18" charset="0"/>
            </a:rPr>
            <a:t>24%</a:t>
          </a:r>
        </a:p>
      </cdr:txBody>
    </cdr:sp>
  </cdr:relSizeAnchor>
  <cdr:relSizeAnchor xmlns:cdr="http://schemas.openxmlformats.org/drawingml/2006/chartDrawing">
    <cdr:from>
      <cdr:x>0.8112</cdr:x>
      <cdr:y>0.24395</cdr:y>
    </cdr:from>
    <cdr:to>
      <cdr:x>0.86133</cdr:x>
      <cdr:y>0.29623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619725" y="1358357"/>
          <a:ext cx="594473" cy="291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0" dirty="0">
              <a:latin typeface="+mn-lt"/>
              <a:cs typeface="Times New Roman" panose="02020603050405020304" pitchFamily="18" charset="0"/>
            </a:rPr>
            <a:t>23%</a:t>
          </a:r>
        </a:p>
      </cdr:txBody>
    </cdr:sp>
  </cdr:relSizeAnchor>
  <cdr:relSizeAnchor xmlns:cdr="http://schemas.openxmlformats.org/drawingml/2006/chartDrawing">
    <cdr:from>
      <cdr:x>0.42826</cdr:x>
      <cdr:y>0.36421</cdr:y>
    </cdr:from>
    <cdr:to>
      <cdr:x>0.47839</cdr:x>
      <cdr:y>0.40869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078592" y="2027950"/>
          <a:ext cx="594473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0" dirty="0">
              <a:latin typeface="+mn-lt"/>
              <a:cs typeface="Times New Roman" panose="02020603050405020304" pitchFamily="18" charset="0"/>
            </a:rPr>
            <a:t>27%</a:t>
          </a:r>
        </a:p>
      </cdr:txBody>
    </cdr:sp>
  </cdr:relSizeAnchor>
  <cdr:relSizeAnchor xmlns:cdr="http://schemas.openxmlformats.org/drawingml/2006/chartDrawing">
    <cdr:from>
      <cdr:x>0.908</cdr:x>
      <cdr:y>0.19769</cdr:y>
    </cdr:from>
    <cdr:to>
      <cdr:x>0.96185</cdr:x>
      <cdr:y>0.23954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0767636" y="1100764"/>
          <a:ext cx="638552" cy="233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0" dirty="0">
              <a:latin typeface="+mn-lt"/>
              <a:cs typeface="Times New Roman" panose="02020603050405020304" pitchFamily="18" charset="0"/>
            </a:rPr>
            <a:t>23%</a:t>
          </a:r>
        </a:p>
      </cdr:txBody>
    </cdr:sp>
  </cdr:relSizeAnchor>
  <cdr:relSizeAnchor xmlns:cdr="http://schemas.openxmlformats.org/drawingml/2006/chartDrawing">
    <cdr:from>
      <cdr:x>0.22939</cdr:x>
      <cdr:y>0.05353</cdr:y>
    </cdr:from>
    <cdr:to>
      <cdr:x>0.77061</cdr:x>
      <cdr:y>0.16091</cdr:y>
    </cdr:to>
    <cdr:sp macro="" textlink="">
      <cdr:nvSpPr>
        <cdr:cNvPr id="18" name="TextBox 17">
          <a:extLst xmlns:a="http://schemas.openxmlformats.org/drawingml/2006/main">
            <a:ext uri="{FF2B5EF4-FFF2-40B4-BE49-F238E27FC236}">
              <a16:creationId xmlns:a16="http://schemas.microsoft.com/office/drawing/2014/main" id="{5C61B745-26D1-4B50-9427-90931136E9D1}"/>
            </a:ext>
          </a:extLst>
        </cdr:cNvPr>
        <cdr:cNvSpPr txBox="1"/>
      </cdr:nvSpPr>
      <cdr:spPr>
        <a:xfrm xmlns:a="http://schemas.openxmlformats.org/drawingml/2006/main">
          <a:off x="2720249" y="298077"/>
          <a:ext cx="6418125" cy="597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i="0" baseline="0" dirty="0">
              <a:effectLst/>
              <a:latin typeface="+mn-lt"/>
              <a:ea typeface="+mn-ea"/>
              <a:cs typeface="+mn-cs"/>
            </a:rPr>
            <a:t>Ending Available Unassigned Fund Balance</a:t>
          </a:r>
          <a:endParaRPr lang="en-US" sz="2400" b="1" dirty="0">
            <a:effectLst/>
          </a:endParaRPr>
        </a:p>
        <a:p xmlns:a="http://schemas.openxmlformats.org/drawingml/2006/main">
          <a:pPr algn="ctr"/>
          <a:endParaRPr lang="en-US" sz="2400" b="1" dirty="0"/>
        </a:p>
      </cdr:txBody>
    </cdr:sp>
  </cdr:relSizeAnchor>
  <cdr:relSizeAnchor xmlns:cdr="http://schemas.openxmlformats.org/drawingml/2006/chartDrawing">
    <cdr:from>
      <cdr:x>0.71788</cdr:x>
      <cdr:y>0.27988</cdr:y>
    </cdr:from>
    <cdr:to>
      <cdr:x>0.76801</cdr:x>
      <cdr:y>0.33216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70F4681-0A60-78A5-1CF5-5335D4868FBF}"/>
            </a:ext>
          </a:extLst>
        </cdr:cNvPr>
        <cdr:cNvSpPr txBox="1"/>
      </cdr:nvSpPr>
      <cdr:spPr>
        <a:xfrm xmlns:a="http://schemas.openxmlformats.org/drawingml/2006/main">
          <a:off x="8513116" y="1558393"/>
          <a:ext cx="594473" cy="291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0" dirty="0">
              <a:latin typeface="+mn-lt"/>
              <a:cs typeface="Times New Roman" panose="02020603050405020304" pitchFamily="18" charset="0"/>
            </a:rPr>
            <a:t>23%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8CA7E8-6C35-A095-02CB-EF0DC57977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DF2F0-0680-7025-9EB9-547606310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3C753-62AB-4D63-9DDF-0BFA76911A33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94960-35E3-2B31-2F84-91E4D90B3B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EE962-CB8A-B1BF-0514-3153A3D7B0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BE331-9781-4DE7-936A-5ED208BB8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64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C261EB3-B1FC-4CD4-83E6-25726DE5902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37D64F3-4C73-4465-8944-4C0FCAE13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3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CADDD-9C61-4FAD-9C0F-9C9C702EE3C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131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863">
              <a:defRPr/>
            </a:pPr>
            <a:fld id="{069F8FA5-12A6-4185-9EDB-873CDF818BD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6863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1479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733">
              <a:defRPr/>
            </a:pP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863">
              <a:defRPr/>
            </a:pPr>
            <a:fld id="{069F8FA5-12A6-4185-9EDB-873CDF818BD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6863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29728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863">
              <a:defRPr/>
            </a:pPr>
            <a:fld id="{069F8FA5-12A6-4185-9EDB-873CDF818BD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6863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9269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34195-E2DF-B2D9-E016-E2C5BC6C6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03A6DB-2073-1A7A-AB2B-0A3D1FAE72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C0E630-04C5-2F44-3C42-AEE9F1160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DC8DA-02CF-85FB-40EF-81C66B6B78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FF66B034-00DF-486D-B5AD-0B4307A41B2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3606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02027-12DF-48D5-94AC-042B346363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96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394B6-902A-F31F-59BF-74C348440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60B633-7DD8-CF50-F803-D1C3AC281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81A986-5592-F436-667E-E87E17C5B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16E05-B15D-EC35-928D-6656872941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B034-00DF-486D-B5AD-0B4307A41B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98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09CCB-7C09-61AA-3B0E-167DEB6DF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BD7DC4-6154-BB3C-6391-0C3540A679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BDABCC-CC5B-698A-85F1-C98B26165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ACA27-B2DC-FAD7-22B3-21BF7D5BD2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83681" y="9119475"/>
            <a:ext cx="729827" cy="481727"/>
          </a:xfrm>
        </p:spPr>
        <p:txBody>
          <a:bodyPr/>
          <a:lstStyle/>
          <a:p>
            <a:pPr defTabSz="966368">
              <a:defRPr/>
            </a:pPr>
            <a:fld id="{069F8FA5-12A6-4185-9EDB-873CDF818BD9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pPr defTabSz="966368">
                <a:defRPr/>
              </a:pPr>
              <a:t>16</a:t>
            </a:fld>
            <a:endParaRPr lang="en-US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44666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28911" y="8957738"/>
            <a:ext cx="712670" cy="473183"/>
          </a:xfrm>
        </p:spPr>
        <p:txBody>
          <a:bodyPr/>
          <a:lstStyle/>
          <a:p>
            <a:pPr defTabSz="946863">
              <a:defRPr/>
            </a:pPr>
            <a:fld id="{069F8FA5-12A6-4185-9EDB-873CDF818BD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6863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1300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D64F3-4C73-4465-8944-4C0FCAE138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55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89F6B-FB6D-CF12-BCC0-4F3B95EAD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85619E-7CCC-9A67-4D2B-F239431294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A6CE01-0A3B-5558-FA2C-74150E8DE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119E4-025B-08AA-B6A5-F8BB56175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D64F3-4C73-4465-8944-4C0FCAE138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0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02027-12DF-48D5-94AC-042B346363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25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863">
              <a:defRPr/>
            </a:pPr>
            <a:fld id="{069F8FA5-12A6-4185-9EDB-873CDF818BD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6863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9277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04017" y="9119477"/>
            <a:ext cx="509490" cy="481727"/>
          </a:xfrm>
        </p:spPr>
        <p:txBody>
          <a:bodyPr/>
          <a:lstStyle/>
          <a:p>
            <a:pPr defTabSz="966369">
              <a:defRPr/>
            </a:pPr>
            <a:fld id="{069F8FA5-12A6-4185-9EDB-873CDF818BD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369"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2702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863">
              <a:defRPr/>
            </a:pPr>
            <a:fld id="{069F8FA5-12A6-4185-9EDB-873CDF818BD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6863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8260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D64F3-4C73-4465-8944-4C0FCAE138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39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D64F3-4C73-4465-8944-4C0FCAE138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70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02027-12DF-48D5-94AC-042B346363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869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863">
              <a:defRPr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863">
              <a:defRPr/>
            </a:pPr>
            <a:fld id="{069F8FA5-12A6-4185-9EDB-873CDF818BD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6863"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75572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1ED4F-4034-38F1-2DE9-C6CB46C70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C525C8-F728-BAA5-BEA1-76A984032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808AE1-BD8E-0762-178F-BDE3244F4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5342A-3380-767F-ED63-0555A5DBE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FF66B034-00DF-486D-B5AD-0B4307A41B2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847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B034-00DF-486D-B5AD-0B4307A41B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1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B034-00DF-486D-B5AD-0B4307A41B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67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02027-12DF-48D5-94AC-042B346363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82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C4F9F-2E2D-C0E0-6FA7-AF0D62853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5D576-7E53-1F2D-4B17-CC91FF6815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4EF60C-88C6-E362-4CD1-678B0EB5F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5E453-0F7E-7D9F-6D93-ECB2407318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B034-00DF-486D-B5AD-0B4307A41B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9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863">
              <a:defRPr/>
            </a:pPr>
            <a:fld id="{069F8FA5-12A6-4185-9EDB-873CDF818BD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6863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57481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863">
              <a:defRPr/>
            </a:pPr>
            <a:fld id="{069F8FA5-12A6-4185-9EDB-873CDF818BD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6863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6033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00473-8B66-49AF-1F19-FE8129C80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DECE60-182D-013E-6CD5-DDF25AD577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8209D1-E9BB-6564-CC2C-FFA0E0A5E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97602-C25E-39F4-4630-33126D66C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02027-12DF-48D5-94AC-042B346363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0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2F25F-2982-4939-B5A4-6BDB4248A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929" y="3587214"/>
            <a:ext cx="9144000" cy="1615849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3CB00-59FD-4A15-84E1-524F08ECE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929" y="5480503"/>
            <a:ext cx="9144000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92B8E-FC99-4804-9651-F9FC1E49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2231-9A94-4E25-83FB-FFFCD4669893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38DB4-1EAC-44E9-B658-42D2ED5E1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03C82-5966-44BF-AE68-0FE02455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19E54B6-F01C-EF0B-4F85-7D1EEED0AD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929" y="563727"/>
            <a:ext cx="3947511" cy="1459383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56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5DE406-561C-59FC-4C06-F63C9346BF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189" y="563727"/>
            <a:ext cx="3382978" cy="14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6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8D39-1BD6-44A0-BCBA-16FE1F51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36" y="365125"/>
            <a:ext cx="9422363" cy="7358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9D887-71B0-42C3-995D-24353EDB4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436" y="1460499"/>
            <a:ext cx="9422364" cy="4716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BEF13-F235-4D0F-A170-E631CCF0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1436" y="6356350"/>
            <a:ext cx="1649964" cy="365125"/>
          </a:xfrm>
        </p:spPr>
        <p:txBody>
          <a:bodyPr/>
          <a:lstStyle/>
          <a:p>
            <a:fld id="{6B9D2D4E-68AB-4DC8-9E81-FE2F8C717ED3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B7855-8BB8-49C1-8B20-4CC625C0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32405-C782-4448-9024-17B9698B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8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8D39-1BD6-44A0-BCBA-16FE1F51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73" y="337133"/>
            <a:ext cx="9422363" cy="7358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9D887-71B0-42C3-995D-24353EDB4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73" y="1432507"/>
            <a:ext cx="9422364" cy="4716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BEF13-F235-4D0F-A170-E631CCF0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473" y="6356350"/>
            <a:ext cx="2918927" cy="365125"/>
          </a:xfrm>
        </p:spPr>
        <p:txBody>
          <a:bodyPr/>
          <a:lstStyle/>
          <a:p>
            <a:fld id="{53E172CD-4C2C-4916-B784-949C1C150DDC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B7855-8BB8-49C1-8B20-4CC625C0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32405-C782-4448-9024-17B9698B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74236" cy="365125"/>
          </a:xfrm>
        </p:spPr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09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BEF13-F235-4D0F-A170-E631CCF0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473" y="6356350"/>
            <a:ext cx="2918927" cy="365125"/>
          </a:xfrm>
        </p:spPr>
        <p:txBody>
          <a:bodyPr/>
          <a:lstStyle/>
          <a:p>
            <a:fld id="{12D126C2-AACF-47A7-8B22-DC39FD32A9D6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B7855-8BB8-49C1-8B20-4CC625C0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32405-C782-4448-9024-17B9698B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74236" cy="365125"/>
          </a:xfrm>
        </p:spPr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0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2F25F-2982-4939-B5A4-6BDB4248A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929" y="3587214"/>
            <a:ext cx="9144000" cy="1615849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3CB00-59FD-4A15-84E1-524F08ECE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929" y="5480503"/>
            <a:ext cx="9144000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92B8E-FC99-4804-9651-F9FC1E49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2231-9A94-4E25-83FB-FFFCD4669893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38DB4-1EAC-44E9-B658-42D2ED5E1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03C82-5966-44BF-AE68-0FE02455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19E54B6-F01C-EF0B-4F85-7D1EEED0AD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929" y="563727"/>
            <a:ext cx="3947511" cy="1459383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56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492E59-03EA-5604-D9AC-A6C41A171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189" y="563727"/>
            <a:ext cx="3382978" cy="14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94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8D39-1BD6-44A0-BCBA-16FE1F51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9D887-71B0-42C3-995D-24353EDB4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499"/>
            <a:ext cx="10515600" cy="4716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BEF13-F235-4D0F-A170-E631CCF0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9C1-1C9A-4379-AE30-CF271659C1F5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B7855-8BB8-49C1-8B20-4CC625C0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32405-C782-4448-9024-17B9698B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5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9996D-0477-4DD8-A37C-D0AFA87A7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7543"/>
            <a:ext cx="5181600" cy="4609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A5A7A-67D6-4C1D-AA6A-148AC5205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67543"/>
            <a:ext cx="5181600" cy="4609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0D96C-5C24-45E3-B936-90BB0A7C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741D-43E1-4CF1-8512-F5E83C503B0D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C2B2E-C3EC-4572-8169-8C66198C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625B7-A190-4583-B426-AA742E8B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9072ED-C022-415D-953C-22DEB0D88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880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8D39-1BD6-44A0-BCBA-16FE1F51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36" y="365125"/>
            <a:ext cx="9422363" cy="7358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9D887-71B0-42C3-995D-24353EDB4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436" y="1460499"/>
            <a:ext cx="9422364" cy="4716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BEF13-F235-4D0F-A170-E631CCF0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1436" y="6356350"/>
            <a:ext cx="1649964" cy="365125"/>
          </a:xfrm>
        </p:spPr>
        <p:txBody>
          <a:bodyPr/>
          <a:lstStyle/>
          <a:p>
            <a:fld id="{6B9D2D4E-68AB-4DC8-9E81-FE2F8C717ED3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B7855-8BB8-49C1-8B20-4CC625C0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32405-C782-4448-9024-17B9698B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54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8D39-1BD6-44A0-BCBA-16FE1F51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73" y="337133"/>
            <a:ext cx="9422363" cy="7358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9D887-71B0-42C3-995D-24353EDB4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73" y="1432507"/>
            <a:ext cx="9422364" cy="4716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BEF13-F235-4D0F-A170-E631CCF0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473" y="6356350"/>
            <a:ext cx="2918927" cy="365125"/>
          </a:xfrm>
        </p:spPr>
        <p:txBody>
          <a:bodyPr/>
          <a:lstStyle/>
          <a:p>
            <a:fld id="{53E172CD-4C2C-4916-B784-949C1C150DDC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B7855-8BB8-49C1-8B20-4CC625C0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32405-C782-4448-9024-17B9698B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74236" cy="365125"/>
          </a:xfrm>
        </p:spPr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77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BEF13-F235-4D0F-A170-E631CCF0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473" y="6356350"/>
            <a:ext cx="2918927" cy="365125"/>
          </a:xfrm>
        </p:spPr>
        <p:txBody>
          <a:bodyPr/>
          <a:lstStyle/>
          <a:p>
            <a:fld id="{12D126C2-AACF-47A7-8B22-DC39FD32A9D6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B7855-8BB8-49C1-8B20-4CC625C0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32405-C782-4448-9024-17B9698B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74236" cy="365125"/>
          </a:xfrm>
        </p:spPr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56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2F25F-2982-4939-B5A4-6BDB4248A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929" y="3587214"/>
            <a:ext cx="9144000" cy="1615849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3CB00-59FD-4A15-84E1-524F08ECE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929" y="5480503"/>
            <a:ext cx="9144000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92B8E-FC99-4804-9651-F9FC1E49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BE6-2063-4E42-BB7B-AE237049A18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38DB4-1EAC-44E9-B658-42D2ED5E1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03C82-5966-44BF-AE68-0FE02455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19E54B6-F01C-EF0B-4F85-7D1EEED0AD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929" y="563727"/>
            <a:ext cx="3947511" cy="1459383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5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455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8D39-1BD6-44A0-BCBA-16FE1F51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9D887-71B0-42C3-995D-24353EDB4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499"/>
            <a:ext cx="10515600" cy="4716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BEF13-F235-4D0F-A170-E631CCF0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9C1-1C9A-4379-AE30-CF271659C1F5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B7855-8BB8-49C1-8B20-4CC625C0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32405-C782-4448-9024-17B9698B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58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8D39-1BD6-44A0-BCBA-16FE1F51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9D887-71B0-42C3-995D-24353EDB4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499"/>
            <a:ext cx="10515600" cy="4716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BEF13-F235-4D0F-A170-E631CCF0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BE6-2063-4E42-BB7B-AE237049A18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B7855-8BB8-49C1-8B20-4CC625C0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32405-C782-4448-9024-17B9698B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20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9996D-0477-4DD8-A37C-D0AFA87A7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7543"/>
            <a:ext cx="5181600" cy="4609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A5A7A-67D6-4C1D-AA6A-148AC5205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67543"/>
            <a:ext cx="5181600" cy="4609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0D96C-5C24-45E3-B936-90BB0A7C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BE6-2063-4E42-BB7B-AE237049A18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C2B2E-C3EC-4572-8169-8C66198C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625B7-A190-4583-B426-AA742E8B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9072ED-C022-415D-953C-22DEB0D88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620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8D39-1BD6-44A0-BCBA-16FE1F51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36" y="365125"/>
            <a:ext cx="9422363" cy="7358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9D887-71B0-42C3-995D-24353EDB4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436" y="1460499"/>
            <a:ext cx="9422364" cy="4716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BEF13-F235-4D0F-A170-E631CCF0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1436" y="6356350"/>
            <a:ext cx="1649964" cy="365125"/>
          </a:xfrm>
        </p:spPr>
        <p:txBody>
          <a:bodyPr/>
          <a:lstStyle/>
          <a:p>
            <a:fld id="{D0030BE6-2063-4E42-BB7B-AE237049A18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B7855-8BB8-49C1-8B20-4CC625C0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32405-C782-4448-9024-17B9698B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63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8D39-1BD6-44A0-BCBA-16FE1F51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73" y="337133"/>
            <a:ext cx="9422363" cy="7358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9D887-71B0-42C3-995D-24353EDB4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73" y="1432507"/>
            <a:ext cx="9422364" cy="4716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BEF13-F235-4D0F-A170-E631CCF0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473" y="6356350"/>
            <a:ext cx="2918927" cy="365125"/>
          </a:xfrm>
        </p:spPr>
        <p:txBody>
          <a:bodyPr/>
          <a:lstStyle/>
          <a:p>
            <a:fld id="{D0030BE6-2063-4E42-BB7B-AE237049A18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B7855-8BB8-49C1-8B20-4CC625C0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32405-C782-4448-9024-17B9698B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74236" cy="365125"/>
          </a:xfrm>
        </p:spPr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4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BEF13-F235-4D0F-A170-E631CCF0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473" y="6356350"/>
            <a:ext cx="2918927" cy="365125"/>
          </a:xfrm>
        </p:spPr>
        <p:txBody>
          <a:bodyPr/>
          <a:lstStyle/>
          <a:p>
            <a:fld id="{D0030BE6-2063-4E42-BB7B-AE237049A18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B7855-8BB8-49C1-8B20-4CC625C0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32405-C782-4448-9024-17B9698B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74236" cy="365125"/>
          </a:xfrm>
        </p:spPr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6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9996D-0477-4DD8-A37C-D0AFA87A7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7543"/>
            <a:ext cx="5181600" cy="4609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A5A7A-67D6-4C1D-AA6A-148AC5205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67543"/>
            <a:ext cx="5181600" cy="4609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0D96C-5C24-45E3-B936-90BB0A7C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741D-43E1-4CF1-8512-F5E83C503B0D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C2B2E-C3EC-4572-8169-8C66198C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625B7-A190-4583-B426-AA742E8B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9072ED-C022-415D-953C-22DEB0D88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094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8D39-1BD6-44A0-BCBA-16FE1F51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36" y="365125"/>
            <a:ext cx="9422363" cy="7358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9D887-71B0-42C3-995D-24353EDB4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436" y="1460499"/>
            <a:ext cx="9422364" cy="4716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BEF13-F235-4D0F-A170-E631CCF0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1436" y="6356350"/>
            <a:ext cx="1649964" cy="365125"/>
          </a:xfrm>
        </p:spPr>
        <p:txBody>
          <a:bodyPr/>
          <a:lstStyle/>
          <a:p>
            <a:fld id="{6B9D2D4E-68AB-4DC8-9E81-FE2F8C717ED3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B7855-8BB8-49C1-8B20-4CC625C0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32405-C782-4448-9024-17B9698B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8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8D39-1BD6-44A0-BCBA-16FE1F51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73" y="337133"/>
            <a:ext cx="9422363" cy="7358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9D887-71B0-42C3-995D-24353EDB4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73" y="1432507"/>
            <a:ext cx="9422364" cy="4716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BEF13-F235-4D0F-A170-E631CCF0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473" y="6356350"/>
            <a:ext cx="2918927" cy="365125"/>
          </a:xfrm>
        </p:spPr>
        <p:txBody>
          <a:bodyPr/>
          <a:lstStyle/>
          <a:p>
            <a:fld id="{53E172CD-4C2C-4916-B784-949C1C150DDC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B7855-8BB8-49C1-8B20-4CC625C0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32405-C782-4448-9024-17B9698B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74236" cy="365125"/>
          </a:xfrm>
        </p:spPr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3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BEF13-F235-4D0F-A170-E631CCF0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473" y="6356350"/>
            <a:ext cx="2918927" cy="365125"/>
          </a:xfrm>
        </p:spPr>
        <p:txBody>
          <a:bodyPr/>
          <a:lstStyle/>
          <a:p>
            <a:fld id="{12D126C2-AACF-47A7-8B22-DC39FD32A9D6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B7855-8BB8-49C1-8B20-4CC625C0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32405-C782-4448-9024-17B9698B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74236" cy="365125"/>
          </a:xfrm>
        </p:spPr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3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2F25F-2982-4939-B5A4-6BDB4248A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929" y="3587214"/>
            <a:ext cx="9144000" cy="1615849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3CB00-59FD-4A15-84E1-524F08ECE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929" y="5480503"/>
            <a:ext cx="9144000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92B8E-FC99-4804-9651-F9FC1E49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2231-9A94-4E25-83FB-FFFCD4669893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38DB4-1EAC-44E9-B658-42D2ED5E1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03C82-5966-44BF-AE68-0FE02455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19E54B6-F01C-EF0B-4F85-7D1EEED0AD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929" y="563727"/>
            <a:ext cx="3947511" cy="1459383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56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212727-17D1-5F78-1037-F185F5FB56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189" y="563727"/>
            <a:ext cx="3382978" cy="14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8D39-1BD6-44A0-BCBA-16FE1F51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9D887-71B0-42C3-995D-24353EDB4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499"/>
            <a:ext cx="10515600" cy="4716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BEF13-F235-4D0F-A170-E631CCF0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9C1-1C9A-4379-AE30-CF271659C1F5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B7855-8BB8-49C1-8B20-4CC625C0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32405-C782-4448-9024-17B9698B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8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9996D-0477-4DD8-A37C-D0AFA87A7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7543"/>
            <a:ext cx="5181600" cy="4609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A5A7A-67D6-4C1D-AA6A-148AC5205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67543"/>
            <a:ext cx="5181600" cy="4609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0D96C-5C24-45E3-B936-90BB0A7C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741D-43E1-4CF1-8512-F5E83C503B0D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C2B2E-C3EC-4572-8169-8C66198C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625B7-A190-4583-B426-AA742E8B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9072ED-C022-415D-953C-22DEB0D88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360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E6775C-4209-470F-BE3B-C065A3B8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0F9FD-2C93-4E9D-BC8F-A5D746198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2F517-AECE-4F4D-BD4D-3B180ED08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2D56A-5A85-49B7-BF5A-5EDD0112B38C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65DEE-0D39-46C9-873E-9317AE95C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81B71-F97C-4937-B7BB-B1F87C580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9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E6775C-4209-470F-BE3B-C065A3B8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0F9FD-2C93-4E9D-BC8F-A5D746198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2F517-AECE-4F4D-BD4D-3B180ED08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2D56A-5A85-49B7-BF5A-5EDD0112B38C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65DEE-0D39-46C9-873E-9317AE95C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81B71-F97C-4937-B7BB-B1F87C580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4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E6775C-4209-470F-BE3B-C065A3B8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0F9FD-2C93-4E9D-BC8F-A5D746198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2F517-AECE-4F4D-BD4D-3B180ED08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2D56A-5A85-49B7-BF5A-5EDD0112B38C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65DEE-0D39-46C9-873E-9317AE95C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81B71-F97C-4937-B7BB-B1F87C580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0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E6775C-4209-470F-BE3B-C065A3B8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0F9FD-2C93-4E9D-BC8F-A5D746198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2F517-AECE-4F4D-BD4D-3B180ED08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30BE6-2063-4E42-BB7B-AE237049A186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65DEE-0D39-46C9-873E-9317AE95C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81B71-F97C-4937-B7BB-B1F87C580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90171-0A32-438C-A2AD-71C158D11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7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Relationship Id="rId5" Type="http://schemas.openxmlformats.org/officeDocument/2006/relationships/chart" Target="../charts/chart8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Relationship Id="rId5" Type="http://schemas.openxmlformats.org/officeDocument/2006/relationships/chart" Target="../charts/chart9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Relationship Id="rId5" Type="http://schemas.openxmlformats.org/officeDocument/2006/relationships/chart" Target="../charts/chart10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.xml"/><Relationship Id="rId5" Type="http://schemas.openxmlformats.org/officeDocument/2006/relationships/chart" Target="../charts/chart1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Relationship Id="rId5" Type="http://schemas.openxmlformats.org/officeDocument/2006/relationships/chart" Target="../charts/chart5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Relationship Id="rId5" Type="http://schemas.openxmlformats.org/officeDocument/2006/relationships/chart" Target="../charts/chart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Relationship Id="rId5" Type="http://schemas.openxmlformats.org/officeDocument/2006/relationships/chart" Target="../charts/char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9C9940-CF31-B103-32F9-3491962B31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237351"/>
            <a:ext cx="12192000" cy="8820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FY2026 Mid-Year Review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CM26-22312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6B7F963-7951-4173-4447-A79120968053}"/>
              </a:ext>
            </a:extLst>
          </p:cNvPr>
          <p:cNvSpPr txBox="1">
            <a:spLocks/>
          </p:cNvSpPr>
          <p:nvPr/>
        </p:nvSpPr>
        <p:spPr>
          <a:xfrm>
            <a:off x="0" y="4119412"/>
            <a:ext cx="12192000" cy="65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i="1"/>
          </a:p>
          <a:p>
            <a:pPr algn="ctr"/>
            <a:r>
              <a:rPr lang="en-US" sz="4500">
                <a:cs typeface="Calibri"/>
              </a:rPr>
              <a:t>Dennis R. Rogero, Chief Financial Officer</a:t>
            </a:r>
          </a:p>
        </p:txBody>
      </p:sp>
    </p:spTree>
    <p:extLst>
      <p:ext uri="{BB962C8B-B14F-4D97-AF65-F5344CB8AC3E}">
        <p14:creationId xmlns:p14="http://schemas.microsoft.com/office/powerpoint/2010/main" val="2332236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23851"/>
            <a:ext cx="10515600" cy="777162"/>
          </a:xfrm>
        </p:spPr>
        <p:txBody>
          <a:bodyPr>
            <a:noAutofit/>
          </a:bodyPr>
          <a:lstStyle/>
          <a:p>
            <a:r>
              <a:rPr lang="en-US" dirty="0"/>
              <a:t>FY2026 General Fund Revenues – Communications Services Tax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0DF9B-188E-4A88-BA80-93CE47D76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 descr="This is a line chart showing Communications Services Tax Revenues from FY2018 Actuals through FY2026.&#10;FY2026 compares the budget of $17.6 million to the projected revenues of $17.9 million or projected revenues of $0.3 million greater than the budgeted amount.&#10;FY2018 Actuals - $18.4 million&#10;FY2019 Actuals - $17.2 million&#10;FY2020 Actuals - $16.8 million&#10;FY2021 Actuals - $16.8 million&#10;FY2022 Actuals - $16.5 million&#10;FY2023 Actuals - $17.3 million&#10;FY2024 Actuals - $17.3 million&#10;FY2025 Actuals - $18.1 million&#10;FY2026 Budget – $17.6million&#10;FY2026 Projected - $17.9 million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4485"/>
              </p:ext>
            </p:extLst>
          </p:nvPr>
        </p:nvGraphicFramePr>
        <p:xfrm>
          <a:off x="617220" y="1705973"/>
          <a:ext cx="10942320" cy="4550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39288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23851"/>
            <a:ext cx="10515600" cy="777162"/>
          </a:xfrm>
        </p:spPr>
        <p:txBody>
          <a:bodyPr>
            <a:noAutofit/>
          </a:bodyPr>
          <a:lstStyle/>
          <a:p>
            <a:r>
              <a:rPr lang="en-US" dirty="0"/>
              <a:t>FY2026 General Fund Expenditures – Personnel Costs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0DF9B-188E-4A88-BA80-93CE47D76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hart 5" descr="This is a line chart showing Personnel Cost from FY2018 Actuals through FY2026.&#10;FY2026 compares the budget of $538.3 million to the projected expenses of $532.9 million or projected expenses of $5.4 million less than the budgeted amount.&#10;FY2018 Actuals - $320.9 million&#10;FY2019 Actuals - $333.4 million&#10;FY2020 Actuals - $335.3 million&#10;FY2021 Actuals - $351.4 million&#10;FY2022 Actuals - $379.3 million&#10;FY2023 Actuals - $414.5 million&#10;FY2024 Actuals - $470.5 million&#10;FY2025 Actuals - $500.2 million&#10;FY2026 Budget – $538.3 million&#10;FY2026 Projected - $532.9 million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090226"/>
              </p:ext>
            </p:extLst>
          </p:nvPr>
        </p:nvGraphicFramePr>
        <p:xfrm>
          <a:off x="404649" y="1492772"/>
          <a:ext cx="11209283" cy="4968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67779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796212"/>
          </a:xfrm>
        </p:spPr>
        <p:txBody>
          <a:bodyPr>
            <a:noAutofit/>
          </a:bodyPr>
          <a:lstStyle/>
          <a:p>
            <a:r>
              <a:rPr lang="en-US" dirty="0"/>
              <a:t>FY2026 General Fund Expenditures – Operating Costs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0DF9B-188E-4A88-BA80-93CE47D76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Chart 1" descr="This is a line chart showing Operating Costs from FY2018 Actuals through FY2026.&#10;FY2026 compares the budget of $133.7 million to the projected expenses of $127.9 million or projected expenses of $5.8 million less than the budgeted amount.&#10;FY2018 Actuals - $73.2 million&#10;FY2019 Actuals - $74.5 million&#10;FY2020 Actuals - $72.5 million&#10;FY2021 Actuals - $81.3 million&#10;FY2022 Actuals - $91.3 million&#10;FY2023 Actuals - $96.3 million&#10;FY2024 Actuals - $100.5 million&#10;FY2025 Actuals - $112.2 million&#10;FY2026 Budget – $133.7 million&#10;FY2026 Projected - $127.9 million&#10;">
            <a:extLst>
              <a:ext uri="{FF2B5EF4-FFF2-40B4-BE49-F238E27FC236}">
                <a16:creationId xmlns:a16="http://schemas.microsoft.com/office/drawing/2014/main" id="{CDE94EE6-2F8E-6785-922E-5865CBB40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221083"/>
              </p:ext>
            </p:extLst>
          </p:nvPr>
        </p:nvGraphicFramePr>
        <p:xfrm>
          <a:off x="404649" y="1492772"/>
          <a:ext cx="11209283" cy="4968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9C5BC5-8078-0281-6F64-0CFF6C4353CD}"/>
              </a:ext>
            </a:extLst>
          </p:cNvPr>
          <p:cNvSpPr txBox="1"/>
          <p:nvPr/>
        </p:nvSpPr>
        <p:spPr>
          <a:xfrm>
            <a:off x="7562850" y="4191000"/>
            <a:ext cx="379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Increase in fuel prices will have an impact on operating costs</a:t>
            </a:r>
          </a:p>
        </p:txBody>
      </p:sp>
    </p:spTree>
    <p:extLst>
      <p:ext uri="{BB962C8B-B14F-4D97-AF65-F5344CB8AC3E}">
        <p14:creationId xmlns:p14="http://schemas.microsoft.com/office/powerpoint/2010/main" val="2520056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DD2BF2-0B5E-6219-7C2B-C04CB2DEC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4250-27F4-D049-D0D1-8E3622B8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887"/>
          </a:xfrm>
        </p:spPr>
        <p:txBody>
          <a:bodyPr/>
          <a:lstStyle/>
          <a:p>
            <a:r>
              <a:rPr lang="en-US">
                <a:cs typeface="Calibri"/>
              </a:rPr>
              <a:t>General Fund Balance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8C6DC9-98CA-671B-5D56-F8BC3E2F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90171-0A32-438C-A2AD-71C158D111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hart 4" descr="This is a line chart displaying the Fund Balance Target combined with a column chart showing the ending available Unassigned General Fund Balance from FY2018 through FY2026.&#10;FY2018 Fund Balance Target - $83,018,355 &#10;FY2018 Fund Balance - $96,387,451&#10;FY2019 Fund Balance Target - $87,453,023&#10;FY2019 Fund Balance - $106,422,816&#10;FY2020 Fund Balance Target - $87,564,776&#10;FY2020 Fund Balance - $120,391,476&#10;FY2021 Fund Balance Target - $92,327,702&#10;FY2021 Fund Balance - $124,477,191&#10;FY2022 Fund Balance Target - $105,193,211&#10;FY2022 Fund Balance - $127,497,405&#10;FY2023 Fund Balance Target - $118,030,170&#10;FY2023 Fund Balance - $137,000,000&#10;FY2024 Fund Balance Target - $129,755,981&#10;FY2024 Fund Balance - $149,260,800&#10;FY2025 Fund Balance Target - $138,805,002&#10;FY2025 Fund Balance - $159,500,000&#10;FY2026 Fund Balance Target - $147,306,833&#10;FY2026 Projected Fund Balance - $172,592,202&#10;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989383"/>
              </p:ext>
            </p:extLst>
          </p:nvPr>
        </p:nvGraphicFramePr>
        <p:xfrm>
          <a:off x="166687" y="1153400"/>
          <a:ext cx="11858625" cy="556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1300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C84E1-978F-AD1D-1507-195D48CE13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67013"/>
            <a:ext cx="12192000" cy="1323975"/>
          </a:xfrm>
        </p:spPr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+mn-lt"/>
              </a:rPr>
              <a:t>FY2026 Enterprise Funds</a:t>
            </a:r>
          </a:p>
        </p:txBody>
      </p:sp>
    </p:spTree>
    <p:extLst>
      <p:ext uri="{BB962C8B-B14F-4D97-AF65-F5344CB8AC3E}">
        <p14:creationId xmlns:p14="http://schemas.microsoft.com/office/powerpoint/2010/main" val="2363979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1FC7F-58A3-4737-2D0D-5473634A4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767A-CB03-5280-E39B-2B22EF1AB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887"/>
          </a:xfrm>
        </p:spPr>
        <p:txBody>
          <a:bodyPr>
            <a:normAutofit/>
          </a:bodyPr>
          <a:lstStyle/>
          <a:p>
            <a:r>
              <a:rPr lang="en-US"/>
              <a:t>Enterprise Funds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32329F-3647-DD89-98EE-B26FFBE0523D}"/>
              </a:ext>
            </a:extLst>
          </p:cNvPr>
          <p:cNvSpPr txBox="1"/>
          <p:nvPr/>
        </p:nvSpPr>
        <p:spPr>
          <a:xfrm>
            <a:off x="3791091" y="1677857"/>
            <a:ext cx="45488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FY2026 Net Budget All Funds</a:t>
            </a:r>
          </a:p>
          <a:p>
            <a:pPr algn="ctr"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$1,992.3</a:t>
            </a:r>
          </a:p>
          <a:p>
            <a:pPr algn="ctr"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($Millions)</a:t>
            </a:r>
          </a:p>
          <a:p>
            <a:endParaRPr lang="en-US" sz="1600"/>
          </a:p>
        </p:txBody>
      </p:sp>
      <p:graphicFrame>
        <p:nvGraphicFramePr>
          <p:cNvPr id="4" name="Chart 3" descr="This chart uses the Pie Chart on Slide three and highlights the Enterprise Funds component of the City's net budget.&#10;&#10;The Enterprise Funds has an adopted net budget of $813.8 million which is 40.8% of the City's total net budget of $1,992.3.&#10;">
            <a:extLst>
              <a:ext uri="{FF2B5EF4-FFF2-40B4-BE49-F238E27FC236}">
                <a16:creationId xmlns:a16="http://schemas.microsoft.com/office/drawing/2014/main" id="{6526A689-B7DA-782D-FD5F-2321F66E4A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014302"/>
              </p:ext>
            </p:extLst>
          </p:nvPr>
        </p:nvGraphicFramePr>
        <p:xfrm>
          <a:off x="2194560" y="2397760"/>
          <a:ext cx="7741920" cy="432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955F61-5FFC-AA35-A736-CE146A3C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94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2220D-F602-802F-F52D-8E13E385F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CDA03F-C8B5-898C-AB26-DD033493E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2760" cy="735887"/>
          </a:xfrm>
        </p:spPr>
        <p:txBody>
          <a:bodyPr/>
          <a:lstStyle/>
          <a:p>
            <a:r>
              <a:rPr lang="en-US"/>
              <a:t>Stormwater Fund Balance</a:t>
            </a:r>
            <a:endParaRPr 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42A053-389E-DA4A-017B-15EDE72CA941}"/>
              </a:ext>
            </a:extLst>
          </p:cNvPr>
          <p:cNvSpPr txBox="1"/>
          <p:nvPr/>
        </p:nvSpPr>
        <p:spPr>
          <a:xfrm>
            <a:off x="9950563" y="1409522"/>
            <a:ext cx="1540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t"/>
            <a:r>
              <a:rPr lang="en-US" sz="2200" b="1">
                <a:solidFill>
                  <a:srgbClr val="002060"/>
                </a:solidFill>
                <a:cs typeface="Times New Roman"/>
              </a:rPr>
              <a:t>($ 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4DF73F-A880-2CE5-0B8D-E291426F0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524551"/>
              </p:ext>
            </p:extLst>
          </p:nvPr>
        </p:nvGraphicFramePr>
        <p:xfrm>
          <a:off x="691896" y="2148920"/>
          <a:ext cx="10799064" cy="4207430"/>
        </p:xfrm>
        <a:graphic>
          <a:graphicData uri="http://schemas.openxmlformats.org/drawingml/2006/table">
            <a:tbl>
              <a:tblPr firstRow="1"/>
              <a:tblGrid>
                <a:gridCol w="520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0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15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Revenue/Expenditure Category</a:t>
                      </a:r>
                    </a:p>
                  </a:txBody>
                  <a:tcPr marL="15240" marR="1524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 FY26</a:t>
                      </a:r>
                      <a:endParaRPr lang="en-US" sz="2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Revised Budget</a:t>
                      </a:r>
                    </a:p>
                  </a:txBody>
                  <a:tcPr marL="15240" marR="1524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240" marR="1524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FY26</a:t>
                      </a:r>
                      <a:endParaRPr lang="en-US" sz="2200" b="1" i="0" u="none" strike="noStrike" baseline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Projections </a:t>
                      </a:r>
                    </a:p>
                  </a:txBody>
                  <a:tcPr marL="15240" marR="1524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FY2025 Year-End Fund Balance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  4.3</a:t>
                      </a:r>
                      <a:endParaRPr lang="en-US"/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22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$                      4.3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250470"/>
                  </a:ext>
                </a:extLst>
              </a:tr>
              <a:tr h="35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Operating: 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endParaRPr lang="en-US" sz="22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endParaRPr lang="en-US" sz="2200" b="0" i="0" u="none" strike="noStrike" kern="120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Revenues </a:t>
                      </a:r>
                    </a:p>
                  </a:txBody>
                  <a:tcPr marL="27432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22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$                       21.4</a:t>
                      </a:r>
                      <a:endParaRPr lang="en-US"/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22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$                     21.9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Expenses</a:t>
                      </a:r>
                    </a:p>
                  </a:txBody>
                  <a:tcPr marL="27432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2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$                       23.8  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2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$                     23.8 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Net Revenue from Operating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lang="en-US" sz="22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$                     </a:t>
                      </a:r>
                      <a:r>
                        <a:rPr lang="en-US" sz="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en-US" sz="22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 (2.4) 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lang="en-US" sz="22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$                     </a:t>
                      </a:r>
                      <a:r>
                        <a:rPr lang="en-US" sz="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en-US" sz="22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(1.8) 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Debt Service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22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$                     </a:t>
                      </a:r>
                      <a:r>
                        <a:rPr lang="en-US" sz="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en-US" sz="22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  0.0 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22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$                       0.0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Capital Project</a:t>
                      </a:r>
                      <a:r>
                        <a:rPr lang="en-US" sz="2200" b="0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Expenses</a:t>
                      </a:r>
                      <a:endParaRPr lang="en-US" sz="22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22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$                     </a:t>
                      </a:r>
                      <a:r>
                        <a:rPr lang="en-US" sz="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en-US" sz="22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  0.0 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22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$                       0.0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Increase/(Decrease) to Fund Balance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22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2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$                     </a:t>
                      </a:r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en-US" sz="22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 (2.4)</a:t>
                      </a:r>
                      <a:endParaRPr lang="en-US" sz="2200" b="1" i="0" u="none" strike="noStrike" kern="120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22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$                      (1.9)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585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endParaRPr lang="en-US" sz="2200" b="1" i="0" u="none" strike="noStrike" kern="120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endParaRPr lang="en-US" sz="2200" b="1" i="0" u="none" strike="noStrike" kern="120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411760"/>
                  </a:ext>
                </a:extLst>
              </a:tr>
              <a:tr h="35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Projected FY2026 Year-End Fund Balance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22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$                         1.9</a:t>
                      </a:r>
                      <a:endParaRPr lang="en-US" sz="2200" b="1" i="0" u="none" strike="noStrike" kern="120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2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$                       2.4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5885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316367-A6AD-6720-E212-970D72C3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0DF9B-188E-4A88-BA80-93CE47D76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106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Enterprise Funds: Parking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C448FC-1F74-6FFD-BAD4-710B53282F06}"/>
              </a:ext>
            </a:extLst>
          </p:cNvPr>
          <p:cNvSpPr txBox="1"/>
          <p:nvPr/>
        </p:nvSpPr>
        <p:spPr>
          <a:xfrm>
            <a:off x="9950563" y="1409522"/>
            <a:ext cx="1540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t"/>
            <a:r>
              <a:rPr lang="en-US" sz="2200" b="1">
                <a:solidFill>
                  <a:srgbClr val="002060"/>
                </a:solidFill>
                <a:cs typeface="Times New Roman"/>
              </a:rPr>
              <a:t>($ 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6FDF2B-6176-204D-44B0-570DEADD2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279513"/>
              </p:ext>
            </p:extLst>
          </p:nvPr>
        </p:nvGraphicFramePr>
        <p:xfrm>
          <a:off x="701039" y="1763426"/>
          <a:ext cx="10789921" cy="4592924"/>
        </p:xfrm>
        <a:graphic>
          <a:graphicData uri="http://schemas.openxmlformats.org/drawingml/2006/table">
            <a:tbl>
              <a:tblPr firstRow="1"/>
              <a:tblGrid>
                <a:gridCol w="5202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Revenue/Expenditure Category</a:t>
                      </a:r>
                    </a:p>
                  </a:txBody>
                  <a:tcPr marL="15240" marR="1524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FY26</a:t>
                      </a:r>
                      <a:endParaRPr lang="en-US" sz="2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Revised Budget </a:t>
                      </a:r>
                    </a:p>
                  </a:txBody>
                  <a:tcPr marL="15240" marR="1524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240" marR="1524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FY26</a:t>
                      </a:r>
                      <a:endParaRPr lang="en-US" sz="2200" b="1" i="0" u="none" strike="noStrike" baseline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Projections </a:t>
                      </a:r>
                    </a:p>
                  </a:txBody>
                  <a:tcPr marL="15240" marR="1524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1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FY2025 Year-End Fund Balance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  11.8 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 11.8</a:t>
                      </a:r>
                      <a:endParaRPr lang="en-US"/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250470"/>
                  </a:ext>
                </a:extLst>
              </a:tr>
              <a:tr h="35421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Operating: 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endParaRPr lang="en-US" sz="22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21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Revenues </a:t>
                      </a:r>
                    </a:p>
                  </a:txBody>
                  <a:tcPr marL="27432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  49.0 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22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$                       51.1</a:t>
                      </a:r>
                      <a:endParaRPr lang="en-US"/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1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Expenses</a:t>
                      </a:r>
                    </a:p>
                  </a:txBody>
                  <a:tcPr marL="27432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  40.4 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2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$                       40.2 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21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Net Revenue from Operating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   </a:t>
                      </a:r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 </a:t>
                      </a:r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8.6 </a:t>
                      </a:r>
                      <a:endParaRPr lang="en-US" sz="22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lang="en-US" sz="22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$                     </a:t>
                      </a:r>
                      <a:r>
                        <a:rPr lang="en-US" sz="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en-US" sz="22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 11.0 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21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Debt Service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 </a:t>
                      </a:r>
                      <a:r>
                        <a:rPr lang="en-US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   </a:t>
                      </a:r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 3.9 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2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$                    </a:t>
                      </a:r>
                      <a:r>
                        <a:rPr lang="en-US" sz="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    3.9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21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Capital Project</a:t>
                      </a:r>
                      <a:r>
                        <a:rPr lang="en-US" sz="2200" b="0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Expenses</a:t>
                      </a:r>
                      <a:endParaRPr lang="en-US" sz="22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</a:t>
                      </a:r>
                      <a:r>
                        <a:rPr lang="en-US" sz="9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22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8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 </a:t>
                      </a:r>
                      <a:r>
                        <a:rPr lang="en-US" sz="22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 11.4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 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2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$                   </a:t>
                      </a:r>
                      <a:r>
                        <a:rPr lang="en-US" sz="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   11.4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21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Increase/(Decrease) to Fund Balance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   </a:t>
                      </a:r>
                      <a:r>
                        <a:rPr lang="en-US" sz="2200" b="1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(6.7)</a:t>
                      </a:r>
                      <a:endParaRPr lang="en-US" sz="2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2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$                     </a:t>
                      </a:r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en-US" sz="2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 (4.4)</a:t>
                      </a:r>
                      <a:endParaRPr lang="en-US" sz="2200" b="1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219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endParaRPr lang="en-US" sz="2200" b="1" i="0" u="none" strike="noStrike" kern="120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411760"/>
                  </a:ext>
                </a:extLst>
              </a:tr>
              <a:tr h="35421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Projected FY2026 Year-End Fund Balance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  </a:t>
                      </a:r>
                      <a:r>
                        <a:rPr lang="en-US" sz="8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 </a:t>
                      </a:r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 5.1</a:t>
                      </a:r>
                      <a:endParaRPr lang="en-US" sz="2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2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$                         7.4</a:t>
                      </a:r>
                      <a:endParaRPr lang="en-US" sz="2200" b="1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5885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0DF9B-188E-4A88-BA80-93CE47D76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128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F8B0-F894-7EDB-8876-6A821838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Solid Waste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C7CCA-A29B-675A-9BB4-B80ABDEF8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Financial Performance – defer debt issuance until FY2028</a:t>
            </a:r>
          </a:p>
          <a:p>
            <a:pPr lvl="1"/>
            <a:r>
              <a:rPr lang="en-US"/>
              <a:t>FY2026 projected net revenues – ($12.3 million)</a:t>
            </a:r>
          </a:p>
          <a:p>
            <a:pPr lvl="1"/>
            <a:r>
              <a:rPr lang="en-US"/>
              <a:t>Vehicle Maintenance – FY2026 projected increase over budget of $5.4 million</a:t>
            </a:r>
          </a:p>
          <a:p>
            <a:pPr lvl="1"/>
            <a:r>
              <a:rPr lang="en-US"/>
              <a:t>WTE Generator </a:t>
            </a:r>
          </a:p>
          <a:p>
            <a:pPr lvl="2"/>
            <a:r>
              <a:rPr lang="en-US"/>
              <a:t>Capital investment to rebuild </a:t>
            </a:r>
            <a:endParaRPr lang="en-US" i="1"/>
          </a:p>
          <a:p>
            <a:pPr lvl="2"/>
            <a:r>
              <a:rPr lang="en-US"/>
              <a:t>Diversion of waste </a:t>
            </a:r>
          </a:p>
          <a:p>
            <a:pPr lvl="2"/>
            <a:r>
              <a:rPr lang="en-US"/>
              <a:t>Increased electric expenses </a:t>
            </a:r>
          </a:p>
          <a:p>
            <a:pPr lvl="2"/>
            <a:r>
              <a:rPr lang="en-US"/>
              <a:t>Reduced sale of electric revenues </a:t>
            </a:r>
          </a:p>
          <a:p>
            <a:r>
              <a:rPr lang="en-US"/>
              <a:t>Solid Waste FY2026 Reserve Requirements</a:t>
            </a:r>
          </a:p>
          <a:p>
            <a:pPr lvl="1"/>
            <a:r>
              <a:rPr lang="en-US"/>
              <a:t>90-Day Operating Reserve – Projected reserves of 57 days ($11.8 million short)</a:t>
            </a:r>
          </a:p>
          <a:p>
            <a:pPr lvl="1"/>
            <a:r>
              <a:rPr lang="en-US"/>
              <a:t>Repair and Renovation Reserve – Projected not to meet</a:t>
            </a:r>
          </a:p>
          <a:p>
            <a:pPr lvl="1"/>
            <a:r>
              <a:rPr lang="en-US"/>
              <a:t>WTE Repair and Renovation Reserve – Projected not to meet</a:t>
            </a:r>
          </a:p>
          <a:p>
            <a:pPr lvl="1"/>
            <a:r>
              <a:rPr lang="en-US"/>
              <a:t>WTE Facility Outage Contingency Reserve – Projected not to meet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3C860-E616-9BDE-D4B6-A5ED1FE0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5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78EA8-3D5B-A140-EE29-F61ACBDBC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8C4F5-5D64-7480-D189-ACDF982E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Solid Waste Challenges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E3069-4822-B3E0-11FE-6296DCB52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Seminole Electric  - Sale of Electricity</a:t>
            </a:r>
          </a:p>
          <a:p>
            <a:pPr lvl="1"/>
            <a:r>
              <a:rPr lang="en-US"/>
              <a:t>Contract expires July 2026</a:t>
            </a:r>
          </a:p>
          <a:p>
            <a:pPr lvl="1"/>
            <a:r>
              <a:rPr lang="en-US"/>
              <a:t>Replacement revenues are based on the selling of electricity on the open market</a:t>
            </a:r>
          </a:p>
          <a:p>
            <a:pPr lvl="1"/>
            <a:r>
              <a:rPr lang="en-US"/>
              <a:t>Council will consider the contract for approval in June/July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2F24A-FA6D-4E3D-085E-39F03EB4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6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C84E1-978F-AD1D-1507-195D48CE13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67013"/>
            <a:ext cx="12192000" cy="1323975"/>
          </a:xfrm>
        </p:spPr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+mn-lt"/>
              </a:rPr>
              <a:t>FY2026 Citywide Budget</a:t>
            </a:r>
          </a:p>
        </p:txBody>
      </p:sp>
    </p:spTree>
    <p:extLst>
      <p:ext uri="{BB962C8B-B14F-4D97-AF65-F5344CB8AC3E}">
        <p14:creationId xmlns:p14="http://schemas.microsoft.com/office/powerpoint/2010/main" val="1047649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Enterprise Funds: Solid Waste</a:t>
            </a:r>
            <a:endParaRPr 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3F4D3C-86A0-F357-5292-E1E517B7879A}"/>
              </a:ext>
            </a:extLst>
          </p:cNvPr>
          <p:cNvSpPr txBox="1"/>
          <p:nvPr/>
        </p:nvSpPr>
        <p:spPr>
          <a:xfrm>
            <a:off x="9950563" y="1409522"/>
            <a:ext cx="1540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t"/>
            <a:r>
              <a:rPr lang="en-US" sz="2200" b="1">
                <a:solidFill>
                  <a:srgbClr val="002060"/>
                </a:solidFill>
                <a:cs typeface="Times New Roman"/>
              </a:rPr>
              <a:t>($ Millions)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339789"/>
              </p:ext>
            </p:extLst>
          </p:nvPr>
        </p:nvGraphicFramePr>
        <p:xfrm>
          <a:off x="701039" y="1724087"/>
          <a:ext cx="10789921" cy="4632263"/>
        </p:xfrm>
        <a:graphic>
          <a:graphicData uri="http://schemas.openxmlformats.org/drawingml/2006/table">
            <a:tbl>
              <a:tblPr firstRow="1"/>
              <a:tblGrid>
                <a:gridCol w="5202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61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Revenue/Expenditure Category</a:t>
                      </a:r>
                    </a:p>
                  </a:txBody>
                  <a:tcPr marL="15240" marR="1524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FY26</a:t>
                      </a:r>
                    </a:p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Revised Budget </a:t>
                      </a:r>
                    </a:p>
                  </a:txBody>
                  <a:tcPr marL="15240" marR="1524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240" marR="1524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FY26</a:t>
                      </a:r>
                      <a:endParaRPr lang="en-US" sz="2200" b="1" i="0" u="none" strike="noStrike" baseline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Projections </a:t>
                      </a:r>
                    </a:p>
                  </a:txBody>
                  <a:tcPr marL="15240" marR="1524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FY2025 Year-End Fund Balance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$                        40.4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$                     </a:t>
                      </a:r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40.4 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1002262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Operating: 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Revenues </a:t>
                      </a:r>
                    </a:p>
                  </a:txBody>
                  <a:tcPr marL="27432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$                      148.1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$                   </a:t>
                      </a:r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136.4 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Expenses</a:t>
                      </a:r>
                    </a:p>
                  </a:txBody>
                  <a:tcPr marL="27432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$                      146.2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$                   </a:t>
                      </a:r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144.5 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Net Revenue from Operating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$                          1.9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$                    </a:t>
                      </a:r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(8.1)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Debt Service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$                          8.0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$                        8.0 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Capital Project</a:t>
                      </a:r>
                      <a:r>
                        <a:rPr lang="en-US" sz="2200" b="0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Expenses</a:t>
                      </a:r>
                      <a:endParaRPr lang="en-US" sz="22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$                          8.1</a:t>
                      </a:r>
                      <a:endParaRPr lang="en-US" sz="22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                        4.3</a:t>
                      </a:r>
                      <a:endParaRPr lang="en-US" sz="2200" b="0" i="0" u="none" strike="noStrike" kern="120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Increase/(Decrease) to Fund Balance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$                      </a:t>
                      </a:r>
                      <a:r>
                        <a:rPr lang="en-US" sz="800" b="1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200" b="1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(14.2)</a:t>
                      </a:r>
                      <a:endParaRPr lang="en-US" sz="2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$                    </a:t>
                      </a:r>
                      <a:r>
                        <a:rPr lang="en-US" sz="800" b="1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200" b="1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(20.4)</a:t>
                      </a:r>
                      <a:endParaRPr lang="en-US" sz="2200" b="1" i="0" u="none" strike="noStrike" kern="120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kern="120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277962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Projected FY2026 Year-End Fund Balance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$                  </a:t>
                      </a:r>
                      <a:r>
                        <a:rPr lang="en-US" sz="2200" b="1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sz="2200" b="1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26.2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$                      </a:t>
                      </a:r>
                      <a:r>
                        <a:rPr lang="en-US" sz="2200" b="1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20.0</a:t>
                      </a:r>
                      <a:endParaRPr lang="en-US" sz="2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74594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0DF9B-188E-4A88-BA80-93CE47D76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369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Enterprise Funds: Water</a:t>
            </a:r>
            <a:endParaRPr 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83280C-B91F-18B4-ABE5-E2F8B1D3B549}"/>
              </a:ext>
            </a:extLst>
          </p:cNvPr>
          <p:cNvSpPr txBox="1"/>
          <p:nvPr/>
        </p:nvSpPr>
        <p:spPr>
          <a:xfrm>
            <a:off x="9950563" y="1409522"/>
            <a:ext cx="1540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t"/>
            <a:r>
              <a:rPr lang="en-US" sz="2200" b="1">
                <a:solidFill>
                  <a:srgbClr val="002060"/>
                </a:solidFill>
                <a:cs typeface="Times New Roman"/>
              </a:rPr>
              <a:t>($ Millions)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566477"/>
              </p:ext>
            </p:extLst>
          </p:nvPr>
        </p:nvGraphicFramePr>
        <p:xfrm>
          <a:off x="701039" y="1780775"/>
          <a:ext cx="10789921" cy="4575575"/>
        </p:xfrm>
        <a:graphic>
          <a:graphicData uri="http://schemas.openxmlformats.org/drawingml/2006/table">
            <a:tbl>
              <a:tblPr firstRow="1"/>
              <a:tblGrid>
                <a:gridCol w="5202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61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Revenue/Expenditure Category</a:t>
                      </a:r>
                    </a:p>
                  </a:txBody>
                  <a:tcPr marL="15240" marR="1524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FY26</a:t>
                      </a:r>
                      <a:endParaRPr lang="en-US"/>
                    </a:p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Revised Budget </a:t>
                      </a:r>
                    </a:p>
                  </a:txBody>
                  <a:tcPr marL="15240" marR="1524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240" marR="1524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FY26</a:t>
                      </a:r>
                      <a:endParaRPr lang="en-US" sz="2200" b="1" i="0" u="none" strike="noStrike" baseline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Projections </a:t>
                      </a:r>
                    </a:p>
                  </a:txBody>
                  <a:tcPr marL="15240" marR="1524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3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FY2025 Year-End Fund Balance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174.7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174.7 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5052529"/>
                  </a:ext>
                </a:extLst>
              </a:tr>
              <a:tr h="34443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Operating: 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43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Revenues </a:t>
                      </a:r>
                    </a:p>
                  </a:txBody>
                  <a:tcPr marL="27432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230.1  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233.1 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3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Expenses</a:t>
                      </a:r>
                    </a:p>
                  </a:txBody>
                  <a:tcPr marL="27432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144.1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135.8 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43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Net Revenue from Operating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</a:t>
                      </a:r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            86.0 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  97.3 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43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Debt Service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</a:t>
                      </a:r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               35.3 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</a:t>
                      </a:r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     </a:t>
                      </a:r>
                      <a:r>
                        <a:rPr lang="en-US" sz="2200" b="0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35.3</a:t>
                      </a:r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43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Capital Project</a:t>
                      </a:r>
                      <a:r>
                        <a:rPr lang="en-US" sz="2200" b="0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Expenses</a:t>
                      </a:r>
                      <a:endParaRPr lang="en-US" sz="22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131.1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 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131.1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Increase/(Decrease) to Fund Balance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 (80.4)</a:t>
                      </a:r>
                      <a:endParaRPr lang="en-US" sz="2200" b="1" i="0" u="none" strike="noStrike" baseline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(69.1)</a:t>
                      </a:r>
                      <a:endParaRPr lang="en-US" sz="2200" b="1" i="0" u="none" strike="noStrike" baseline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834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295188"/>
                  </a:ext>
                </a:extLst>
              </a:tr>
              <a:tr h="36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Projected FY2026 Year-End Fund Balance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   94.3</a:t>
                      </a:r>
                      <a:endParaRPr lang="en-US" sz="2200" b="1" i="0" u="none" strike="noStrike" baseline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</a:t>
                      </a:r>
                      <a:r>
                        <a:rPr lang="en-US" sz="2200" b="1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105.6</a:t>
                      </a:r>
                      <a:endParaRPr lang="en-US" sz="2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8291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0DF9B-188E-4A88-BA80-93CE47D76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101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Enterprise Funds: Wastewater</a:t>
            </a:r>
            <a:endParaRPr 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0FBF99-1C78-7BAE-6C4D-B1050DD0E6CF}"/>
              </a:ext>
            </a:extLst>
          </p:cNvPr>
          <p:cNvSpPr txBox="1"/>
          <p:nvPr/>
        </p:nvSpPr>
        <p:spPr>
          <a:xfrm>
            <a:off x="9950563" y="1409522"/>
            <a:ext cx="1540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t"/>
            <a:r>
              <a:rPr lang="en-US" sz="2200" b="1">
                <a:solidFill>
                  <a:srgbClr val="002060"/>
                </a:solidFill>
                <a:cs typeface="Times New Roman"/>
              </a:rPr>
              <a:t>($ Millions)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294779"/>
              </p:ext>
            </p:extLst>
          </p:nvPr>
        </p:nvGraphicFramePr>
        <p:xfrm>
          <a:off x="701039" y="1930779"/>
          <a:ext cx="10789921" cy="4425571"/>
        </p:xfrm>
        <a:graphic>
          <a:graphicData uri="http://schemas.openxmlformats.org/drawingml/2006/table">
            <a:tbl>
              <a:tblPr firstRow="1"/>
              <a:tblGrid>
                <a:gridCol w="5202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847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Revenue/Expenditure Category</a:t>
                      </a:r>
                    </a:p>
                  </a:txBody>
                  <a:tcPr marL="15240" marR="1524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FY26</a:t>
                      </a:r>
                    </a:p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Revised Budget </a:t>
                      </a:r>
                    </a:p>
                  </a:txBody>
                  <a:tcPr marL="15240" marR="1524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240" marR="1524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FY26</a:t>
                      </a:r>
                      <a:endParaRPr lang="en-US" sz="2200" b="1" i="0" u="none" strike="noStrike" baseline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Projections </a:t>
                      </a:r>
                    </a:p>
                  </a:txBody>
                  <a:tcPr marL="15240" marR="15240" marT="11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FY2025 Year-End Fund Balance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101.4 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101.4</a:t>
                      </a:r>
                      <a:endParaRPr lang="en-US"/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7957354"/>
                  </a:ext>
                </a:extLst>
              </a:tr>
              <a:tr h="337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Operating: 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Revenues </a:t>
                      </a:r>
                    </a:p>
                  </a:txBody>
                  <a:tcPr marL="27432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182.7 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170.1 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Expenses</a:t>
                      </a:r>
                    </a:p>
                  </a:txBody>
                  <a:tcPr marL="27432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138.7 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132.8</a:t>
                      </a:r>
                      <a:endParaRPr lang="en-US"/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Net Revenue from Operating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  44.0 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 37.3 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Debt Service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  </a:t>
                      </a:r>
                      <a:r>
                        <a:rPr lang="en-US" sz="2200" b="0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23.8</a:t>
                      </a:r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 </a:t>
                      </a:r>
                      <a:r>
                        <a:rPr lang="en-US" sz="2200" b="0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23.8</a:t>
                      </a:r>
                      <a:endParaRPr lang="en-US" sz="22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Capital Project</a:t>
                      </a:r>
                      <a:r>
                        <a:rPr lang="en-US" sz="2200" b="0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Expenses</a:t>
                      </a:r>
                      <a:endParaRPr lang="en-US" sz="22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  30.0</a:t>
                      </a:r>
                      <a:endParaRPr lang="en-US" sz="22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 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 30.0</a:t>
                      </a:r>
                      <a:endParaRPr lang="en-US" sz="22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Increase/(Decrease) to Fund Balance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</a:t>
                      </a:r>
                      <a:r>
                        <a:rPr lang="en-US" sz="2200" b="1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800" b="1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       </a:t>
                      </a:r>
                      <a:r>
                        <a:rPr lang="en-US" sz="2200" b="1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(9.8)</a:t>
                      </a:r>
                      <a:endParaRPr lang="en-US" sz="2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</a:t>
                      </a:r>
                      <a:r>
                        <a:rPr lang="en-US" sz="2200" b="1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(16.5)</a:t>
                      </a:r>
                      <a:endParaRPr lang="en-US" sz="2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218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207895"/>
                  </a:ext>
                </a:extLst>
              </a:tr>
              <a:tr h="337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Projected FY2026 Year-End Fund Balance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</a:t>
                      </a:r>
                      <a:r>
                        <a:rPr lang="en-US" sz="2200" b="1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800" b="1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             </a:t>
                      </a:r>
                      <a:r>
                        <a:rPr lang="en-US" sz="2200" b="1" i="0" u="none" strike="noStrike" baseline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91.6</a:t>
                      </a: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$                        84.9</a:t>
                      </a:r>
                      <a:endParaRPr lang="en-US" sz="2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5240" marR="15240" marT="114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74116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0DF9B-188E-4A88-BA80-93CE47D76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887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92A0A-8C8D-7EE1-B969-D7D927F0E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2024 Hurricane Status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8F8F1-9757-E7C4-057C-495C36E9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8A97926F-212C-9063-4E5F-1DE4F5C59A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537390"/>
              </p:ext>
            </p:extLst>
          </p:nvPr>
        </p:nvGraphicFramePr>
        <p:xfrm>
          <a:off x="1539239" y="1433533"/>
          <a:ext cx="9113521" cy="5082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1">
                  <a:extLst>
                    <a:ext uri="{9D8B030D-6E8A-4147-A177-3AD203B41FA5}">
                      <a16:colId xmlns:a16="http://schemas.microsoft.com/office/drawing/2014/main" val="339405076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166214965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4103232815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39762537"/>
                    </a:ext>
                  </a:extLst>
                </a:gridCol>
              </a:tblGrid>
              <a:tr h="4612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Helene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Milton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Combined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40322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Post Storm Estimates</a:t>
                      </a:r>
                    </a:p>
                  </a:txBody>
                  <a:tcPr anchor="ctr">
                    <a:solidFill>
                      <a:srgbClr val="0070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>
                    <a:solidFill>
                      <a:srgbClr val="0070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>
                    <a:solidFill>
                      <a:srgbClr val="0070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>
                    <a:solidFill>
                      <a:srgbClr val="007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54400"/>
                  </a:ext>
                </a:extLst>
              </a:tr>
              <a:tr h="461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Initial Damage (November 2024)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$84,082,519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 $115,262,671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 $199,345,190  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9524890"/>
                  </a:ext>
                </a:extLst>
              </a:tr>
              <a:tr h="6378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Initial Project Count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102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142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244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91908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>
                          <a:solidFill>
                            <a:schemeClr val="bg1"/>
                          </a:solidFill>
                        </a:rPr>
                        <a:t>Current Status – As of May 2026</a:t>
                      </a:r>
                      <a:endParaRPr lang="en-US" sz="1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617904"/>
                  </a:ext>
                </a:extLst>
              </a:tr>
              <a:tr h="46125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Remaining Estimated Cost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$22,139,208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$60,311,377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$82,450,586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5788122"/>
                  </a:ext>
                </a:extLst>
              </a:tr>
              <a:tr h="46125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Validated Amount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$16,238,747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 $53,954,245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 $70,192,993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5837043"/>
                  </a:ext>
                </a:extLst>
              </a:tr>
              <a:tr h="46125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Total Projects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80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119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199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1803036"/>
                  </a:ext>
                </a:extLst>
              </a:tr>
              <a:tr h="461252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Submitted Projects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2155076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Submitted Projects Dollars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$14,664,389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$42,389,256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$57,053,646</a:t>
                      </a: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609963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Received Reimbursement to Date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buNone/>
                      </a:pP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buNone/>
                      </a:pP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$42,806,617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31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03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BA6AF-76C2-3799-2F6B-01C13808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Local Government Financial Transparency and Accountability Act – HB1329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82558-5D6E-42B2-A6C7-BDA7B0003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Requires local governments:</a:t>
            </a:r>
          </a:p>
          <a:p>
            <a:r>
              <a:rPr lang="en-US"/>
              <a:t>Post the tentative and adopted budgets </a:t>
            </a:r>
          </a:p>
          <a:p>
            <a:pPr lvl="1"/>
            <a:r>
              <a:rPr lang="en-US"/>
              <a:t>as interactive reports (e.g., OpenGov) that are filterable on any department, project, account, fund, or combinations of any or all; </a:t>
            </a:r>
          </a:p>
          <a:p>
            <a:pPr lvl="1"/>
            <a:r>
              <a:rPr lang="en-US"/>
              <a:t>That include at least five years of historical trend; and</a:t>
            </a:r>
          </a:p>
          <a:p>
            <a:pPr lvl="1"/>
            <a:r>
              <a:rPr lang="en-US"/>
              <a:t>That can be downloaded. </a:t>
            </a:r>
          </a:p>
          <a:p>
            <a:r>
              <a:rPr lang="en-US"/>
              <a:t>Post financial resolutions </a:t>
            </a:r>
          </a:p>
          <a:p>
            <a:pPr lvl="1"/>
            <a:r>
              <a:rPr lang="en-US"/>
              <a:t>With all the same requirements as above</a:t>
            </a:r>
          </a:p>
          <a:p>
            <a:pPr lvl="1"/>
            <a:r>
              <a:rPr lang="en-US"/>
              <a:t>Five days </a:t>
            </a:r>
            <a:r>
              <a:rPr lang="en-US" b="1"/>
              <a:t>before</a:t>
            </a:r>
            <a:r>
              <a:rPr lang="en-US"/>
              <a:t> rather than five days after adoption</a:t>
            </a:r>
          </a:p>
          <a:p>
            <a:r>
              <a:rPr lang="en-US"/>
              <a:t>Conduct a budget reduction strategy workshop</a:t>
            </a:r>
          </a:p>
          <a:p>
            <a:r>
              <a:rPr lang="en-US"/>
              <a:t>Post Quarterly Salary by Named Person and position</a:t>
            </a:r>
          </a:p>
          <a:p>
            <a:r>
              <a:rPr lang="en-US"/>
              <a:t>Pending Governor’s 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69457-9FC0-B4D1-8127-380AC07A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73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C84E1-978F-AD1D-1507-195D48CE13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67013"/>
            <a:ext cx="12192000" cy="1323975"/>
          </a:xfrm>
        </p:spPr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+mn-lt"/>
              </a:rPr>
              <a:t>FY2027 Budget Calendar</a:t>
            </a:r>
          </a:p>
        </p:txBody>
      </p:sp>
    </p:spTree>
    <p:extLst>
      <p:ext uri="{BB962C8B-B14F-4D97-AF65-F5344CB8AC3E}">
        <p14:creationId xmlns:p14="http://schemas.microsoft.com/office/powerpoint/2010/main" val="3982359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FY2027 Proposed Budget Calendar</a:t>
            </a:r>
            <a:endParaRPr lang="en-US" sz="200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460499"/>
            <a:ext cx="10943492" cy="47163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>
                <a:cs typeface="Times New Roman" panose="02020603050405020304" pitchFamily="18" charset="0"/>
              </a:rPr>
              <a:t>Request City Council’s adoption of a motion:</a:t>
            </a:r>
          </a:p>
          <a:p>
            <a:pPr lvl="1">
              <a:lnSpc>
                <a:spcPct val="150000"/>
              </a:lnSpc>
            </a:pPr>
            <a:r>
              <a:rPr lang="en-US">
                <a:cs typeface="Times New Roman" panose="02020603050405020304" pitchFamily="18" charset="0"/>
              </a:rPr>
              <a:t>Mayor’s Budget Presentation – </a:t>
            </a:r>
            <a:r>
              <a:rPr lang="en-US" b="1" i="1">
                <a:cs typeface="Times New Roman" panose="02020603050405020304" pitchFamily="18" charset="0"/>
              </a:rPr>
              <a:t>July 23, 2026 </a:t>
            </a:r>
          </a:p>
          <a:p>
            <a:pPr lvl="1">
              <a:lnSpc>
                <a:spcPct val="150000"/>
              </a:lnSpc>
            </a:pPr>
            <a:r>
              <a:rPr lang="en-US">
                <a:cs typeface="Times New Roman" panose="02020603050405020304" pitchFamily="18" charset="0"/>
              </a:rPr>
              <a:t>Workshop #1 (General Government) – </a:t>
            </a:r>
            <a:r>
              <a:rPr lang="en-US" b="1" i="1">
                <a:cs typeface="Times New Roman" panose="02020603050405020304" pitchFamily="18" charset="0"/>
              </a:rPr>
              <a:t>August 3, 2026 (5:01 p.m.)</a:t>
            </a:r>
          </a:p>
          <a:p>
            <a:pPr lvl="1">
              <a:lnSpc>
                <a:spcPct val="150000"/>
              </a:lnSpc>
            </a:pPr>
            <a:r>
              <a:rPr lang="en-US">
                <a:cs typeface="Times New Roman" panose="02020603050405020304" pitchFamily="18" charset="0"/>
              </a:rPr>
              <a:t>Workshop #2 (Enterprise) – </a:t>
            </a:r>
            <a:r>
              <a:rPr lang="en-US" b="1" i="1">
                <a:cs typeface="Times New Roman" panose="02020603050405020304" pitchFamily="18" charset="0"/>
              </a:rPr>
              <a:t>August 10, 2026 (9:00 a.m.)</a:t>
            </a:r>
          </a:p>
          <a:p>
            <a:pPr lvl="1">
              <a:lnSpc>
                <a:spcPct val="150000"/>
              </a:lnSpc>
            </a:pPr>
            <a:r>
              <a:rPr lang="en-US">
                <a:cs typeface="Times New Roman" panose="02020603050405020304" pitchFamily="18" charset="0"/>
              </a:rPr>
              <a:t>Workshop #3 (Stormwater &amp; Transportation) – </a:t>
            </a:r>
            <a:r>
              <a:rPr lang="en-US" b="1" i="1">
                <a:cs typeface="Times New Roman" panose="02020603050405020304" pitchFamily="18" charset="0"/>
              </a:rPr>
              <a:t>August 17, 2026 (5:01 p.m.)</a:t>
            </a:r>
          </a:p>
          <a:p>
            <a:pPr lvl="1">
              <a:lnSpc>
                <a:spcPct val="150000"/>
              </a:lnSpc>
            </a:pPr>
            <a:r>
              <a:rPr lang="en-US">
                <a:cs typeface="Times New Roman" panose="02020603050405020304" pitchFamily="18" charset="0"/>
              </a:rPr>
              <a:t>1</a:t>
            </a:r>
            <a:r>
              <a:rPr lang="en-US" baseline="30000">
                <a:cs typeface="Times New Roman" panose="02020603050405020304" pitchFamily="18" charset="0"/>
              </a:rPr>
              <a:t>st</a:t>
            </a:r>
            <a:r>
              <a:rPr lang="en-US">
                <a:cs typeface="Times New Roman" panose="02020603050405020304" pitchFamily="18" charset="0"/>
              </a:rPr>
              <a:t> Public Hearing on Budget </a:t>
            </a:r>
            <a:r>
              <a:rPr lang="en-US" i="1">
                <a:cs typeface="Times New Roman" panose="02020603050405020304" pitchFamily="18" charset="0"/>
              </a:rPr>
              <a:t>(Preliminary) – </a:t>
            </a:r>
            <a:r>
              <a:rPr lang="en-US" b="1" i="1">
                <a:cs typeface="Times New Roman" panose="02020603050405020304" pitchFamily="18" charset="0"/>
              </a:rPr>
              <a:t>September 8, 2026 (5:01 p.m.)</a:t>
            </a:r>
          </a:p>
          <a:p>
            <a:pPr lvl="1">
              <a:lnSpc>
                <a:spcPct val="150000"/>
              </a:lnSpc>
            </a:pPr>
            <a:r>
              <a:rPr lang="en-US">
                <a:cs typeface="Times New Roman" panose="02020603050405020304" pitchFamily="18" charset="0"/>
              </a:rPr>
              <a:t>2</a:t>
            </a:r>
            <a:r>
              <a:rPr lang="en-US" baseline="30000">
                <a:cs typeface="Times New Roman" panose="02020603050405020304" pitchFamily="18" charset="0"/>
              </a:rPr>
              <a:t>nd</a:t>
            </a:r>
            <a:r>
              <a:rPr lang="en-US">
                <a:cs typeface="Times New Roman" panose="02020603050405020304" pitchFamily="18" charset="0"/>
              </a:rPr>
              <a:t> Public Hearing on Budget </a:t>
            </a:r>
            <a:r>
              <a:rPr lang="en-US" i="1">
                <a:cs typeface="Times New Roman" panose="02020603050405020304" pitchFamily="18" charset="0"/>
              </a:rPr>
              <a:t>(Final Adoption) – </a:t>
            </a:r>
            <a:r>
              <a:rPr lang="en-US" b="1" i="1">
                <a:cs typeface="Times New Roman" panose="02020603050405020304" pitchFamily="18" charset="0"/>
              </a:rPr>
              <a:t>September 22, 2026 (5:01 p.m.)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0DF9B-188E-4A88-BA80-93CE47D76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11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F56B25-50FD-C250-8214-71CBD5113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2A0B7D-018D-58B3-E57F-E93981B5B3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90837"/>
            <a:ext cx="12192000" cy="10763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Thank You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39CC19-F257-7087-05DD-9016EDC0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90171-0A32-438C-A2AD-71C158D111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68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5B6E-5F4F-4517-BB1B-5263ECE23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FY2026 Adopted Budget – All Funds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15077-676F-4762-D856-0728A3AC9A99}"/>
              </a:ext>
            </a:extLst>
          </p:cNvPr>
          <p:cNvSpPr txBox="1"/>
          <p:nvPr/>
        </p:nvSpPr>
        <p:spPr>
          <a:xfrm>
            <a:off x="3791091" y="1351241"/>
            <a:ext cx="4548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FY2026 Net Budget All Funds</a:t>
            </a:r>
          </a:p>
          <a:p>
            <a:pPr algn="ctr"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$1,992.3</a:t>
            </a:r>
          </a:p>
          <a:p>
            <a:pPr algn="ctr"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($Millions)</a:t>
            </a:r>
          </a:p>
          <a:p>
            <a:endParaRPr lang="en-US"/>
          </a:p>
        </p:txBody>
      </p:sp>
      <p:graphicFrame>
        <p:nvGraphicFramePr>
          <p:cNvPr id="4" name="Chart 3" descr="Pie chart showing the City's FY2026 net budget of $1,992.3 million by major fund:&#10;&#10;Enterprise Funds with a net budget $813.8 million which is 40.8% of the City's total net budget&#10;&#10;General Fund with a net budget of $708.2 million which is 34.6% of the City's total net budget.&#10;&#10;Special Revenue Funds with a net budget of $169.0 million which is 8.5% of the City's total net budget.&#10;&#10;Capital Projects funds with a net budget of $85.9 million which is 4.3% of the City's total net budget.&#10;&#10;Internal Service Funds with a net budget of $60.2 million which is 3.0% of the City's total net budget.&#10;&#10;Trust and Agency Funds with a net budget of $89.4 million which is 4.5% of the City's total net budget.&#10;&#10;Debt Service Funds with a net budget of $65.9 million which is 3.3% of the City's total net budget.">
            <a:extLst>
              <a:ext uri="{FF2B5EF4-FFF2-40B4-BE49-F238E27FC236}">
                <a16:creationId xmlns:a16="http://schemas.microsoft.com/office/drawing/2014/main" id="{DE2A4419-D70B-48C3-8588-1B2D901F05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373822"/>
              </p:ext>
            </p:extLst>
          </p:nvPr>
        </p:nvGraphicFramePr>
        <p:xfrm>
          <a:off x="2194560" y="2397760"/>
          <a:ext cx="7741920" cy="432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FA4C19-BCF3-44A8-8168-C3A0DCFA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6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57E7-ECE0-4ED4-82F0-6C54327D9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FY2026 Adopted Budget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D1D4882-3538-4BE4-A987-7ED92327C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997091"/>
              </p:ext>
            </p:extLst>
          </p:nvPr>
        </p:nvGraphicFramePr>
        <p:xfrm>
          <a:off x="0" y="1527296"/>
          <a:ext cx="6752492" cy="502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1561A4B-90EC-4088-8BDF-EDFF6A09ED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89795"/>
              </p:ext>
            </p:extLst>
          </p:nvPr>
        </p:nvGraphicFramePr>
        <p:xfrm>
          <a:off x="5978769" y="1527294"/>
          <a:ext cx="6043513" cy="502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68EE8E-8566-4796-B5FF-409BA873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4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C84E1-978F-AD1D-1507-195D48CE13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67013"/>
            <a:ext cx="12192000" cy="1323975"/>
          </a:xfrm>
        </p:spPr>
        <p:txBody>
          <a:bodyPr>
            <a:norm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+mn-lt"/>
              </a:rPr>
              <a:t>FY2026 General Fund</a:t>
            </a:r>
          </a:p>
        </p:txBody>
      </p:sp>
    </p:spTree>
    <p:extLst>
      <p:ext uri="{BB962C8B-B14F-4D97-AF65-F5344CB8AC3E}">
        <p14:creationId xmlns:p14="http://schemas.microsoft.com/office/powerpoint/2010/main" val="412590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0BCA3-9ADE-B48E-CD6C-AA3FBBB06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D845F-1266-7CCE-1281-CDEA50675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887"/>
          </a:xfrm>
        </p:spPr>
        <p:txBody>
          <a:bodyPr>
            <a:normAutofit/>
          </a:bodyPr>
          <a:lstStyle/>
          <a:p>
            <a:r>
              <a:rPr lang="en-US"/>
              <a:t>General Fund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638190-DC66-76FD-D47E-DF23E1F8C4B5}"/>
              </a:ext>
            </a:extLst>
          </p:cNvPr>
          <p:cNvSpPr txBox="1"/>
          <p:nvPr/>
        </p:nvSpPr>
        <p:spPr>
          <a:xfrm>
            <a:off x="3791090" y="1626543"/>
            <a:ext cx="4548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FY2026 Net Budget All Funds</a:t>
            </a:r>
          </a:p>
          <a:p>
            <a:pPr algn="ctr"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$1,992.3</a:t>
            </a:r>
          </a:p>
          <a:p>
            <a:pPr algn="ctr"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($Millions)</a:t>
            </a:r>
          </a:p>
          <a:p>
            <a:endParaRPr lang="en-US" sz="2000"/>
          </a:p>
        </p:txBody>
      </p:sp>
      <p:graphicFrame>
        <p:nvGraphicFramePr>
          <p:cNvPr id="4" name="Chart 3" descr="This chart uses the Pie Chart on Slide three and highlights the General Fund component of the City's net budget.&#10;&#10;The General Fund has an adopted net budget of $708.2 million which is 35.6% of the City's total net budget of $1,992.3.&#10;&#10;All other slices of the pie chart are blank with no information.">
            <a:extLst>
              <a:ext uri="{FF2B5EF4-FFF2-40B4-BE49-F238E27FC236}">
                <a16:creationId xmlns:a16="http://schemas.microsoft.com/office/drawing/2014/main" id="{A6FEDE2F-7C88-07DB-6D89-37BD46C395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916817"/>
              </p:ext>
            </p:extLst>
          </p:nvPr>
        </p:nvGraphicFramePr>
        <p:xfrm>
          <a:off x="2194559" y="2288263"/>
          <a:ext cx="7741920" cy="432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B6A302-9F6D-D137-136E-213D3C53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0171-0A32-438C-A2AD-71C158D111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887"/>
          </a:xfrm>
        </p:spPr>
        <p:txBody>
          <a:bodyPr/>
          <a:lstStyle/>
          <a:p>
            <a:r>
              <a:rPr lang="en-US"/>
              <a:t>FY2026 General Fund Revenues – Property Tax</a:t>
            </a:r>
            <a:endParaRPr lang="en-US" sz="2000"/>
          </a:p>
        </p:txBody>
      </p:sp>
      <p:graphicFrame>
        <p:nvGraphicFramePr>
          <p:cNvPr id="14" name="Chart 13" descr="This is a line chart showing Property Tax Revenues from FY2018 Actuals  through  FY2026.&#10;&#10;FY2026 compares the budget of $380.4 to the projected revenues of $384.2 million or a projected amount $3.8 million over the budget amount.&#10;&#10;FY2018 Actuals - $183.6 million&#10;FY2019 Actuals - $202.9 million&#10;FY2020 Actuals - $221.0 million&#10;FY2021 Actuals - $241.3 million&#10;FY2022 Actuals - $261.4 million&#10;FY2023 Actuals - $301.7 million&#10;FY2024 Actuals - $337.6 million&#10;FY2025 Actuals - $358.0 million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574242"/>
              </p:ext>
            </p:extLst>
          </p:nvPr>
        </p:nvGraphicFramePr>
        <p:xfrm>
          <a:off x="149233" y="1586229"/>
          <a:ext cx="11695634" cy="4770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0DF9B-188E-4A88-BA80-93CE47D76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749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887"/>
          </a:xfrm>
        </p:spPr>
        <p:txBody>
          <a:bodyPr>
            <a:noAutofit/>
          </a:bodyPr>
          <a:lstStyle/>
          <a:p>
            <a:r>
              <a:rPr lang="en-US" dirty="0"/>
              <a:t>FY2026 General Fund Revenues – Half Cent Sales Tax</a:t>
            </a:r>
          </a:p>
        </p:txBody>
      </p:sp>
      <p:graphicFrame>
        <p:nvGraphicFramePr>
          <p:cNvPr id="7" name="Chart 6" descr="This is a line chart showing Half-Cent Sales Tax Revenues from FY2018 Actuals through FY2026.&#10;&#10;FY2026 compares the budget of $45.3 to the projected revenues of $42.6 million or a projected revenues of $2.7 million less than the budget amount.&#10;&#10;FY2018 Actuals - $33.0 million&#10;FY2019 Actuals - $34.4 million&#10;FY2020 Actuals - $32.9 million&#10;FY2021 Actuals - $38.3 million&#10;FY2022 Actuals - $45.2 million&#10;FY2023 Actuals - $46.3 million&#10;FY2024 Actuals - $44.6 million&#10;FY2025 Actuals - $44.0 million&#10;FY2026 Budget – $45.3 million&#10;FY2026 Projected - $42.6 million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595582"/>
              </p:ext>
            </p:extLst>
          </p:nvPr>
        </p:nvGraphicFramePr>
        <p:xfrm>
          <a:off x="548639" y="1737359"/>
          <a:ext cx="11025052" cy="469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0DF9B-188E-4A88-BA80-93CE47D76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609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4A4492-BEE6-170D-0B8E-8A29B241B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E68BA-2F67-93DB-A22E-468AE360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75"/>
            <a:ext cx="10515600" cy="805737"/>
          </a:xfrm>
        </p:spPr>
        <p:txBody>
          <a:bodyPr>
            <a:noAutofit/>
          </a:bodyPr>
          <a:lstStyle/>
          <a:p>
            <a:r>
              <a:rPr lang="en-US" dirty="0"/>
              <a:t>FY2026 General Fund Revenues – Electric Franchise Fee/Utilities Services Tax</a:t>
            </a:r>
          </a:p>
        </p:txBody>
      </p:sp>
      <p:graphicFrame>
        <p:nvGraphicFramePr>
          <p:cNvPr id="23" name="Chart 22" descr="This is a line chart showing Electric Franchise Fee combined with Electric Utilities Services Tas Revenues from FY2018 Actuals through FY2026.&#10;FY2026 compares the budget of $102.1 million to the projected revenues of $111.3 million or projected revenues of $9.2 million greater than the budgeted amount.&#10;FY2018 Actuals - $67.1 million&#10;FY2019 Actuals - $66.9 million&#10;FY2020 Actuals - $63.7 million&#10;FY2021 Actuals - $66.5 million&#10;FY2022 Actuals - $78.8 million&#10;FY2023 Actuals - $89.3 million&#10;FY2024 Actuals - $86.4 million&#10;FY2025 Actuals - $98.5 million&#10;FY2026 Budget – $102.1 million&#10;FY2026 Projected - $111.3 million">
            <a:extLst>
              <a:ext uri="{FF2B5EF4-FFF2-40B4-BE49-F238E27FC236}">
                <a16:creationId xmlns:a16="http://schemas.microsoft.com/office/drawing/2014/main" id="{B8396E59-4D8C-F7CF-5358-245D084DA8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048776"/>
              </p:ext>
            </p:extLst>
          </p:nvPr>
        </p:nvGraphicFramePr>
        <p:xfrm>
          <a:off x="466972" y="1516635"/>
          <a:ext cx="11253973" cy="4839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2E1C72-203F-8AEA-4C23-9CB89BF6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52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Theme">
  <a:themeElements>
    <a:clrScheme name="Co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2BC"/>
      </a:accent1>
      <a:accent2>
        <a:srgbClr val="8DC63F"/>
      </a:accent2>
      <a:accent3>
        <a:srgbClr val="A5A5A5"/>
      </a:accent3>
      <a:accent4>
        <a:srgbClr val="FFC000"/>
      </a:accent4>
      <a:accent5>
        <a:srgbClr val="A3C7E9"/>
      </a:accent5>
      <a:accent6>
        <a:srgbClr val="00714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3D8BBDA-80CF-47EB-BE22-C5020A9DB8EB}" vid="{28C94347-9FE7-4EF4-B079-8E18555BEC6C}"/>
    </a:ext>
  </a:extLst>
</a:theme>
</file>

<file path=ppt/theme/theme2.xml><?xml version="1.0" encoding="utf-8"?>
<a:theme xmlns:a="http://schemas.openxmlformats.org/drawingml/2006/main" name="2_Office Theme">
  <a:themeElements>
    <a:clrScheme name="Co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2BC"/>
      </a:accent1>
      <a:accent2>
        <a:srgbClr val="8DC63F"/>
      </a:accent2>
      <a:accent3>
        <a:srgbClr val="A5A5A5"/>
      </a:accent3>
      <a:accent4>
        <a:srgbClr val="FFC000"/>
      </a:accent4>
      <a:accent5>
        <a:srgbClr val="A3C7E9"/>
      </a:accent5>
      <a:accent6>
        <a:srgbClr val="00714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3D8BBDA-80CF-47EB-BE22-C5020A9DB8EB}" vid="{28C94347-9FE7-4EF4-B079-8E18555BEC6C}"/>
    </a:ext>
  </a:extLst>
</a:theme>
</file>

<file path=ppt/theme/theme3.xml><?xml version="1.0" encoding="utf-8"?>
<a:theme xmlns:a="http://schemas.openxmlformats.org/drawingml/2006/main" name="4_Office Theme">
  <a:themeElements>
    <a:clrScheme name="Co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2BC"/>
      </a:accent1>
      <a:accent2>
        <a:srgbClr val="8DC63F"/>
      </a:accent2>
      <a:accent3>
        <a:srgbClr val="A5A5A5"/>
      </a:accent3>
      <a:accent4>
        <a:srgbClr val="FFC000"/>
      </a:accent4>
      <a:accent5>
        <a:srgbClr val="A3C7E9"/>
      </a:accent5>
      <a:accent6>
        <a:srgbClr val="00714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3D8BBDA-80CF-47EB-BE22-C5020A9DB8EB}" vid="{28C94347-9FE7-4EF4-B079-8E18555BEC6C}"/>
    </a:ext>
  </a:extLst>
</a:theme>
</file>

<file path=ppt/theme/theme4.xml><?xml version="1.0" encoding="utf-8"?>
<a:theme xmlns:a="http://schemas.openxmlformats.org/drawingml/2006/main" name="5_Office Theme">
  <a:themeElements>
    <a:clrScheme name="Co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2BC"/>
      </a:accent1>
      <a:accent2>
        <a:srgbClr val="8DC63F"/>
      </a:accent2>
      <a:accent3>
        <a:srgbClr val="A5A5A5"/>
      </a:accent3>
      <a:accent4>
        <a:srgbClr val="FFC000"/>
      </a:accent4>
      <a:accent5>
        <a:srgbClr val="A3C7E9"/>
      </a:accent5>
      <a:accent6>
        <a:srgbClr val="00714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3D8BBDA-80CF-47EB-BE22-C5020A9DB8EB}" vid="{28C94347-9FE7-4EF4-B079-8E18555BEC6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o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72BC"/>
    </a:accent1>
    <a:accent2>
      <a:srgbClr val="8DC63F"/>
    </a:accent2>
    <a:accent3>
      <a:srgbClr val="A5A5A5"/>
    </a:accent3>
    <a:accent4>
      <a:srgbClr val="FFC000"/>
    </a:accent4>
    <a:accent5>
      <a:srgbClr val="A3C7E9"/>
    </a:accent5>
    <a:accent6>
      <a:srgbClr val="007146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Co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72BC"/>
    </a:accent1>
    <a:accent2>
      <a:srgbClr val="8DC63F"/>
    </a:accent2>
    <a:accent3>
      <a:srgbClr val="A5A5A5"/>
    </a:accent3>
    <a:accent4>
      <a:srgbClr val="FFC000"/>
    </a:accent4>
    <a:accent5>
      <a:srgbClr val="A3C7E9"/>
    </a:accent5>
    <a:accent6>
      <a:srgbClr val="007146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Co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72BC"/>
    </a:accent1>
    <a:accent2>
      <a:srgbClr val="8DC63F"/>
    </a:accent2>
    <a:accent3>
      <a:srgbClr val="A5A5A5"/>
    </a:accent3>
    <a:accent4>
      <a:srgbClr val="FFC000"/>
    </a:accent4>
    <a:accent5>
      <a:srgbClr val="A3C7E9"/>
    </a:accent5>
    <a:accent6>
      <a:srgbClr val="007146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Co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72BC"/>
    </a:accent1>
    <a:accent2>
      <a:srgbClr val="8DC63F"/>
    </a:accent2>
    <a:accent3>
      <a:srgbClr val="A5A5A5"/>
    </a:accent3>
    <a:accent4>
      <a:srgbClr val="FFC000"/>
    </a:accent4>
    <a:accent5>
      <a:srgbClr val="A3C7E9"/>
    </a:accent5>
    <a:accent6>
      <a:srgbClr val="007146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Co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72BC"/>
    </a:accent1>
    <a:accent2>
      <a:srgbClr val="8DC63F"/>
    </a:accent2>
    <a:accent3>
      <a:srgbClr val="A5A5A5"/>
    </a:accent3>
    <a:accent4>
      <a:srgbClr val="FFC000"/>
    </a:accent4>
    <a:accent5>
      <a:srgbClr val="A3C7E9"/>
    </a:accent5>
    <a:accent6>
      <a:srgbClr val="007146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Co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72BC"/>
    </a:accent1>
    <a:accent2>
      <a:srgbClr val="8DC63F"/>
    </a:accent2>
    <a:accent3>
      <a:srgbClr val="A5A5A5"/>
    </a:accent3>
    <a:accent4>
      <a:srgbClr val="FFC000"/>
    </a:accent4>
    <a:accent5>
      <a:srgbClr val="A3C7E9"/>
    </a:accent5>
    <a:accent6>
      <a:srgbClr val="007146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Co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72BC"/>
    </a:accent1>
    <a:accent2>
      <a:srgbClr val="8DC63F"/>
    </a:accent2>
    <a:accent3>
      <a:srgbClr val="A5A5A5"/>
    </a:accent3>
    <a:accent4>
      <a:srgbClr val="FFC000"/>
    </a:accent4>
    <a:accent5>
      <a:srgbClr val="A3C7E9"/>
    </a:accent5>
    <a:accent6>
      <a:srgbClr val="007146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Co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72BC"/>
    </a:accent1>
    <a:accent2>
      <a:srgbClr val="8DC63F"/>
    </a:accent2>
    <a:accent3>
      <a:srgbClr val="A5A5A5"/>
    </a:accent3>
    <a:accent4>
      <a:srgbClr val="FFC000"/>
    </a:accent4>
    <a:accent5>
      <a:srgbClr val="A3C7E9"/>
    </a:accent5>
    <a:accent6>
      <a:srgbClr val="007146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Co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72BC"/>
    </a:accent1>
    <a:accent2>
      <a:srgbClr val="8DC63F"/>
    </a:accent2>
    <a:accent3>
      <a:srgbClr val="A5A5A5"/>
    </a:accent3>
    <a:accent4>
      <a:srgbClr val="FFC000"/>
    </a:accent4>
    <a:accent5>
      <a:srgbClr val="A3C7E9"/>
    </a:accent5>
    <a:accent6>
      <a:srgbClr val="007146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Co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72BC"/>
    </a:accent1>
    <a:accent2>
      <a:srgbClr val="8DC63F"/>
    </a:accent2>
    <a:accent3>
      <a:srgbClr val="A5A5A5"/>
    </a:accent3>
    <a:accent4>
      <a:srgbClr val="FFC000"/>
    </a:accent4>
    <a:accent5>
      <a:srgbClr val="A3C7E9"/>
    </a:accent5>
    <a:accent6>
      <a:srgbClr val="007146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Co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72BC"/>
    </a:accent1>
    <a:accent2>
      <a:srgbClr val="8DC63F"/>
    </a:accent2>
    <a:accent3>
      <a:srgbClr val="A5A5A5"/>
    </a:accent3>
    <a:accent4>
      <a:srgbClr val="FFC000"/>
    </a:accent4>
    <a:accent5>
      <a:srgbClr val="A3C7E9"/>
    </a:accent5>
    <a:accent6>
      <a:srgbClr val="007146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Co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72BC"/>
    </a:accent1>
    <a:accent2>
      <a:srgbClr val="8DC63F"/>
    </a:accent2>
    <a:accent3>
      <a:srgbClr val="A5A5A5"/>
    </a:accent3>
    <a:accent4>
      <a:srgbClr val="FFC000"/>
    </a:accent4>
    <a:accent5>
      <a:srgbClr val="A3C7E9"/>
    </a:accent5>
    <a:accent6>
      <a:srgbClr val="007146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Co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72BC"/>
    </a:accent1>
    <a:accent2>
      <a:srgbClr val="8DC63F"/>
    </a:accent2>
    <a:accent3>
      <a:srgbClr val="A5A5A5"/>
    </a:accent3>
    <a:accent4>
      <a:srgbClr val="FFC000"/>
    </a:accent4>
    <a:accent5>
      <a:srgbClr val="A3C7E9"/>
    </a:accent5>
    <a:accent6>
      <a:srgbClr val="007146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Co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72BC"/>
    </a:accent1>
    <a:accent2>
      <a:srgbClr val="8DC63F"/>
    </a:accent2>
    <a:accent3>
      <a:srgbClr val="A5A5A5"/>
    </a:accent3>
    <a:accent4>
      <a:srgbClr val="FFC000"/>
    </a:accent4>
    <a:accent5>
      <a:srgbClr val="A3C7E9"/>
    </a:accent5>
    <a:accent6>
      <a:srgbClr val="007146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o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72BC"/>
    </a:accent1>
    <a:accent2>
      <a:srgbClr val="8DC63F"/>
    </a:accent2>
    <a:accent3>
      <a:srgbClr val="A5A5A5"/>
    </a:accent3>
    <a:accent4>
      <a:srgbClr val="FFC000"/>
    </a:accent4>
    <a:accent5>
      <a:srgbClr val="A3C7E9"/>
    </a:accent5>
    <a:accent6>
      <a:srgbClr val="007146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o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72BC"/>
    </a:accent1>
    <a:accent2>
      <a:srgbClr val="8DC63F"/>
    </a:accent2>
    <a:accent3>
      <a:srgbClr val="A5A5A5"/>
    </a:accent3>
    <a:accent4>
      <a:srgbClr val="FFC000"/>
    </a:accent4>
    <a:accent5>
      <a:srgbClr val="A3C7E9"/>
    </a:accent5>
    <a:accent6>
      <a:srgbClr val="007146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Co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72BC"/>
    </a:accent1>
    <a:accent2>
      <a:srgbClr val="8DC63F"/>
    </a:accent2>
    <a:accent3>
      <a:srgbClr val="A5A5A5"/>
    </a:accent3>
    <a:accent4>
      <a:srgbClr val="FFC000"/>
    </a:accent4>
    <a:accent5>
      <a:srgbClr val="A3C7E9"/>
    </a:accent5>
    <a:accent6>
      <a:srgbClr val="007146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Budget Book FY 2023 PPT Template</Template>
  <TotalTime>16</TotalTime>
  <Words>1252</Words>
  <Application>Microsoft Office PowerPoint</Application>
  <PresentationFormat>Widescreen</PresentationFormat>
  <Paragraphs>401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Aptos</vt:lpstr>
      <vt:lpstr>Arial</vt:lpstr>
      <vt:lpstr>Calibri</vt:lpstr>
      <vt:lpstr>Calibri Light</vt:lpstr>
      <vt:lpstr>Times New Roman</vt:lpstr>
      <vt:lpstr>1_Office Theme</vt:lpstr>
      <vt:lpstr>2_Office Theme</vt:lpstr>
      <vt:lpstr>4_Office Theme</vt:lpstr>
      <vt:lpstr>5_Office Theme</vt:lpstr>
      <vt:lpstr>FY2026 Mid-Year Review CM26-22312</vt:lpstr>
      <vt:lpstr>FY2026 Citywide Budget</vt:lpstr>
      <vt:lpstr>FY2026 Adopted Budget – All Funds</vt:lpstr>
      <vt:lpstr>FY2026 Adopted Budget</vt:lpstr>
      <vt:lpstr>FY2026 General Fund</vt:lpstr>
      <vt:lpstr>General Fund</vt:lpstr>
      <vt:lpstr>FY2026 General Fund Revenues – Property Tax</vt:lpstr>
      <vt:lpstr>FY2026 General Fund Revenues – Half Cent Sales Tax</vt:lpstr>
      <vt:lpstr>FY2026 General Fund Revenues – Electric Franchise Fee/Utilities Services Tax</vt:lpstr>
      <vt:lpstr>FY2026 General Fund Revenues – Communications Services Tax</vt:lpstr>
      <vt:lpstr>FY2026 General Fund Expenditures – Personnel Costs</vt:lpstr>
      <vt:lpstr>FY2026 General Fund Expenditures – Operating Costs</vt:lpstr>
      <vt:lpstr>General Fund Balance</vt:lpstr>
      <vt:lpstr>FY2026 Enterprise Funds</vt:lpstr>
      <vt:lpstr>Enterprise Funds</vt:lpstr>
      <vt:lpstr>Stormwater Fund Balance</vt:lpstr>
      <vt:lpstr>Enterprise Funds: Parking</vt:lpstr>
      <vt:lpstr>Solid Waste Challenges</vt:lpstr>
      <vt:lpstr>Solid Waste Challenges (continued)</vt:lpstr>
      <vt:lpstr>Enterprise Funds: Solid Waste</vt:lpstr>
      <vt:lpstr>Enterprise Funds: Water</vt:lpstr>
      <vt:lpstr>Enterprise Funds: Wastewater</vt:lpstr>
      <vt:lpstr>2024 Hurricane Status Update</vt:lpstr>
      <vt:lpstr>Local Government Financial Transparency and Accountability Act – HB1329</vt:lpstr>
      <vt:lpstr>FY2027 Budget Calendar</vt:lpstr>
      <vt:lpstr>FY2027 Proposed Budget Calendar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Herrera</dc:creator>
  <cp:lastModifiedBy>Adam Reffert</cp:lastModifiedBy>
  <cp:revision>6</cp:revision>
  <cp:lastPrinted>2024-07-18T12:25:32Z</cp:lastPrinted>
  <dcterms:created xsi:type="dcterms:W3CDTF">2023-06-30T19:41:52Z</dcterms:created>
  <dcterms:modified xsi:type="dcterms:W3CDTF">2026-06-02T16:39:54Z</dcterms:modified>
</cp:coreProperties>
</file>