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D8A957-7DE9-4275-9B20-66A50ABF927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B27E65-2A9B-4D77-966A-1936DF505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181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181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181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181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D0BA64-3FDC-423A-8106-E6CF433692CE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This is an explanation of the next form they will sign.  Employees are provided 2 life insurance policies: Group Life, and AD&amp;D.    The amount of the death benefit is either $37,500 if their salary is that amount or less, or, If their salary is more, the death benefit is the amount of their salary for each policy.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7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9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1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1CAE-1E04-4A08-A2B8-15568B6A4888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91AB-0EE6-42A6-8E90-1A4BA9D6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6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496D6E-01EC-47C3-A17F-F0B68046D3D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9459" name="Text Box 1029"/>
          <p:cNvSpPr txBox="1">
            <a:spLocks noChangeArrowheads="1"/>
          </p:cNvSpPr>
          <p:nvPr/>
        </p:nvSpPr>
        <p:spPr bwMode="auto">
          <a:xfrm>
            <a:off x="0" y="35604"/>
            <a:ext cx="9144000" cy="6802438"/>
          </a:xfrm>
          <a:prstGeom prst="rect">
            <a:avLst/>
          </a:prstGeom>
          <a:solidFill>
            <a:srgbClr val="D2DF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212747"/>
                </a:solidFill>
              </a:rPr>
              <a:t>Three Beneficiary </a:t>
            </a:r>
            <a:r>
              <a:rPr lang="en-US" sz="2800" b="1" dirty="0">
                <a:solidFill>
                  <a:srgbClr val="212747"/>
                </a:solidFill>
              </a:rPr>
              <a:t>Designations to complete in   “Oracle EBS” </a:t>
            </a:r>
          </a:p>
          <a:p>
            <a:pPr algn="ctr" eaLnBrk="1" hangingPunct="1"/>
            <a:r>
              <a:rPr lang="en-US" sz="2800" b="1" dirty="0">
                <a:solidFill>
                  <a:srgbClr val="212747"/>
                </a:solidFill>
              </a:rPr>
              <a:t>Be sure to have your information ready </a:t>
            </a:r>
          </a:p>
          <a:p>
            <a:pPr algn="ctr" eaLnBrk="1" hangingPunct="1"/>
            <a:endParaRPr lang="en-US" sz="2800" b="1" dirty="0">
              <a:solidFill>
                <a:srgbClr val="212747"/>
              </a:solidFill>
            </a:endParaRPr>
          </a:p>
          <a:p>
            <a:pPr algn="l"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  <a:p>
            <a:pPr eaLnBrk="1" hangingPunct="1"/>
            <a:endParaRPr lang="en-US" sz="3600" b="1" dirty="0">
              <a:solidFill>
                <a:schemeClr val="hlink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429829" y="2475308"/>
            <a:ext cx="2547257" cy="2876968"/>
          </a:xfrm>
          <a:prstGeom prst="roundRect">
            <a:avLst/>
          </a:prstGeom>
          <a:solidFill>
            <a:srgbClr val="FFF1C5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200" b="1" dirty="0"/>
              <a:t>YOU WILL NEED: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Relationship to you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Birthdates</a:t>
            </a:r>
            <a:endParaRPr lang="en-US" sz="20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Addresses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Full Social Security </a:t>
            </a:r>
            <a:br>
              <a:rPr lang="en-US" sz="2000" dirty="0" smtClean="0"/>
            </a:br>
            <a:r>
              <a:rPr lang="en-US" sz="2000" dirty="0" smtClean="0"/>
              <a:t>   Numbers</a:t>
            </a:r>
            <a:endParaRPr lang="en-US" sz="2000" dirty="0"/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6228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2" name="Straight Connector 5"/>
          <p:cNvCxnSpPr>
            <a:cxnSpLocks noChangeShapeType="1"/>
          </p:cNvCxnSpPr>
          <p:nvPr/>
        </p:nvCxnSpPr>
        <p:spPr bwMode="auto">
          <a:xfrm>
            <a:off x="14288" y="1400175"/>
            <a:ext cx="8977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55575" y="1557337"/>
            <a:ext cx="6169025" cy="1835943"/>
            <a:chOff x="156030" y="1556658"/>
            <a:chExt cx="7997605" cy="1643638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687828" y="1556658"/>
              <a:ext cx="7465807" cy="1643638"/>
            </a:xfrm>
            <a:prstGeom prst="round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 dirty="0"/>
                <a:t>“Group Life” and “Accidental Death and </a:t>
              </a:r>
              <a:endParaRPr lang="en-US" sz="2000" b="1" dirty="0" smtClean="0"/>
            </a:p>
            <a:p>
              <a:pPr>
                <a:defRPr/>
              </a:pPr>
              <a:r>
                <a:rPr lang="en-US" sz="2000" b="1" dirty="0"/>
                <a:t> </a:t>
              </a:r>
              <a:r>
                <a:rPr lang="en-US" sz="2000" b="1" dirty="0" smtClean="0"/>
                <a:t>  Dismemberment</a:t>
              </a:r>
              <a:r>
                <a:rPr lang="en-US" sz="2000" b="1" dirty="0"/>
                <a:t>”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/>
                <a:t>Provided at no cost to employee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 smtClean="0"/>
                <a:t>Not less than $40,000 – maximum is $150,000</a:t>
              </a:r>
              <a:endParaRPr lang="en-US" sz="2000" dirty="0"/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2000" dirty="0" smtClean="0"/>
                <a:t>Keeps pace with salary increases</a:t>
              </a:r>
              <a:endParaRPr lang="en-US" sz="2000" dirty="0"/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 smtClean="0"/>
                <a:t>Effective </a:t>
              </a:r>
              <a:r>
                <a:rPr lang="en-US" sz="2000" dirty="0"/>
                <a:t>following first 3 months of </a:t>
              </a:r>
              <a:r>
                <a:rPr lang="en-US" sz="2000" dirty="0" smtClean="0"/>
                <a:t>employment</a:t>
              </a:r>
              <a:endParaRPr lang="en-US" sz="2000" dirty="0"/>
            </a:p>
          </p:txBody>
        </p:sp>
        <p:sp>
          <p:nvSpPr>
            <p:cNvPr id="19468" name="Pentagon 7"/>
            <p:cNvSpPr>
              <a:spLocks noChangeArrowheads="1"/>
            </p:cNvSpPr>
            <p:nvPr/>
          </p:nvSpPr>
          <p:spPr bwMode="auto">
            <a:xfrm>
              <a:off x="156030" y="2209800"/>
              <a:ext cx="459010" cy="533400"/>
            </a:xfrm>
            <a:prstGeom prst="homePlate">
              <a:avLst>
                <a:gd name="adj" fmla="val 50000"/>
              </a:avLst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b="1"/>
                <a:t>1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5575" y="3561688"/>
            <a:ext cx="6124801" cy="1408112"/>
            <a:chOff x="214086" y="3468968"/>
            <a:chExt cx="8487379" cy="1560232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51696" y="3468968"/>
              <a:ext cx="7949769" cy="1560232"/>
            </a:xfrm>
            <a:prstGeom prst="round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en-US" sz="2000" b="1" dirty="0"/>
                <a:t>Leave Accruals and Last Paycheck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/>
                <a:t>Pays for vacation leave balance, and a percentage </a:t>
              </a:r>
              <a:br>
                <a:rPr lang="en-US" sz="2000" dirty="0"/>
              </a:br>
              <a:r>
                <a:rPr lang="en-US" sz="2000" dirty="0"/>
                <a:t>of sick leave </a:t>
              </a:r>
              <a:r>
                <a:rPr lang="en-US" sz="2000" dirty="0" smtClean="0"/>
                <a:t>balance</a:t>
              </a:r>
              <a:endParaRPr lang="en-US" sz="2000" dirty="0"/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2000" dirty="0"/>
                <a:t>Pays final paycheck </a:t>
              </a:r>
            </a:p>
          </p:txBody>
        </p:sp>
        <p:sp>
          <p:nvSpPr>
            <p:cNvPr id="19466" name="Pentagon 13"/>
            <p:cNvSpPr>
              <a:spLocks noChangeArrowheads="1"/>
            </p:cNvSpPr>
            <p:nvPr/>
          </p:nvSpPr>
          <p:spPr bwMode="auto">
            <a:xfrm>
              <a:off x="214086" y="3982384"/>
              <a:ext cx="459010" cy="533400"/>
            </a:xfrm>
            <a:prstGeom prst="homePlate">
              <a:avLst>
                <a:gd name="adj" fmla="val 50000"/>
              </a:avLst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b="1"/>
                <a:t>2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99799" y="5123544"/>
            <a:ext cx="6124801" cy="1580242"/>
            <a:chOff x="214086" y="3368453"/>
            <a:chExt cx="8378490" cy="175095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731583" y="3368453"/>
              <a:ext cx="7860993" cy="1750957"/>
            </a:xfrm>
            <a:prstGeom prst="round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en-US" sz="1900" b="1" dirty="0" smtClean="0"/>
                <a:t>General Employees Pension Plan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1900" dirty="0" smtClean="0"/>
                <a:t>Pays lump sum amount equal to annual salary, if </a:t>
              </a:r>
              <a:br>
                <a:rPr lang="en-US" sz="1900" dirty="0" smtClean="0"/>
              </a:br>
              <a:r>
                <a:rPr lang="en-US" sz="1900" dirty="0" smtClean="0"/>
                <a:t>vested</a:t>
              </a:r>
              <a:endParaRPr lang="en-US" sz="1900" dirty="0"/>
            </a:p>
            <a:p>
              <a:pPr marL="285750" indent="-285750" algn="l">
                <a:buFont typeface="Arial" panose="020B0604020202020204" pitchFamily="34" charset="0"/>
                <a:buChar char="•"/>
                <a:defRPr/>
              </a:pPr>
              <a:r>
                <a:rPr lang="en-US" sz="1900" dirty="0" smtClean="0"/>
                <a:t>Pays percentage of pension to surviving spouse, all </a:t>
              </a:r>
              <a:br>
                <a:rPr lang="en-US" sz="1900" dirty="0" smtClean="0"/>
              </a:br>
              <a:r>
                <a:rPr lang="en-US" sz="1900" dirty="0" smtClean="0"/>
                <a:t>other requirements being met (see pension booklet)</a:t>
              </a:r>
              <a:endParaRPr lang="en-US" sz="1900" dirty="0"/>
            </a:p>
          </p:txBody>
        </p:sp>
        <p:sp>
          <p:nvSpPr>
            <p:cNvPr id="15" name="Pentagon 13"/>
            <p:cNvSpPr>
              <a:spLocks noChangeArrowheads="1"/>
            </p:cNvSpPr>
            <p:nvPr/>
          </p:nvSpPr>
          <p:spPr bwMode="auto">
            <a:xfrm>
              <a:off x="214086" y="3982384"/>
              <a:ext cx="459010" cy="533400"/>
            </a:xfrm>
            <a:prstGeom prst="homePlate">
              <a:avLst>
                <a:gd name="adj" fmla="val 50000"/>
              </a:avLst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b="1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3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168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Tampa,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Hunter</dc:creator>
  <cp:lastModifiedBy>Kay Hunter</cp:lastModifiedBy>
  <cp:revision>10</cp:revision>
  <cp:lastPrinted>2018-09-13T21:24:41Z</cp:lastPrinted>
  <dcterms:created xsi:type="dcterms:W3CDTF">2014-09-19T13:33:56Z</dcterms:created>
  <dcterms:modified xsi:type="dcterms:W3CDTF">2020-01-03T15:49:20Z</dcterms:modified>
</cp:coreProperties>
</file>